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chemeClr val="accent3">
              <a:lumOff val="44000"/>
            </a:schemeClr>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ECDD"/>
          </a:solidFill>
        </a:fill>
      </a:tcStyle>
    </a:wholeTbl>
    <a:band2H>
      <a:tcTxStyle/>
      <a:tcStyle>
        <a:tcBdr/>
        <a:fill>
          <a:solidFill>
            <a:srgbClr val="E6F6EF"/>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CF821DB8-F4EB-4A41-A1BA-3FCAFE7338EE}"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E6"/>
          </a:solidFill>
        </a:fill>
      </a:tcStyle>
    </a:wholeTbl>
    <a:band2H>
      <a:tcTxStyle/>
      <a:tcStyle>
        <a:tcBdr/>
        <a:fill>
          <a:solidFill>
            <a:srgbClr val="E7E7F3"/>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aj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aj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10"/>
  </p:normalViewPr>
  <p:slideViewPr>
    <p:cSldViewPr snapToGrid="0">
      <p:cViewPr varScale="1">
        <p:scale>
          <a:sx n="147" d="100"/>
          <a:sy n="147" d="100"/>
        </p:scale>
        <p:origin x="224"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5" name="Shape 265"/>
          <p:cNvSpPr>
            <a:spLocks noGrp="1" noRot="1" noChangeAspect="1"/>
          </p:cNvSpPr>
          <p:nvPr>
            <p:ph type="sldImg"/>
          </p:nvPr>
        </p:nvSpPr>
        <p:spPr>
          <a:xfrm>
            <a:off x="1143000" y="685800"/>
            <a:ext cx="4572000" cy="3429000"/>
          </a:xfrm>
          <a:prstGeom prst="rect">
            <a:avLst/>
          </a:prstGeom>
        </p:spPr>
        <p:txBody>
          <a:bodyPr/>
          <a:lstStyle/>
          <a:p>
            <a:endParaRPr/>
          </a:p>
        </p:txBody>
      </p:sp>
      <p:sp>
        <p:nvSpPr>
          <p:cNvPr id="266" name="Shape 26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Shape 670"/>
          <p:cNvSpPr>
            <a:spLocks noGrp="1" noRot="1" noChangeAspect="1"/>
          </p:cNvSpPr>
          <p:nvPr>
            <p:ph type="sldImg"/>
          </p:nvPr>
        </p:nvSpPr>
        <p:spPr>
          <a:prstGeom prst="rect">
            <a:avLst/>
          </a:prstGeom>
        </p:spPr>
        <p:txBody>
          <a:bodyPr/>
          <a:lstStyle/>
          <a:p>
            <a:endParaRPr/>
          </a:p>
        </p:txBody>
      </p:sp>
      <p:sp>
        <p:nvSpPr>
          <p:cNvPr id="671" name="Shape 671"/>
          <p:cNvSpPr>
            <a:spLocks noGrp="1"/>
          </p:cNvSpPr>
          <p:nvPr>
            <p:ph type="body" sz="quarter" idx="1"/>
          </p:nvPr>
        </p:nvSpPr>
        <p:spPr>
          <a:prstGeom prst="rect">
            <a:avLst/>
          </a:prstGeom>
        </p:spPr>
        <p:txBody>
          <a:bodyPr/>
          <a:lstStyle/>
          <a:p>
            <a:pPr marL="285750" indent="-285750">
              <a:buClr>
                <a:srgbClr val="000000"/>
              </a:buClr>
              <a:buSzPts val="1200"/>
              <a:buFont typeface="Arial"/>
              <a:buChar char="•"/>
              <a:defRPr sz="1200">
                <a:solidFill>
                  <a:srgbClr val="008000"/>
                </a:solidFill>
              </a:defRPr>
            </a:pPr>
            <a:r>
              <a:t>Οι προβλεπόμενες βαθμολογές του νευρωνικού δικτύου χρησιμοποιούνται για την δημιουργία ενός προσεγγιστικού πίνακα βαθμολογιών </a:t>
            </a:r>
            <a:endParaRPr>
              <a:solidFill>
                <a:srgbClr val="70AD47"/>
              </a:solidFill>
            </a:endParaRPr>
          </a:p>
          <a:p>
            <a:pPr marL="228600">
              <a:defRPr sz="1200">
                <a:solidFill>
                  <a:srgbClr val="70AD47"/>
                </a:solidFill>
                <a:latin typeface="Calibri"/>
                <a:ea typeface="Calibri"/>
                <a:cs typeface="Calibri"/>
                <a:sym typeface="Calibri"/>
              </a:defRPr>
            </a:pPr>
            <a:r>
              <a:t>                               		 </a:t>
            </a:r>
            <a:r>
              <a:rPr>
                <a:latin typeface="+mj-lt"/>
                <a:ea typeface="+mj-ea"/>
                <a:cs typeface="+mj-cs"/>
                <a:sym typeface="Arial"/>
              </a:rPr>
              <a:t>. =</a:t>
            </a:r>
            <a:r>
              <a:rPr b="1">
                <a:latin typeface="+mj-lt"/>
                <a:ea typeface="+mj-ea"/>
                <a:cs typeface="+mj-cs"/>
                <a:sym typeface="Arial"/>
              </a:rPr>
              <a:t>X *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7" name="Shape 1237"/>
          <p:cNvSpPr>
            <a:spLocks noGrp="1" noRot="1" noChangeAspect="1"/>
          </p:cNvSpPr>
          <p:nvPr>
            <p:ph type="sldImg"/>
          </p:nvPr>
        </p:nvSpPr>
        <p:spPr>
          <a:xfrm>
            <a:off x="381000" y="685800"/>
            <a:ext cx="6096000" cy="3429000"/>
          </a:xfrm>
          <a:prstGeom prst="rect">
            <a:avLst/>
          </a:prstGeom>
        </p:spPr>
        <p:txBody>
          <a:bodyPr/>
          <a:lstStyle/>
          <a:p>
            <a:endParaRPr/>
          </a:p>
        </p:txBody>
      </p:sp>
      <p:sp>
        <p:nvSpPr>
          <p:cNvPr id="1238" name="Shape 1238"/>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Έχοντας εκπαιδεύσει κατάλληλα το μοντέλο μας έχουμε ορίσει τα βάρη στις συνάψεις μεταξύ των νευρώνων και πάμε να δούμε πώς θα προβλέψουμε τις αξιολογήσεις του χρήστη 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Shape 680"/>
          <p:cNvSpPr>
            <a:spLocks noGrp="1" noRot="1" noChangeAspect="1"/>
          </p:cNvSpPr>
          <p:nvPr>
            <p:ph type="sldImg"/>
          </p:nvPr>
        </p:nvSpPr>
        <p:spPr>
          <a:prstGeom prst="rect">
            <a:avLst/>
          </a:prstGeom>
        </p:spPr>
        <p:txBody>
          <a:bodyPr/>
          <a:lstStyle/>
          <a:p>
            <a:endParaRPr/>
          </a:p>
        </p:txBody>
      </p:sp>
      <p:sp>
        <p:nvSpPr>
          <p:cNvPr id="681" name="Shape 681"/>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Έστω ότι έχουμε έναν πίνακα με τις βαθμολογίες για 4 ταινίες από 4 χρήστες και θέλουμε να προβλέψουμε εάν η 4</a:t>
            </a:r>
            <a:r>
              <a:rPr baseline="30000"/>
              <a:t>η</a:t>
            </a:r>
            <a:r>
              <a:t> ταινία θα αρέσει στον 4</a:t>
            </a:r>
            <a:r>
              <a:rPr baseline="30000"/>
              <a:t>ο</a:t>
            </a:r>
            <a:r>
              <a:t> χρήστη ή όχι</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a:spLocks noGrp="1" noRot="1" noChangeAspect="1"/>
          </p:cNvSpPr>
          <p:nvPr>
            <p:ph type="sldImg"/>
          </p:nvPr>
        </p:nvSpPr>
        <p:spPr>
          <a:prstGeom prst="rect">
            <a:avLst/>
          </a:prstGeom>
        </p:spPr>
        <p:txBody>
          <a:bodyPr/>
          <a:lstStyle/>
          <a:p>
            <a:endParaRPr/>
          </a:p>
        </p:txBody>
      </p:sp>
      <p:sp>
        <p:nvSpPr>
          <p:cNvPr id="714" name="Shape 714"/>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Έστω ότι έχουμε έναν πίνακα με τις βαθμολογίες για 4 ταινίες από 4 χρήστες και θέλουμε να προβλέψουμε εάν η 4</a:t>
            </a:r>
            <a:r>
              <a:rPr baseline="30000"/>
              <a:t>η</a:t>
            </a:r>
            <a:r>
              <a:t> ταινία θα αρέσει στον 4</a:t>
            </a:r>
            <a:r>
              <a:rPr baseline="30000"/>
              <a:t>ο</a:t>
            </a:r>
            <a:r>
              <a:t> χρήστη ή όχι</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Shape 719"/>
          <p:cNvSpPr>
            <a:spLocks noGrp="1" noRot="1" noChangeAspect="1"/>
          </p:cNvSpPr>
          <p:nvPr>
            <p:ph type="sldImg"/>
          </p:nvPr>
        </p:nvSpPr>
        <p:spPr>
          <a:prstGeom prst="rect">
            <a:avLst/>
          </a:prstGeom>
        </p:spPr>
        <p:txBody>
          <a:bodyPr/>
          <a:lstStyle/>
          <a:p>
            <a:endParaRPr/>
          </a:p>
        </p:txBody>
      </p:sp>
      <p:sp>
        <p:nvSpPr>
          <p:cNvPr id="720" name="Shape 720"/>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Έστω ότι έχουμε έναν πίνακα με τις βαθμολογίες για 4 ταινίες από 4 χρήστες και θέλουμε να προβλέψουμε εάν η 4</a:t>
            </a:r>
            <a:r>
              <a:rPr baseline="30000"/>
              <a:t>η</a:t>
            </a:r>
            <a:r>
              <a:t> ταινία θα αρέσει στον 4</a:t>
            </a:r>
            <a:r>
              <a:rPr baseline="30000"/>
              <a:t>ο</a:t>
            </a:r>
            <a:r>
              <a:t> χρήστη ή όχι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Shape 824"/>
          <p:cNvSpPr>
            <a:spLocks noGrp="1" noRot="1" noChangeAspect="1"/>
          </p:cNvSpPr>
          <p:nvPr>
            <p:ph type="sldImg"/>
          </p:nvPr>
        </p:nvSpPr>
        <p:spPr>
          <a:xfrm>
            <a:off x="381000" y="685800"/>
            <a:ext cx="6096000" cy="3429000"/>
          </a:xfrm>
          <a:prstGeom prst="rect">
            <a:avLst/>
          </a:prstGeom>
        </p:spPr>
        <p:txBody>
          <a:bodyPr/>
          <a:lstStyle/>
          <a:p>
            <a:endParaRPr/>
          </a:p>
        </p:txBody>
      </p:sp>
      <p:sp>
        <p:nvSpPr>
          <p:cNvPr id="825" name="Shape 825"/>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Με αυτόν τον τρόπο μπορούμε να υπολογίσουμε πολύπλοκες και μη γραμμικές συναρτήσεις, αφού στους νευρώνες κάθε στρώματος μπορούμε να εφαρμόσουμε διαφορετικές συναρτήσεις ενεργοποίησης</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Shape 896"/>
          <p:cNvSpPr>
            <a:spLocks noGrp="1" noRot="1" noChangeAspect="1"/>
          </p:cNvSpPr>
          <p:nvPr>
            <p:ph type="sldImg"/>
          </p:nvPr>
        </p:nvSpPr>
        <p:spPr>
          <a:xfrm>
            <a:off x="381000" y="685800"/>
            <a:ext cx="6096000" cy="3429000"/>
          </a:xfrm>
          <a:prstGeom prst="rect">
            <a:avLst/>
          </a:prstGeom>
        </p:spPr>
        <p:txBody>
          <a:bodyPr/>
          <a:lstStyle/>
          <a:p>
            <a:endParaRPr/>
          </a:p>
        </p:txBody>
      </p:sp>
      <p:sp>
        <p:nvSpPr>
          <p:cNvPr id="897" name="Shape 897"/>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Πιο αναλυτικά, στην είσοδο του ΝΔ δίνεται ένα διάνυσμα τόσων διαστάσεων όσο και κόμβων εισόδου. Οι τιμές του είναι όλες μηδενικές, εκτός από αυτή για το κόμβο του χρήστη που μας ενδιαφέρει.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 name="Shape 979"/>
          <p:cNvSpPr>
            <a:spLocks noGrp="1" noRot="1" noChangeAspect="1"/>
          </p:cNvSpPr>
          <p:nvPr>
            <p:ph type="sldImg"/>
          </p:nvPr>
        </p:nvSpPr>
        <p:spPr>
          <a:xfrm>
            <a:off x="381000" y="685800"/>
            <a:ext cx="6096000" cy="3429000"/>
          </a:xfrm>
          <a:prstGeom prst="rect">
            <a:avLst/>
          </a:prstGeom>
        </p:spPr>
        <p:txBody>
          <a:bodyPr/>
          <a:lstStyle/>
          <a:p>
            <a:endParaRPr/>
          </a:p>
        </p:txBody>
      </p:sp>
      <p:sp>
        <p:nvSpPr>
          <p:cNvPr id="980" name="Shape 980"/>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Στα κρυφά στρώματα, παίρνουμε ως είσοδο το διάνυσμα του προηγούμενου στρώματος και το πολλαπλασιάζουμε με τα βάρη του στρώματος που μελετάμε. Εάν θέλουμε, προσθέτουμε και κάποιο bias.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Shape 1064"/>
          <p:cNvSpPr>
            <a:spLocks noGrp="1" noRot="1" noChangeAspect="1"/>
          </p:cNvSpPr>
          <p:nvPr>
            <p:ph type="sldImg"/>
          </p:nvPr>
        </p:nvSpPr>
        <p:spPr>
          <a:xfrm>
            <a:off x="381000" y="685800"/>
            <a:ext cx="6096000" cy="3429000"/>
          </a:xfrm>
          <a:prstGeom prst="rect">
            <a:avLst/>
          </a:prstGeom>
        </p:spPr>
        <p:txBody>
          <a:bodyPr/>
          <a:lstStyle/>
          <a:p>
            <a:endParaRPr/>
          </a:p>
        </p:txBody>
      </p:sp>
      <p:sp>
        <p:nvSpPr>
          <p:cNvPr id="1065" name="Shape 1065"/>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Οπότε τελικά στο ΝΔ αυτό τελική έξοδος θα ήταν ένας πίνακας προβλέψεων </a:t>
            </a:r>
            <a:r>
              <a:rPr>
                <a:solidFill>
                  <a:srgbClr val="4472C4"/>
                </a:solidFill>
                <a:latin typeface="+mj-lt"/>
                <a:ea typeface="+mj-ea"/>
                <a:cs typeface="+mj-cs"/>
                <a:sym typeface="Arial"/>
              </a:rPr>
              <a:t>A ̂</a:t>
            </a:r>
            <a: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 name="Shape 1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148" name="Shape 1148"/>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Αυτό που επιθυμούμε και επιδιώκουμε, είναι να ελαχιστοποιήσουμε τη διαφορά μεταξύ του πίνακα προβλέψεων σε σχέση με τις πραγματικές τιμές των χρηστών. Αυτό το πετυχαίνουμε βρίσκοντας το ελάχιστο άθροισμα της τετραγωνισμένης διαφοράς των διανυσμάτων με τις προβλεπόμενες τιμές από τις πραγματικές συν μια κανονικοποίηση της L</a:t>
            </a:r>
            <a:r>
              <a:rPr baseline="30000"/>
              <a:t>2</a:t>
            </a:r>
            <a:r>
              <a:t> νόρμας των u και v</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3_Introduction">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50862" y="4507200"/>
            <a:ext cx="4500564" cy="1562960"/>
          </a:xfrm>
          <a:prstGeom prst="rect">
            <a:avLst/>
          </a:prstGeom>
        </p:spPr>
        <p:txBody>
          <a:bodyPr anchor="t">
            <a:normAutofit/>
          </a:bodyPr>
          <a:lstStyle/>
          <a:p>
            <a:r>
              <a:t>Title Text</a:t>
            </a:r>
          </a:p>
        </p:txBody>
      </p:sp>
      <p:sp>
        <p:nvSpPr>
          <p:cNvPr id="13" name="Google Shape;38;p42"/>
          <p:cNvSpPr>
            <a:spLocks noGrp="1"/>
          </p:cNvSpPr>
          <p:nvPr>
            <p:ph type="pic" sz="quarter" idx="21"/>
          </p:nvPr>
        </p:nvSpPr>
        <p:spPr>
          <a:xfrm>
            <a:off x="0" y="0"/>
            <a:ext cx="3054096" cy="3776472"/>
          </a:xfrm>
          <a:prstGeom prst="rect">
            <a:avLst/>
          </a:prstGeom>
        </p:spPr>
        <p:txBody>
          <a:bodyPr lIns="91439" tIns="45719" rIns="91439" bIns="45719"/>
          <a:lstStyle/>
          <a:p>
            <a:endParaRPr/>
          </a:p>
        </p:txBody>
      </p:sp>
      <p:sp>
        <p:nvSpPr>
          <p:cNvPr id="14" name="Google Shape;39;p42"/>
          <p:cNvSpPr>
            <a:spLocks noGrp="1"/>
          </p:cNvSpPr>
          <p:nvPr>
            <p:ph type="pic" sz="quarter" idx="22"/>
          </p:nvPr>
        </p:nvSpPr>
        <p:spPr>
          <a:xfrm>
            <a:off x="3054095" y="0"/>
            <a:ext cx="3054097" cy="3776472"/>
          </a:xfrm>
          <a:prstGeom prst="rect">
            <a:avLst/>
          </a:prstGeom>
        </p:spPr>
        <p:txBody>
          <a:bodyPr lIns="91439" tIns="45719" rIns="91439" bIns="45719"/>
          <a:lstStyle/>
          <a:p>
            <a:endParaRPr/>
          </a:p>
        </p:txBody>
      </p:sp>
      <p:sp>
        <p:nvSpPr>
          <p:cNvPr id="15" name="Google Shape;40;p42"/>
          <p:cNvSpPr>
            <a:spLocks noGrp="1"/>
          </p:cNvSpPr>
          <p:nvPr>
            <p:ph type="pic" sz="quarter" idx="23"/>
          </p:nvPr>
        </p:nvSpPr>
        <p:spPr>
          <a:xfrm>
            <a:off x="6083808" y="0"/>
            <a:ext cx="3054097" cy="3776472"/>
          </a:xfrm>
          <a:prstGeom prst="rect">
            <a:avLst/>
          </a:prstGeom>
        </p:spPr>
        <p:txBody>
          <a:bodyPr lIns="91439" tIns="45719" rIns="91439" bIns="45719"/>
          <a:lstStyle/>
          <a:p>
            <a:endParaRPr/>
          </a:p>
        </p:txBody>
      </p:sp>
      <p:sp>
        <p:nvSpPr>
          <p:cNvPr id="16" name="Google Shape;41;p42"/>
          <p:cNvSpPr>
            <a:spLocks noGrp="1"/>
          </p:cNvSpPr>
          <p:nvPr>
            <p:ph type="pic" sz="quarter" idx="24"/>
          </p:nvPr>
        </p:nvSpPr>
        <p:spPr>
          <a:xfrm>
            <a:off x="9137904" y="0"/>
            <a:ext cx="3054097" cy="3776472"/>
          </a:xfrm>
          <a:prstGeom prst="rect">
            <a:avLst/>
          </a:prstGeom>
        </p:spPr>
        <p:txBody>
          <a:bodyPr lIns="91439" tIns="45719" rIns="91439" bIns="45719"/>
          <a:lstStyle/>
          <a:p>
            <a:endParaRP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8" name="Body Level One…"/>
          <p:cNvSpPr txBox="1">
            <a:spLocks noGrp="1"/>
          </p:cNvSpPr>
          <p:nvPr>
            <p:ph type="body" sz="quarter" idx="1"/>
          </p:nvPr>
        </p:nvSpPr>
        <p:spPr>
          <a:xfrm>
            <a:off x="5262410" y="4508500"/>
            <a:ext cx="6221414" cy="1563688"/>
          </a:xfrm>
          <a:prstGeom prst="rect">
            <a:avLst/>
          </a:prstGeom>
        </p:spPr>
        <p:txBody>
          <a:bodyPr>
            <a:normAutofit/>
          </a:bodyPr>
          <a:lstStyle>
            <a:lvl1pPr indent="-355600">
              <a:spcBef>
                <a:spcPts val="400"/>
              </a:spcBef>
              <a:buSzPts val="2000"/>
              <a:buFont typeface="Arial"/>
              <a:defRPr sz="2000"/>
            </a:lvl1pPr>
            <a:lvl2pPr marL="0" indent="685800">
              <a:spcBef>
                <a:spcPts val="400"/>
              </a:spcBef>
              <a:buSzTx/>
              <a:buFont typeface="Arial"/>
              <a:buNone/>
              <a:defRPr sz="2000"/>
            </a:lvl2pPr>
            <a:lvl3pPr marL="0" indent="1143000">
              <a:spcBef>
                <a:spcPts val="400"/>
              </a:spcBef>
              <a:buSzTx/>
              <a:buFont typeface="Arial"/>
              <a:buNone/>
              <a:defRPr sz="2000"/>
            </a:lvl3pPr>
            <a:lvl4pPr marL="0" indent="1600200">
              <a:spcBef>
                <a:spcPts val="400"/>
              </a:spcBef>
              <a:buSzTx/>
              <a:buFont typeface="Arial"/>
              <a:buNone/>
              <a:defRPr sz="2000"/>
            </a:lvl4pPr>
            <a:lvl5pPr marL="0" indent="2057400">
              <a:spcBef>
                <a:spcPts val="400"/>
              </a:spcBef>
              <a:buSzTx/>
              <a:buFont typeface="Arial"/>
              <a:buNone/>
              <a:defRPr sz="20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_TITLE_AND_VERTICAL_TEXT">
    <p:spTree>
      <p:nvGrpSpPr>
        <p:cNvPr id="1" name=""/>
        <p:cNvGrpSpPr/>
        <p:nvPr/>
      </p:nvGrpSpPr>
      <p:grpSpPr>
        <a:xfrm>
          <a:off x="0" y="0"/>
          <a:ext cx="0" cy="0"/>
          <a:chOff x="0" y="0"/>
          <a:chExt cx="0" cy="0"/>
        </a:xfrm>
      </p:grpSpPr>
      <p:pic>
        <p:nvPicPr>
          <p:cNvPr id="102"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03" name="Title Text"/>
          <p:cNvSpPr txBox="1">
            <a:spLocks noGrp="1"/>
          </p:cNvSpPr>
          <p:nvPr>
            <p:ph type="title"/>
          </p:nvPr>
        </p:nvSpPr>
        <p:spPr>
          <a:xfrm rot="5400000">
            <a:off x="7423680" y="1756305"/>
            <a:ext cx="6524626" cy="3012016"/>
          </a:xfrm>
          <a:prstGeom prst="rect">
            <a:avLst/>
          </a:prstGeom>
        </p:spPr>
        <p:txBody>
          <a:bodyPr>
            <a:normAutofit/>
          </a:bodyPr>
          <a:lstStyle/>
          <a:p>
            <a:r>
              <a:t>Title Text</a:t>
            </a:r>
          </a:p>
        </p:txBody>
      </p:sp>
      <p:sp>
        <p:nvSpPr>
          <p:cNvPr id="104" name="Body Level One…"/>
          <p:cNvSpPr txBox="1">
            <a:spLocks noGrp="1"/>
          </p:cNvSpPr>
          <p:nvPr>
            <p:ph type="body" idx="1"/>
          </p:nvPr>
        </p:nvSpPr>
        <p:spPr>
          <a:xfrm rot="5400000">
            <a:off x="1298045" y="-1154113"/>
            <a:ext cx="6524626" cy="8832852"/>
          </a:xfrm>
          <a:prstGeom prst="rect">
            <a:avLst/>
          </a:prstGeom>
        </p:spPr>
        <p:txBody>
          <a:bodyPr>
            <a:normAutofit/>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10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EXT_AND_OBJECT">
    <p:spTree>
      <p:nvGrpSpPr>
        <p:cNvPr id="1" name=""/>
        <p:cNvGrpSpPr/>
        <p:nvPr/>
      </p:nvGrpSpPr>
      <p:grpSpPr>
        <a:xfrm>
          <a:off x="0" y="0"/>
          <a:ext cx="0" cy="0"/>
          <a:chOff x="0" y="0"/>
          <a:chExt cx="0" cy="0"/>
        </a:xfrm>
      </p:grpSpPr>
      <p:pic>
        <p:nvPicPr>
          <p:cNvPr id="112"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13" name="Title Text"/>
          <p:cNvSpPr txBox="1">
            <a:spLocks noGrp="1"/>
          </p:cNvSpPr>
          <p:nvPr>
            <p:ph type="title"/>
          </p:nvPr>
        </p:nvSpPr>
        <p:spPr>
          <a:xfrm>
            <a:off x="143933" y="0"/>
            <a:ext cx="11808885" cy="1143000"/>
          </a:xfrm>
          <a:prstGeom prst="rect">
            <a:avLst/>
          </a:prstGeom>
        </p:spPr>
        <p:txBody>
          <a:bodyPr>
            <a:normAutofit/>
          </a:bodyPr>
          <a:lstStyle/>
          <a:p>
            <a:r>
              <a:t>Title Text</a:t>
            </a:r>
          </a:p>
        </p:txBody>
      </p:sp>
      <p:sp>
        <p:nvSpPr>
          <p:cNvPr id="114" name="Body Level One…"/>
          <p:cNvSpPr txBox="1">
            <a:spLocks noGrp="1"/>
          </p:cNvSpPr>
          <p:nvPr>
            <p:ph type="body" sz="half" idx="1"/>
          </p:nvPr>
        </p:nvSpPr>
        <p:spPr>
          <a:xfrm>
            <a:off x="143933" y="1196975"/>
            <a:ext cx="5922435" cy="5327650"/>
          </a:xfrm>
          <a:prstGeom prst="rect">
            <a:avLst/>
          </a:prstGeom>
        </p:spPr>
        <p:txBody>
          <a:bodyPr>
            <a:normAutofit/>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115" name="Google Shape;112;p58"/>
          <p:cNvSpPr txBox="1">
            <a:spLocks noGrp="1"/>
          </p:cNvSpPr>
          <p:nvPr>
            <p:ph type="body" sz="half" idx="21"/>
          </p:nvPr>
        </p:nvSpPr>
        <p:spPr>
          <a:xfrm>
            <a:off x="6269568" y="1196975"/>
            <a:ext cx="5922434" cy="5327650"/>
          </a:xfrm>
          <a:prstGeom prst="rect">
            <a:avLst/>
          </a:prstGeom>
        </p:spPr>
        <p:txBody>
          <a:bodyPr>
            <a:normAutofit/>
          </a:bodyPr>
          <a:lstStyle/>
          <a:p>
            <a:pPr indent="-342900">
              <a:spcBef>
                <a:spcPts val="300"/>
              </a:spcBef>
            </a:pPr>
            <a:endParaRP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ABLE">
    <p:spTree>
      <p:nvGrpSpPr>
        <p:cNvPr id="1" name=""/>
        <p:cNvGrpSpPr/>
        <p:nvPr/>
      </p:nvGrpSpPr>
      <p:grpSpPr>
        <a:xfrm>
          <a:off x="0" y="0"/>
          <a:ext cx="0" cy="0"/>
          <a:chOff x="0" y="0"/>
          <a:chExt cx="0" cy="0"/>
        </a:xfrm>
      </p:grpSpPr>
      <p:pic>
        <p:nvPicPr>
          <p:cNvPr id="123"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24" name="Title Text"/>
          <p:cNvSpPr txBox="1">
            <a:spLocks noGrp="1"/>
          </p:cNvSpPr>
          <p:nvPr>
            <p:ph type="title"/>
          </p:nvPr>
        </p:nvSpPr>
        <p:spPr>
          <a:xfrm>
            <a:off x="143933" y="0"/>
            <a:ext cx="11808885" cy="1143000"/>
          </a:xfrm>
          <a:prstGeom prst="rect">
            <a:avLst/>
          </a:prstGeom>
        </p:spPr>
        <p:txBody>
          <a:bodyPr>
            <a:normAutofit/>
          </a:bodyPr>
          <a:lstStyle/>
          <a:p>
            <a:r>
              <a:t>Title Text</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EXT_AND_TWO_OBJECTS">
    <p:spTree>
      <p:nvGrpSpPr>
        <p:cNvPr id="1" name=""/>
        <p:cNvGrpSpPr/>
        <p:nvPr/>
      </p:nvGrpSpPr>
      <p:grpSpPr>
        <a:xfrm>
          <a:off x="0" y="0"/>
          <a:ext cx="0" cy="0"/>
          <a:chOff x="0" y="0"/>
          <a:chExt cx="0" cy="0"/>
        </a:xfrm>
      </p:grpSpPr>
      <p:pic>
        <p:nvPicPr>
          <p:cNvPr id="132"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33" name="Title Text"/>
          <p:cNvSpPr txBox="1">
            <a:spLocks noGrp="1"/>
          </p:cNvSpPr>
          <p:nvPr>
            <p:ph type="title"/>
          </p:nvPr>
        </p:nvSpPr>
        <p:spPr>
          <a:xfrm>
            <a:off x="143933" y="0"/>
            <a:ext cx="11808885" cy="1143000"/>
          </a:xfrm>
          <a:prstGeom prst="rect">
            <a:avLst/>
          </a:prstGeom>
        </p:spPr>
        <p:txBody>
          <a:bodyPr>
            <a:normAutofit/>
          </a:bodyPr>
          <a:lstStyle/>
          <a:p>
            <a:r>
              <a:t>Title Text</a:t>
            </a:r>
          </a:p>
        </p:txBody>
      </p:sp>
      <p:sp>
        <p:nvSpPr>
          <p:cNvPr id="134" name="Body Level One…"/>
          <p:cNvSpPr txBox="1">
            <a:spLocks noGrp="1"/>
          </p:cNvSpPr>
          <p:nvPr>
            <p:ph type="body" sz="half" idx="1"/>
          </p:nvPr>
        </p:nvSpPr>
        <p:spPr>
          <a:xfrm>
            <a:off x="143933" y="1196975"/>
            <a:ext cx="5922435" cy="5327650"/>
          </a:xfrm>
          <a:prstGeom prst="rect">
            <a:avLst/>
          </a:prstGeom>
        </p:spPr>
        <p:txBody>
          <a:bodyPr>
            <a:normAutofit/>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135" name="Google Shape;120;p60"/>
          <p:cNvSpPr txBox="1">
            <a:spLocks noGrp="1"/>
          </p:cNvSpPr>
          <p:nvPr>
            <p:ph type="body" sz="quarter" idx="21"/>
          </p:nvPr>
        </p:nvSpPr>
        <p:spPr>
          <a:xfrm>
            <a:off x="6269568" y="1196975"/>
            <a:ext cx="5922434" cy="2587626"/>
          </a:xfrm>
          <a:prstGeom prst="rect">
            <a:avLst/>
          </a:prstGeom>
        </p:spPr>
        <p:txBody>
          <a:bodyPr>
            <a:normAutofit/>
          </a:bodyPr>
          <a:lstStyle/>
          <a:p>
            <a:pPr indent="-342900">
              <a:spcBef>
                <a:spcPts val="300"/>
              </a:spcBef>
            </a:pPr>
            <a:endParaRPr/>
          </a:p>
        </p:txBody>
      </p:sp>
      <p:sp>
        <p:nvSpPr>
          <p:cNvPr id="136" name="Google Shape;121;p60"/>
          <p:cNvSpPr txBox="1">
            <a:spLocks noGrp="1"/>
          </p:cNvSpPr>
          <p:nvPr>
            <p:ph type="body" sz="quarter" idx="22"/>
          </p:nvPr>
        </p:nvSpPr>
        <p:spPr>
          <a:xfrm>
            <a:off x="6269568" y="3937001"/>
            <a:ext cx="5922434" cy="2587626"/>
          </a:xfrm>
          <a:prstGeom prst="rect">
            <a:avLst/>
          </a:prstGeom>
        </p:spPr>
        <p:txBody>
          <a:bodyPr>
            <a:normAutofit/>
          </a:bodyPr>
          <a:lstStyle/>
          <a:p>
            <a:pPr indent="-342900">
              <a:spcBef>
                <a:spcPts val="300"/>
              </a:spcBef>
            </a:pPr>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Τίτλος και Αντικείμενο">
    <p:spTree>
      <p:nvGrpSpPr>
        <p:cNvPr id="1" name=""/>
        <p:cNvGrpSpPr/>
        <p:nvPr/>
      </p:nvGrpSpPr>
      <p:grpSpPr>
        <a:xfrm>
          <a:off x="0" y="0"/>
          <a:ext cx="0" cy="0"/>
          <a:chOff x="0" y="0"/>
          <a:chExt cx="0" cy="0"/>
        </a:xfrm>
      </p:grpSpPr>
      <p:sp>
        <p:nvSpPr>
          <p:cNvPr id="144" name="Body Level One…"/>
          <p:cNvSpPr txBox="1">
            <a:spLocks noGrp="1"/>
          </p:cNvSpPr>
          <p:nvPr>
            <p:ph type="body" idx="1"/>
          </p:nvPr>
        </p:nvSpPr>
        <p:spPr>
          <a:xfrm>
            <a:off x="143933" y="1196975"/>
            <a:ext cx="12048067" cy="532765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5" name="Title Text"/>
          <p:cNvSpPr txBox="1">
            <a:spLocks noGrp="1"/>
          </p:cNvSpPr>
          <p:nvPr>
            <p:ph type="title"/>
          </p:nvPr>
        </p:nvSpPr>
        <p:spPr>
          <a:xfrm>
            <a:off x="609600" y="274638"/>
            <a:ext cx="10972800" cy="1143001"/>
          </a:xfrm>
          <a:prstGeom prst="rect">
            <a:avLst/>
          </a:prstGeom>
        </p:spPr>
        <p:txBody>
          <a:bodyPr>
            <a:normAutofit/>
          </a:bodyPr>
          <a:lstStyle>
            <a:lvl1pPr>
              <a:defRPr sz="3600">
                <a:solidFill>
                  <a:srgbClr val="FF0000"/>
                </a:solidFill>
              </a:defRPr>
            </a:lvl1pPr>
          </a:lstStyle>
          <a:p>
            <a:r>
              <a:t>Title Text</a:t>
            </a:r>
          </a:p>
        </p:txBody>
      </p:sp>
      <p:sp>
        <p:nvSpPr>
          <p:cNvPr id="1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4_Section break">
    <p:bg>
      <p:bgPr>
        <a:solidFill>
          <a:srgbClr val="000000"/>
        </a:solidFill>
        <a:effectLst/>
      </p:bgPr>
    </p:bg>
    <p:spTree>
      <p:nvGrpSpPr>
        <p:cNvPr id="1" name=""/>
        <p:cNvGrpSpPr/>
        <p:nvPr/>
      </p:nvGrpSpPr>
      <p:grpSpPr>
        <a:xfrm>
          <a:off x="0" y="0"/>
          <a:ext cx="0" cy="0"/>
          <a:chOff x="0" y="0"/>
          <a:chExt cx="0" cy="0"/>
        </a:xfrm>
      </p:grpSpPr>
      <p:pic>
        <p:nvPicPr>
          <p:cNvPr id="153"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54" name="Google Shape;128;p44"/>
          <p:cNvSpPr>
            <a:spLocks noGrp="1"/>
          </p:cNvSpPr>
          <p:nvPr>
            <p:ph type="pic" idx="21"/>
          </p:nvPr>
        </p:nvSpPr>
        <p:spPr>
          <a:xfrm>
            <a:off x="0" y="0"/>
            <a:ext cx="12192000" cy="6858000"/>
          </a:xfrm>
          <a:prstGeom prst="rect">
            <a:avLst/>
          </a:prstGeom>
        </p:spPr>
        <p:txBody>
          <a:bodyPr lIns="91439" tIns="45719" rIns="91439" bIns="45719"/>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6" name="Google Shape;132;p44"/>
          <p:cNvSpPr/>
          <p:nvPr/>
        </p:nvSpPr>
        <p:spPr>
          <a:xfrm>
            <a:off x="0" y="5773728"/>
            <a:ext cx="12192000" cy="1084272"/>
          </a:xfrm>
          <a:prstGeom prst="rect">
            <a:avLst/>
          </a:prstGeom>
          <a:gradFill>
            <a:gsLst>
              <a:gs pos="0">
                <a:srgbClr val="000000">
                  <a:alpha val="0"/>
                </a:srgbClr>
              </a:gs>
              <a:gs pos="28000">
                <a:srgbClr val="000000">
                  <a:alpha val="0"/>
                </a:srgbClr>
              </a:gs>
              <a:gs pos="90000">
                <a:srgbClr val="000000">
                  <a:alpha val="60000"/>
                </a:srgbClr>
              </a:gs>
              <a:gs pos="100000">
                <a:srgbClr val="000000">
                  <a:alpha val="60000"/>
                </a:srgbClr>
              </a:gs>
            </a:gsLst>
            <a:lin ang="5400000"/>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57" name="Google Shape;133;p44"/>
          <p:cNvSpPr/>
          <p:nvPr/>
        </p:nvSpPr>
        <p:spPr>
          <a:xfrm rot="10800000">
            <a:off x="0" y="-3"/>
            <a:ext cx="9000001" cy="6857998"/>
          </a:xfrm>
          <a:prstGeom prst="rect">
            <a:avLst/>
          </a:prstGeom>
          <a:gradFill>
            <a:gsLst>
              <a:gs pos="0">
                <a:srgbClr val="000000">
                  <a:alpha val="0"/>
                </a:srgbClr>
              </a:gs>
              <a:gs pos="50000">
                <a:srgbClr val="000000">
                  <a:alpha val="60000"/>
                </a:srgbClr>
              </a:gs>
              <a:gs pos="100000">
                <a:srgbClr val="000000">
                  <a:alpha val="60000"/>
                </a:srgbClr>
              </a:gs>
            </a:gsLst>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58" name="Title Text"/>
          <p:cNvSpPr txBox="1">
            <a:spLocks noGrp="1"/>
          </p:cNvSpPr>
          <p:nvPr>
            <p:ph type="title"/>
          </p:nvPr>
        </p:nvSpPr>
        <p:spPr>
          <a:xfrm>
            <a:off x="550862" y="549275"/>
            <a:ext cx="5437189" cy="2986235"/>
          </a:xfrm>
          <a:prstGeom prst="rect">
            <a:avLst/>
          </a:prstGeom>
        </p:spPr>
        <p:txBody>
          <a:bodyPr anchor="b">
            <a:normAutofit/>
          </a:bodyPr>
          <a:lstStyle>
            <a:lvl1pPr>
              <a:defRPr sz="6400"/>
            </a:lvl1pPr>
          </a:lstStyle>
          <a:p>
            <a:r>
              <a:t>Title Text</a:t>
            </a:r>
          </a:p>
        </p:txBody>
      </p:sp>
      <p:sp>
        <p:nvSpPr>
          <p:cNvPr id="159" name="Body Level One…"/>
          <p:cNvSpPr txBox="1">
            <a:spLocks noGrp="1"/>
          </p:cNvSpPr>
          <p:nvPr>
            <p:ph type="body" sz="quarter" idx="1"/>
          </p:nvPr>
        </p:nvSpPr>
        <p:spPr>
          <a:xfrm>
            <a:off x="550862" y="3816724"/>
            <a:ext cx="5437189" cy="2265217"/>
          </a:xfrm>
          <a:prstGeom prst="rect">
            <a:avLst/>
          </a:prstGeom>
        </p:spPr>
        <p:txBody>
          <a:bodyPr>
            <a:normAutofit/>
          </a:bodyPr>
          <a:lstStyle>
            <a:lvl1pPr marL="431800" indent="-406400">
              <a:spcBef>
                <a:spcPts val="400"/>
              </a:spcBef>
              <a:buClrTx/>
              <a:buSzTx/>
              <a:buFontTx/>
              <a:buNone/>
              <a:defRPr sz="2400"/>
            </a:lvl1pPr>
            <a:lvl2pPr marL="856342" indent="-348342">
              <a:spcBef>
                <a:spcPts val="400"/>
              </a:spcBef>
              <a:buClrTx/>
              <a:buSzPts val="2400"/>
              <a:buFontTx/>
              <a:defRPr sz="2400"/>
            </a:lvl2pPr>
            <a:lvl3pPr marL="1371600" indent="-381000">
              <a:spcBef>
                <a:spcPts val="400"/>
              </a:spcBef>
              <a:buClrTx/>
              <a:buSzPts val="2400"/>
              <a:buFontTx/>
              <a:defRPr sz="2400"/>
            </a:lvl3pPr>
            <a:lvl4pPr marL="1899920" indent="-426720">
              <a:spcBef>
                <a:spcPts val="400"/>
              </a:spcBef>
              <a:buClrTx/>
              <a:buSzPts val="2400"/>
              <a:buFontTx/>
              <a:defRPr sz="2400"/>
            </a:lvl4pPr>
            <a:lvl5pPr marL="2357120" indent="-426720">
              <a:spcBef>
                <a:spcPts val="400"/>
              </a:spcBef>
              <a:buClrTx/>
              <a:buSzPts val="2400"/>
              <a:buFontTx/>
              <a:defRPr sz="2400"/>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5_Section break">
    <p:bg>
      <p:bgPr>
        <a:solidFill>
          <a:srgbClr val="000000"/>
        </a:solidFill>
        <a:effectLst/>
      </p:bgPr>
    </p:bg>
    <p:spTree>
      <p:nvGrpSpPr>
        <p:cNvPr id="1" name=""/>
        <p:cNvGrpSpPr/>
        <p:nvPr/>
      </p:nvGrpSpPr>
      <p:grpSpPr>
        <a:xfrm>
          <a:off x="0" y="0"/>
          <a:ext cx="0" cy="0"/>
          <a:chOff x="0" y="0"/>
          <a:chExt cx="0" cy="0"/>
        </a:xfrm>
      </p:grpSpPr>
      <p:pic>
        <p:nvPicPr>
          <p:cNvPr id="166"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67" name="Google Shape;137;p62"/>
          <p:cNvSpPr>
            <a:spLocks noGrp="1"/>
          </p:cNvSpPr>
          <p:nvPr>
            <p:ph type="pic" idx="21"/>
          </p:nvPr>
        </p:nvSpPr>
        <p:spPr>
          <a:xfrm>
            <a:off x="0" y="0"/>
            <a:ext cx="12192000" cy="6858000"/>
          </a:xfrm>
          <a:prstGeom prst="rect">
            <a:avLst/>
          </a:prstGeom>
        </p:spPr>
        <p:txBody>
          <a:bodyPr lIns="91439" tIns="45719" rIns="91439" bIns="45719"/>
          <a:lstStyle/>
          <a:p>
            <a:endParaRPr/>
          </a:p>
        </p:txBody>
      </p:sp>
      <p:sp>
        <p:nvSpPr>
          <p:cNvPr id="168" name="Body Level One…"/>
          <p:cNvSpPr txBox="1">
            <a:spLocks noGrp="1"/>
          </p:cNvSpPr>
          <p:nvPr>
            <p:ph type="body" sz="half" idx="1"/>
          </p:nvPr>
        </p:nvSpPr>
        <p:spPr>
          <a:xfrm>
            <a:off x="0" y="3557280"/>
            <a:ext cx="6640286" cy="3300720"/>
          </a:xfrm>
          <a:prstGeom prst="rect">
            <a:avLst/>
          </a:prstGeom>
          <a:gradFill>
            <a:gsLst>
              <a:gs pos="0">
                <a:srgbClr val="000000">
                  <a:alpha val="0"/>
                </a:srgbClr>
              </a:gs>
              <a:gs pos="50000">
                <a:srgbClr val="000000">
                  <a:alpha val="60000"/>
                </a:srgbClr>
              </a:gs>
              <a:gs pos="100000">
                <a:srgbClr val="000000">
                  <a:alpha val="60000"/>
                </a:srgbClr>
              </a:gs>
            </a:gsLst>
            <a:lin ang="10800000"/>
          </a:gradFill>
        </p:spPr>
        <p:txBody>
          <a:bodyPr>
            <a:normAutofit/>
          </a:bodyPr>
          <a:lstStyle>
            <a:lvl1pPr marL="431800" indent="-406400">
              <a:lnSpc>
                <a:spcPct val="200000"/>
              </a:lnSpc>
              <a:buClrTx/>
              <a:buSzTx/>
              <a:buFontTx/>
              <a:buNone/>
            </a:lvl1pPr>
            <a:lvl2pPr>
              <a:lnSpc>
                <a:spcPct val="200000"/>
              </a:lnSpc>
              <a:buClrTx/>
              <a:buFontTx/>
            </a:lvl2pPr>
            <a:lvl3pPr>
              <a:lnSpc>
                <a:spcPct val="200000"/>
              </a:lnSpc>
              <a:buClrTx/>
              <a:buFontTx/>
            </a:lvl3pPr>
            <a:lvl4pPr>
              <a:lnSpc>
                <a:spcPct val="200000"/>
              </a:lnSpc>
              <a:buClrTx/>
              <a:buFontTx/>
            </a:lvl4pPr>
            <a:lvl5pPr>
              <a:lnSpc>
                <a:spcPct val="2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169" name="Title Text"/>
          <p:cNvSpPr txBox="1">
            <a:spLocks noGrp="1"/>
          </p:cNvSpPr>
          <p:nvPr>
            <p:ph type="title"/>
          </p:nvPr>
        </p:nvSpPr>
        <p:spPr>
          <a:xfrm>
            <a:off x="0" y="0"/>
            <a:ext cx="6640286" cy="3535510"/>
          </a:xfrm>
          <a:prstGeom prst="rect">
            <a:avLst/>
          </a:prstGeom>
          <a:gradFill>
            <a:gsLst>
              <a:gs pos="0">
                <a:srgbClr val="000000">
                  <a:alpha val="0"/>
                </a:srgbClr>
              </a:gs>
              <a:gs pos="50000">
                <a:srgbClr val="000000">
                  <a:alpha val="69411"/>
                </a:srgbClr>
              </a:gs>
              <a:gs pos="100000">
                <a:srgbClr val="000000">
                  <a:alpha val="69411"/>
                </a:srgbClr>
              </a:gs>
            </a:gsLst>
            <a:lin ang="10800000"/>
          </a:gradFill>
        </p:spPr>
        <p:txBody>
          <a:bodyPr anchor="b">
            <a:normAutofit/>
          </a:bodyPr>
          <a:lstStyle>
            <a:lvl1pPr>
              <a:defRPr sz="6400"/>
            </a:lvl1pPr>
          </a:lstStyle>
          <a:p>
            <a:r>
              <a:t>Title Text</a:t>
            </a:r>
          </a:p>
        </p:txBody>
      </p:sp>
      <p:sp>
        <p:nvSpPr>
          <p:cNvPr id="170" name="Slide Number"/>
          <p:cNvSpPr txBox="1">
            <a:spLocks noGrp="1"/>
          </p:cNvSpPr>
          <p:nvPr>
            <p:ph type="sldNum" sz="quarter" idx="2"/>
          </p:nvPr>
        </p:nvSpPr>
        <p:spPr>
          <a:xfrm>
            <a:off x="8737600" y="6356350"/>
            <a:ext cx="2844800" cy="3683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7_Quote">
    <p:spTree>
      <p:nvGrpSpPr>
        <p:cNvPr id="1" name=""/>
        <p:cNvGrpSpPr/>
        <p:nvPr/>
      </p:nvGrpSpPr>
      <p:grpSpPr>
        <a:xfrm>
          <a:off x="0" y="0"/>
          <a:ext cx="0" cy="0"/>
          <a:chOff x="0" y="0"/>
          <a:chExt cx="0" cy="0"/>
        </a:xfrm>
      </p:grpSpPr>
      <p:pic>
        <p:nvPicPr>
          <p:cNvPr id="177"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78" name="Title Text"/>
          <p:cNvSpPr txBox="1">
            <a:spLocks noGrp="1"/>
          </p:cNvSpPr>
          <p:nvPr>
            <p:ph type="title"/>
          </p:nvPr>
        </p:nvSpPr>
        <p:spPr>
          <a:xfrm>
            <a:off x="550864" y="549275"/>
            <a:ext cx="3566160" cy="3384550"/>
          </a:xfrm>
          <a:prstGeom prst="rect">
            <a:avLst/>
          </a:prstGeom>
        </p:spPr>
        <p:txBody>
          <a:bodyPr anchor="b">
            <a:normAutofit/>
          </a:bodyPr>
          <a:lstStyle>
            <a:lvl1pPr>
              <a:defRPr sz="4000"/>
            </a:lvl1pPr>
          </a:lstStyle>
          <a:p>
            <a:r>
              <a:t>Title Text</a:t>
            </a:r>
          </a:p>
        </p:txBody>
      </p:sp>
      <p:grpSp>
        <p:nvGrpSpPr>
          <p:cNvPr id="182" name="Google Shape;142;p63"/>
          <p:cNvGrpSpPr/>
          <p:nvPr/>
        </p:nvGrpSpPr>
        <p:grpSpPr>
          <a:xfrm>
            <a:off x="10708081" y="4012605"/>
            <a:ext cx="897878" cy="934083"/>
            <a:chOff x="0" y="0"/>
            <a:chExt cx="897876" cy="934082"/>
          </a:xfrm>
        </p:grpSpPr>
        <p:sp>
          <p:nvSpPr>
            <p:cNvPr id="179" name="Google Shape;143;p63"/>
            <p:cNvSpPr/>
            <p:nvPr/>
          </p:nvSpPr>
          <p:spPr>
            <a:xfrm rot="1800000">
              <a:off x="227245" y="130848"/>
              <a:ext cx="621088" cy="364602"/>
            </a:xfrm>
            <a:custGeom>
              <a:avLst/>
              <a:gdLst/>
              <a:ahLst/>
              <a:cxnLst>
                <a:cxn ang="0">
                  <a:pos x="wd2" y="hd2"/>
                </a:cxn>
                <a:cxn ang="5400000">
                  <a:pos x="wd2" y="hd2"/>
                </a:cxn>
                <a:cxn ang="10800000">
                  <a:pos x="wd2" y="hd2"/>
                </a:cxn>
                <a:cxn ang="16200000">
                  <a:pos x="wd2" y="hd2"/>
                </a:cxn>
              </a:cxnLst>
              <a:rect l="0" t="0" r="r" b="b"/>
              <a:pathLst>
                <a:path w="21600" h="21600" extrusionOk="0">
                  <a:moveTo>
                    <a:pt x="10640" y="0"/>
                  </a:moveTo>
                  <a:lnTo>
                    <a:pt x="0" y="10766"/>
                  </a:lnTo>
                  <a:lnTo>
                    <a:pt x="10640" y="21600"/>
                  </a:lnTo>
                  <a:lnTo>
                    <a:pt x="21600" y="10766"/>
                  </a:lnTo>
                  <a:lnTo>
                    <a:pt x="10640" y="0"/>
                  </a:lnTo>
                  <a:close/>
                </a:path>
              </a:pathLst>
            </a:custGeom>
            <a:gradFill flip="none" rotWithShape="1">
              <a:gsLst>
                <a:gs pos="0">
                  <a:srgbClr val="8C8C8C">
                    <a:alpha val="20000"/>
                  </a:srgbClr>
                </a:gs>
                <a:gs pos="20000">
                  <a:srgbClr val="8C8C8C">
                    <a:alpha val="20000"/>
                  </a:srgbClr>
                </a:gs>
                <a:gs pos="100000">
                  <a:srgbClr val="47FFD0">
                    <a:alpha val="20000"/>
                  </a:srgbClr>
                </a:gs>
              </a:gsLst>
              <a:lin ang="0" scaled="0"/>
            </a:gra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80" name="Google Shape;144;p63"/>
            <p:cNvSpPr/>
            <p:nvPr/>
          </p:nvSpPr>
          <p:spPr>
            <a:xfrm rot="1800000">
              <a:off x="114074" y="197807"/>
              <a:ext cx="305943" cy="5382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4308"/>
                  </a:lnTo>
                  <a:lnTo>
                    <a:pt x="0" y="0"/>
                  </a:lnTo>
                  <a:lnTo>
                    <a:pt x="21600" y="7338"/>
                  </a:lnTo>
                  <a:lnTo>
                    <a:pt x="21600" y="21600"/>
                  </a:lnTo>
                  <a:close/>
                </a:path>
              </a:pathLst>
            </a:custGeom>
            <a:gradFill flip="none" rotWithShape="1">
              <a:gsLst>
                <a:gs pos="0">
                  <a:srgbClr val="8C8C8C">
                    <a:alpha val="20000"/>
                  </a:srgbClr>
                </a:gs>
                <a:gs pos="20000">
                  <a:srgbClr val="8C8C8C">
                    <a:alpha val="20000"/>
                  </a:srgbClr>
                </a:gs>
                <a:gs pos="100000">
                  <a:srgbClr val="47FFD0">
                    <a:alpha val="20000"/>
                  </a:srgbClr>
                </a:gs>
              </a:gsLst>
              <a:lin ang="19799998" scaled="0"/>
            </a:gra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81" name="Google Shape;145;p63"/>
            <p:cNvSpPr/>
            <p:nvPr/>
          </p:nvSpPr>
          <p:spPr>
            <a:xfrm rot="1800000">
              <a:off x="378412" y="353079"/>
              <a:ext cx="315145" cy="5382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4308"/>
                  </a:lnTo>
                  <a:lnTo>
                    <a:pt x="0" y="21600"/>
                  </a:lnTo>
                  <a:lnTo>
                    <a:pt x="0" y="7338"/>
                  </a:lnTo>
                  <a:lnTo>
                    <a:pt x="21600" y="0"/>
                  </a:lnTo>
                  <a:close/>
                </a:path>
              </a:pathLst>
            </a:custGeom>
            <a:gradFill flip="none" rotWithShape="1">
              <a:gsLst>
                <a:gs pos="0">
                  <a:srgbClr val="8C8C8C">
                    <a:alpha val="20000"/>
                  </a:srgbClr>
                </a:gs>
                <a:gs pos="20000">
                  <a:srgbClr val="8C8C8C">
                    <a:alpha val="20000"/>
                  </a:srgbClr>
                </a:gs>
                <a:gs pos="100000">
                  <a:srgbClr val="47FFD0">
                    <a:alpha val="20000"/>
                  </a:srgbClr>
                </a:gs>
              </a:gsLst>
              <a:lin ang="18000000" scaled="0"/>
            </a:gra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grpSp>
      <p:sp>
        <p:nvSpPr>
          <p:cNvPr id="183" name="Google Shape;146;p63"/>
          <p:cNvSpPr/>
          <p:nvPr/>
        </p:nvSpPr>
        <p:spPr>
          <a:xfrm>
            <a:off x="5668779" y="5059009"/>
            <a:ext cx="1080001" cy="1080001"/>
          </a:xfrm>
          <a:prstGeom prst="ellipse">
            <a:avLst/>
          </a:prstGeom>
          <a:gradFill>
            <a:gsLst>
              <a:gs pos="0">
                <a:srgbClr val="808080"/>
              </a:gs>
              <a:gs pos="60000">
                <a:srgbClr val="808080"/>
              </a:gs>
              <a:gs pos="100000">
                <a:srgbClr val="BFBFBF"/>
              </a:gs>
            </a:gsLst>
            <a:path path="circle">
              <a:fillToRect l="119636" t="37721" r="-19636" b="62278"/>
            </a:path>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84" name="Body Level One…"/>
          <p:cNvSpPr txBox="1">
            <a:spLocks noGrp="1"/>
          </p:cNvSpPr>
          <p:nvPr>
            <p:ph type="body" sz="quarter" idx="1"/>
          </p:nvPr>
        </p:nvSpPr>
        <p:spPr>
          <a:xfrm>
            <a:off x="550862" y="4097337"/>
            <a:ext cx="3565525" cy="2351088"/>
          </a:xfrm>
          <a:prstGeom prst="rect">
            <a:avLst/>
          </a:prstGeom>
        </p:spPr>
        <p:txBody>
          <a:bodyPr>
            <a:normAutofit/>
          </a:bodyPr>
          <a:lstStyle>
            <a:lvl1pPr marL="228600" indent="0">
              <a:spcBef>
                <a:spcPts val="400"/>
              </a:spcBef>
              <a:buClrTx/>
              <a:buSzTx/>
              <a:buFontTx/>
              <a:buNone/>
              <a:defRPr sz="2400"/>
            </a:lvl1pPr>
            <a:lvl2pPr marL="985519" indent="-426719">
              <a:spcBef>
                <a:spcPts val="400"/>
              </a:spcBef>
              <a:buClrTx/>
              <a:buSzPts val="2400"/>
              <a:buFontTx/>
              <a:defRPr sz="2400"/>
            </a:lvl2pPr>
            <a:lvl3pPr marL="1442719" indent="-426719">
              <a:spcBef>
                <a:spcPts val="400"/>
              </a:spcBef>
              <a:buClrTx/>
              <a:buSzPts val="2400"/>
              <a:buFontTx/>
              <a:defRPr sz="2400"/>
            </a:lvl3pPr>
            <a:lvl4pPr marL="1899920" indent="-426720">
              <a:spcBef>
                <a:spcPts val="400"/>
              </a:spcBef>
              <a:buClrTx/>
              <a:buSzPts val="2400"/>
              <a:buFontTx/>
              <a:defRPr sz="2400"/>
            </a:lvl4pPr>
            <a:lvl5pPr marL="2357120" indent="-426720">
              <a:spcBef>
                <a:spcPts val="400"/>
              </a:spcBef>
              <a:buClrTx/>
              <a:buSzPts val="2400"/>
              <a:buFontTx/>
              <a:defRPr sz="2400"/>
            </a:lvl5pPr>
          </a:lstStyle>
          <a:p>
            <a:r>
              <a:t>Body Level One</a:t>
            </a:r>
          </a:p>
          <a:p>
            <a:pPr lvl="1"/>
            <a:r>
              <a:t>Body Level Two</a:t>
            </a:r>
          </a:p>
          <a:p>
            <a:pPr lvl="2"/>
            <a:r>
              <a:t>Body Level Three</a:t>
            </a:r>
          </a:p>
          <a:p>
            <a:pPr lvl="3"/>
            <a:r>
              <a:t>Body Level Four</a:t>
            </a:r>
          </a:p>
          <a:p>
            <a:pPr lvl="4"/>
            <a:r>
              <a:t>Body Level Five</a:t>
            </a:r>
          </a:p>
        </p:txBody>
      </p:sp>
      <p:sp>
        <p:nvSpPr>
          <p:cNvPr id="185" name="Google Shape;148;p63"/>
          <p:cNvSpPr>
            <a:spLocks noGrp="1"/>
          </p:cNvSpPr>
          <p:nvPr>
            <p:ph type="pic" sz="half" idx="21"/>
          </p:nvPr>
        </p:nvSpPr>
        <p:spPr>
          <a:xfrm>
            <a:off x="5535808" y="656632"/>
            <a:ext cx="5132389" cy="5132389"/>
          </a:xfrm>
          <a:prstGeom prst="rect">
            <a:avLst/>
          </a:prstGeom>
        </p:spPr>
        <p:txBody>
          <a:bodyPr lIns="91439" tIns="45719" rIns="91439" bIns="45719"/>
          <a:lstStyle/>
          <a:p>
            <a:endParaRPr/>
          </a:p>
        </p:txBody>
      </p:sp>
      <p:sp>
        <p:nvSpPr>
          <p:cNvPr id="1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8_Team">
    <p:spTree>
      <p:nvGrpSpPr>
        <p:cNvPr id="1" name=""/>
        <p:cNvGrpSpPr/>
        <p:nvPr/>
      </p:nvGrpSpPr>
      <p:grpSpPr>
        <a:xfrm>
          <a:off x="0" y="0"/>
          <a:ext cx="0" cy="0"/>
          <a:chOff x="0" y="0"/>
          <a:chExt cx="0" cy="0"/>
        </a:xfrm>
      </p:grpSpPr>
      <p:pic>
        <p:nvPicPr>
          <p:cNvPr id="193"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194" name="Google Shape;153;p64"/>
          <p:cNvSpPr/>
          <p:nvPr/>
        </p:nvSpPr>
        <p:spPr>
          <a:xfrm>
            <a:off x="0" y="5773728"/>
            <a:ext cx="12192000" cy="1084272"/>
          </a:xfrm>
          <a:prstGeom prst="rect">
            <a:avLst/>
          </a:prstGeom>
          <a:gradFill>
            <a:gsLst>
              <a:gs pos="0">
                <a:srgbClr val="808080">
                  <a:alpha val="0"/>
                </a:srgbClr>
              </a:gs>
              <a:gs pos="40000">
                <a:srgbClr val="808080">
                  <a:alpha val="0"/>
                </a:srgbClr>
              </a:gs>
              <a:gs pos="100000">
                <a:srgbClr val="808080">
                  <a:alpha val="60000"/>
                </a:srgbClr>
              </a:gs>
            </a:gsLst>
            <a:lin ang="5400000"/>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95" name="Google Shape;154;p64"/>
          <p:cNvSpPr/>
          <p:nvPr/>
        </p:nvSpPr>
        <p:spPr>
          <a:xfrm>
            <a:off x="10288775" y="762609"/>
            <a:ext cx="1080001" cy="1080000"/>
          </a:xfrm>
          <a:prstGeom prst="ellipse">
            <a:avLst/>
          </a:prstGeom>
          <a:gradFill>
            <a:gsLst>
              <a:gs pos="0">
                <a:srgbClr val="808080"/>
              </a:gs>
              <a:gs pos="60000">
                <a:srgbClr val="808080"/>
              </a:gs>
              <a:gs pos="100000">
                <a:srgbClr val="BFBFBF"/>
              </a:gs>
            </a:gsLst>
            <a:path path="circle">
              <a:fillToRect l="119636" t="37721" r="-19636" b="62278"/>
            </a:path>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96" name="Title Text"/>
          <p:cNvSpPr txBox="1">
            <a:spLocks noGrp="1"/>
          </p:cNvSpPr>
          <p:nvPr>
            <p:ph type="title"/>
          </p:nvPr>
        </p:nvSpPr>
        <p:spPr>
          <a:xfrm>
            <a:off x="548640" y="548640"/>
            <a:ext cx="8281987" cy="1253041"/>
          </a:xfrm>
          <a:prstGeom prst="rect">
            <a:avLst/>
          </a:prstGeom>
        </p:spPr>
        <p:txBody>
          <a:bodyPr>
            <a:normAutofit/>
          </a:bodyPr>
          <a:lstStyle/>
          <a:p>
            <a:r>
              <a:t>Title Text</a:t>
            </a:r>
          </a:p>
        </p:txBody>
      </p:sp>
      <p:grpSp>
        <p:nvGrpSpPr>
          <p:cNvPr id="201" name="Google Shape;156;p64"/>
          <p:cNvGrpSpPr/>
          <p:nvPr/>
        </p:nvGrpSpPr>
        <p:grpSpPr>
          <a:xfrm>
            <a:off x="1763105" y="4294374"/>
            <a:ext cx="2083887" cy="2083886"/>
            <a:chOff x="0" y="0"/>
            <a:chExt cx="2083885" cy="2083885"/>
          </a:xfrm>
        </p:grpSpPr>
        <p:sp>
          <p:nvSpPr>
            <p:cNvPr id="197" name="Google Shape;157;p64"/>
            <p:cNvSpPr/>
            <p:nvPr/>
          </p:nvSpPr>
          <p:spPr>
            <a:xfrm rot="8100000" flipH="1">
              <a:off x="163491" y="634349"/>
              <a:ext cx="1853970" cy="9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6200" y="21600"/>
                  </a:lnTo>
                  <a:cubicBezTo>
                    <a:pt x="16200" y="15635"/>
                    <a:pt x="13782" y="10800"/>
                    <a:pt x="10800" y="10800"/>
                  </a:cubicBezTo>
                  <a:cubicBezTo>
                    <a:pt x="7818" y="10800"/>
                    <a:pt x="5400" y="15635"/>
                    <a:pt x="5400" y="21600"/>
                  </a:cubicBezTo>
                  <a:lnTo>
                    <a:pt x="0" y="21600"/>
                  </a:lnTo>
                  <a:cubicBezTo>
                    <a:pt x="0" y="9671"/>
                    <a:pt x="4835" y="0"/>
                    <a:pt x="10800" y="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98" name="Google Shape;158;p64"/>
            <p:cNvSpPr/>
            <p:nvPr/>
          </p:nvSpPr>
          <p:spPr>
            <a:xfrm rot="8100000" flipH="1">
              <a:off x="114958" y="495398"/>
              <a:ext cx="1853970" cy="10930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6200" y="21600"/>
                  </a:lnTo>
                  <a:cubicBezTo>
                    <a:pt x="16200" y="15635"/>
                    <a:pt x="13782" y="10800"/>
                    <a:pt x="10800" y="10800"/>
                  </a:cubicBezTo>
                  <a:cubicBezTo>
                    <a:pt x="7818" y="10800"/>
                    <a:pt x="5400" y="15635"/>
                    <a:pt x="5400" y="21600"/>
                  </a:cubicBezTo>
                  <a:lnTo>
                    <a:pt x="0" y="21600"/>
                  </a:lnTo>
                  <a:cubicBezTo>
                    <a:pt x="0" y="9671"/>
                    <a:pt x="4835" y="0"/>
                    <a:pt x="10800" y="0"/>
                  </a:cubicBezTo>
                  <a:close/>
                </a:path>
              </a:pathLst>
            </a:custGeom>
            <a:solidFill>
              <a:srgbClr val="BFBFBF">
                <a:alpha val="40000"/>
              </a:srgbClr>
            </a:solidFill>
            <a:ln w="12700" cap="flat">
              <a:noFill/>
              <a:miter lim="4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99" name="Google Shape;159;p64"/>
            <p:cNvSpPr/>
            <p:nvPr/>
          </p:nvSpPr>
          <p:spPr>
            <a:xfrm rot="2700000" flipH="1">
              <a:off x="1198230" y="44825"/>
              <a:ext cx="107099" cy="466591"/>
            </a:xfrm>
            <a:prstGeom prst="ellipse">
              <a:avLst/>
            </a:prstGeom>
            <a:solidFill>
              <a:srgbClr val="8C8C8C"/>
            </a:soli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200" name="Google Shape;160;p64"/>
            <p:cNvSpPr/>
            <p:nvPr/>
          </p:nvSpPr>
          <p:spPr>
            <a:xfrm rot="2700000" flipH="1">
              <a:off x="217204" y="1025851"/>
              <a:ext cx="107099" cy="466591"/>
            </a:xfrm>
            <a:prstGeom prst="ellipse">
              <a:avLst/>
            </a:prstGeom>
            <a:solidFill>
              <a:srgbClr val="8C8C8C"/>
            </a:soli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grpSp>
      <p:sp>
        <p:nvSpPr>
          <p:cNvPr id="202" name="Google Shape;161;p64"/>
          <p:cNvSpPr>
            <a:spLocks noGrp="1"/>
          </p:cNvSpPr>
          <p:nvPr>
            <p:ph type="pic" sz="quarter" idx="21"/>
          </p:nvPr>
        </p:nvSpPr>
        <p:spPr>
          <a:xfrm>
            <a:off x="1078991" y="1990724"/>
            <a:ext cx="1691641" cy="1435609"/>
          </a:xfrm>
          <a:prstGeom prst="rect">
            <a:avLst/>
          </a:prstGeom>
        </p:spPr>
        <p:txBody>
          <a:bodyPr lIns="91439" tIns="45719" rIns="91439" bIns="45719"/>
          <a:lstStyle/>
          <a:p>
            <a:endParaRPr/>
          </a:p>
        </p:txBody>
      </p:sp>
      <p:sp>
        <p:nvSpPr>
          <p:cNvPr id="203" name="Google Shape;162;p64"/>
          <p:cNvSpPr>
            <a:spLocks noGrp="1"/>
          </p:cNvSpPr>
          <p:nvPr>
            <p:ph type="pic" sz="quarter" idx="22"/>
          </p:nvPr>
        </p:nvSpPr>
        <p:spPr>
          <a:xfrm>
            <a:off x="3838383" y="1990724"/>
            <a:ext cx="1691641" cy="1435609"/>
          </a:xfrm>
          <a:prstGeom prst="rect">
            <a:avLst/>
          </a:prstGeom>
        </p:spPr>
        <p:txBody>
          <a:bodyPr lIns="91439" tIns="45719" rIns="91439" bIns="45719"/>
          <a:lstStyle/>
          <a:p>
            <a:endParaRPr/>
          </a:p>
        </p:txBody>
      </p:sp>
      <p:sp>
        <p:nvSpPr>
          <p:cNvPr id="204" name="Google Shape;163;p64"/>
          <p:cNvSpPr>
            <a:spLocks noGrp="1"/>
          </p:cNvSpPr>
          <p:nvPr>
            <p:ph type="pic" sz="quarter" idx="23"/>
          </p:nvPr>
        </p:nvSpPr>
        <p:spPr>
          <a:xfrm>
            <a:off x="6661976" y="1993392"/>
            <a:ext cx="1691641" cy="1435609"/>
          </a:xfrm>
          <a:prstGeom prst="rect">
            <a:avLst/>
          </a:prstGeom>
        </p:spPr>
        <p:txBody>
          <a:bodyPr lIns="91439" tIns="45719" rIns="91439" bIns="45719"/>
          <a:lstStyle/>
          <a:p>
            <a:endParaRPr/>
          </a:p>
        </p:txBody>
      </p:sp>
      <p:sp>
        <p:nvSpPr>
          <p:cNvPr id="205" name="Google Shape;164;p64"/>
          <p:cNvSpPr>
            <a:spLocks noGrp="1"/>
          </p:cNvSpPr>
          <p:nvPr>
            <p:ph type="pic" sz="quarter" idx="24"/>
          </p:nvPr>
        </p:nvSpPr>
        <p:spPr>
          <a:xfrm>
            <a:off x="9485568" y="1990724"/>
            <a:ext cx="1691641" cy="1435609"/>
          </a:xfrm>
          <a:prstGeom prst="rect">
            <a:avLst/>
          </a:prstGeom>
        </p:spPr>
        <p:txBody>
          <a:bodyPr lIns="91439" tIns="45719" rIns="91439" bIns="45719"/>
          <a:lstStyle/>
          <a:p>
            <a:endParaRPr/>
          </a:p>
        </p:txBody>
      </p:sp>
      <p:sp>
        <p:nvSpPr>
          <p:cNvPr id="206" name="Body Level One…"/>
          <p:cNvSpPr txBox="1">
            <a:spLocks noGrp="1"/>
          </p:cNvSpPr>
          <p:nvPr>
            <p:ph type="body" sz="quarter" idx="1"/>
          </p:nvPr>
        </p:nvSpPr>
        <p:spPr>
          <a:xfrm>
            <a:off x="1079500" y="3781425"/>
            <a:ext cx="1711325" cy="365760"/>
          </a:xfrm>
          <a:prstGeom prst="rect">
            <a:avLst/>
          </a:prstGeom>
        </p:spPr>
        <p:txBody>
          <a:bodyPr>
            <a:normAutofit/>
          </a:bodyPr>
          <a:lstStyle>
            <a:lvl1pPr marL="228600" indent="0">
              <a:spcBef>
                <a:spcPts val="400"/>
              </a:spcBef>
              <a:buClrTx/>
              <a:buSzTx/>
              <a:buFontTx/>
              <a:buNone/>
              <a:defRPr sz="2000"/>
            </a:lvl1pPr>
            <a:lvl2pPr marL="816428" indent="-244928">
              <a:spcBef>
                <a:spcPts val="400"/>
              </a:spcBef>
              <a:buClrTx/>
              <a:buSzPts val="2000"/>
              <a:buFontTx/>
              <a:defRPr sz="2000"/>
            </a:lvl2pPr>
            <a:lvl3pPr marL="1314450" indent="-285750">
              <a:spcBef>
                <a:spcPts val="400"/>
              </a:spcBef>
              <a:buClrTx/>
              <a:buSzPts val="2000"/>
              <a:buFontTx/>
              <a:defRPr sz="2000"/>
            </a:lvl3pPr>
            <a:lvl4pPr marL="1828800" indent="-342900">
              <a:spcBef>
                <a:spcPts val="400"/>
              </a:spcBef>
              <a:buClrTx/>
              <a:buSzPts val="2000"/>
              <a:buFontTx/>
              <a:defRPr sz="2000"/>
            </a:lvl4pPr>
            <a:lvl5pPr marL="2286000" indent="-342900">
              <a:spcBef>
                <a:spcPts val="400"/>
              </a:spcBef>
              <a:buClrTx/>
              <a:buSzPts val="2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207" name="Google Shape;166;p64"/>
          <p:cNvSpPr txBox="1">
            <a:spLocks noGrp="1"/>
          </p:cNvSpPr>
          <p:nvPr>
            <p:ph type="body" sz="quarter" idx="25"/>
          </p:nvPr>
        </p:nvSpPr>
        <p:spPr>
          <a:xfrm>
            <a:off x="1078732" y="4232948"/>
            <a:ext cx="1711574" cy="638176"/>
          </a:xfrm>
          <a:prstGeom prst="rect">
            <a:avLst/>
          </a:prstGeom>
        </p:spPr>
        <p:txBody>
          <a:bodyPr>
            <a:normAutofit/>
          </a:bodyPr>
          <a:lstStyle/>
          <a:p>
            <a:pPr marL="228600" indent="0">
              <a:spcBef>
                <a:spcPts val="300"/>
              </a:spcBef>
              <a:buClrTx/>
              <a:buSzTx/>
              <a:buFontTx/>
              <a:buNone/>
              <a:defRPr sz="1800"/>
            </a:pPr>
            <a:endParaRPr/>
          </a:p>
        </p:txBody>
      </p:sp>
      <p:sp>
        <p:nvSpPr>
          <p:cNvPr id="208" name="Google Shape;167;p64"/>
          <p:cNvSpPr txBox="1">
            <a:spLocks noGrp="1"/>
          </p:cNvSpPr>
          <p:nvPr>
            <p:ph type="body" sz="quarter" idx="26"/>
          </p:nvPr>
        </p:nvSpPr>
        <p:spPr>
          <a:xfrm>
            <a:off x="3839150" y="3781425"/>
            <a:ext cx="1711326" cy="365761"/>
          </a:xfrm>
          <a:prstGeom prst="rect">
            <a:avLst/>
          </a:prstGeom>
        </p:spPr>
        <p:txBody>
          <a:bodyPr>
            <a:normAutofit/>
          </a:bodyPr>
          <a:lstStyle/>
          <a:p>
            <a:pPr marL="228600" indent="0">
              <a:spcBef>
                <a:spcPts val="400"/>
              </a:spcBef>
              <a:buClrTx/>
              <a:buSzTx/>
              <a:buFontTx/>
              <a:buNone/>
              <a:defRPr sz="2000"/>
            </a:pPr>
            <a:endParaRPr/>
          </a:p>
        </p:txBody>
      </p:sp>
      <p:sp>
        <p:nvSpPr>
          <p:cNvPr id="209" name="Google Shape;168;p64"/>
          <p:cNvSpPr txBox="1">
            <a:spLocks noGrp="1"/>
          </p:cNvSpPr>
          <p:nvPr>
            <p:ph type="body" sz="quarter" idx="27"/>
          </p:nvPr>
        </p:nvSpPr>
        <p:spPr>
          <a:xfrm>
            <a:off x="3838383" y="4232948"/>
            <a:ext cx="1711574" cy="638176"/>
          </a:xfrm>
          <a:prstGeom prst="rect">
            <a:avLst/>
          </a:prstGeom>
        </p:spPr>
        <p:txBody>
          <a:bodyPr>
            <a:normAutofit/>
          </a:bodyPr>
          <a:lstStyle/>
          <a:p>
            <a:pPr marL="228600" indent="0">
              <a:spcBef>
                <a:spcPts val="300"/>
              </a:spcBef>
              <a:buClrTx/>
              <a:buSzTx/>
              <a:buFontTx/>
              <a:buNone/>
              <a:defRPr sz="1800"/>
            </a:pPr>
            <a:endParaRPr/>
          </a:p>
        </p:txBody>
      </p:sp>
      <p:sp>
        <p:nvSpPr>
          <p:cNvPr id="210" name="Google Shape;169;p64"/>
          <p:cNvSpPr txBox="1">
            <a:spLocks noGrp="1"/>
          </p:cNvSpPr>
          <p:nvPr>
            <p:ph type="body" sz="quarter" idx="28"/>
          </p:nvPr>
        </p:nvSpPr>
        <p:spPr>
          <a:xfrm>
            <a:off x="6662742" y="3781425"/>
            <a:ext cx="1711326" cy="365761"/>
          </a:xfrm>
          <a:prstGeom prst="rect">
            <a:avLst/>
          </a:prstGeom>
        </p:spPr>
        <p:txBody>
          <a:bodyPr>
            <a:normAutofit/>
          </a:bodyPr>
          <a:lstStyle/>
          <a:p>
            <a:pPr marL="228600" indent="0">
              <a:spcBef>
                <a:spcPts val="400"/>
              </a:spcBef>
              <a:buClrTx/>
              <a:buSzTx/>
              <a:buFontTx/>
              <a:buNone/>
              <a:defRPr sz="2000"/>
            </a:pPr>
            <a:endParaRPr/>
          </a:p>
        </p:txBody>
      </p:sp>
      <p:sp>
        <p:nvSpPr>
          <p:cNvPr id="211" name="Google Shape;170;p64"/>
          <p:cNvSpPr txBox="1">
            <a:spLocks noGrp="1"/>
          </p:cNvSpPr>
          <p:nvPr>
            <p:ph type="body" sz="quarter" idx="29"/>
          </p:nvPr>
        </p:nvSpPr>
        <p:spPr>
          <a:xfrm>
            <a:off x="6661976" y="4232948"/>
            <a:ext cx="1711573" cy="638176"/>
          </a:xfrm>
          <a:prstGeom prst="rect">
            <a:avLst/>
          </a:prstGeom>
        </p:spPr>
        <p:txBody>
          <a:bodyPr>
            <a:normAutofit/>
          </a:bodyPr>
          <a:lstStyle/>
          <a:p>
            <a:pPr marL="228600" indent="0">
              <a:spcBef>
                <a:spcPts val="300"/>
              </a:spcBef>
              <a:buClrTx/>
              <a:buSzTx/>
              <a:buFontTx/>
              <a:buNone/>
              <a:defRPr sz="1800"/>
            </a:pPr>
            <a:endParaRPr/>
          </a:p>
        </p:txBody>
      </p:sp>
      <p:sp>
        <p:nvSpPr>
          <p:cNvPr id="212" name="Google Shape;171;p64"/>
          <p:cNvSpPr txBox="1">
            <a:spLocks noGrp="1"/>
          </p:cNvSpPr>
          <p:nvPr>
            <p:ph type="body" sz="quarter" idx="30"/>
          </p:nvPr>
        </p:nvSpPr>
        <p:spPr>
          <a:xfrm>
            <a:off x="9433111" y="3787287"/>
            <a:ext cx="1711326" cy="365761"/>
          </a:xfrm>
          <a:prstGeom prst="rect">
            <a:avLst/>
          </a:prstGeom>
        </p:spPr>
        <p:txBody>
          <a:bodyPr>
            <a:normAutofit/>
          </a:bodyPr>
          <a:lstStyle/>
          <a:p>
            <a:pPr marL="228600" indent="0">
              <a:spcBef>
                <a:spcPts val="400"/>
              </a:spcBef>
              <a:buClrTx/>
              <a:buSzTx/>
              <a:buFontTx/>
              <a:buNone/>
              <a:defRPr sz="2000"/>
            </a:pPr>
            <a:endParaRPr/>
          </a:p>
        </p:txBody>
      </p:sp>
      <p:sp>
        <p:nvSpPr>
          <p:cNvPr id="213" name="Google Shape;172;p64"/>
          <p:cNvSpPr txBox="1">
            <a:spLocks noGrp="1"/>
          </p:cNvSpPr>
          <p:nvPr>
            <p:ph type="body" sz="quarter" idx="31"/>
          </p:nvPr>
        </p:nvSpPr>
        <p:spPr>
          <a:xfrm>
            <a:off x="9432345" y="4238811"/>
            <a:ext cx="1711573" cy="638176"/>
          </a:xfrm>
          <a:prstGeom prst="rect">
            <a:avLst/>
          </a:prstGeom>
        </p:spPr>
        <p:txBody>
          <a:bodyPr>
            <a:normAutofit/>
          </a:bodyPr>
          <a:lstStyle/>
          <a:p>
            <a:pPr marL="228600" indent="0">
              <a:spcBef>
                <a:spcPts val="300"/>
              </a:spcBef>
              <a:buClrTx/>
              <a:buSzTx/>
              <a:buFontTx/>
              <a:buNone/>
              <a:defRPr sz="1800"/>
            </a:pPr>
            <a:endParaRPr/>
          </a:p>
        </p:txBody>
      </p:sp>
      <p:sp>
        <p:nvSpPr>
          <p:cNvPr id="2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11_Content 3 column">
    <p:spTree>
      <p:nvGrpSpPr>
        <p:cNvPr id="1" name=""/>
        <p:cNvGrpSpPr/>
        <p:nvPr/>
      </p:nvGrpSpPr>
      <p:grpSpPr>
        <a:xfrm>
          <a:off x="0" y="0"/>
          <a:ext cx="0" cy="0"/>
          <a:chOff x="0" y="0"/>
          <a:chExt cx="0" cy="0"/>
        </a:xfrm>
      </p:grpSpPr>
      <p:pic>
        <p:nvPicPr>
          <p:cNvPr id="221"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grpSp>
        <p:nvGrpSpPr>
          <p:cNvPr id="226" name="Google Shape;177;p65"/>
          <p:cNvGrpSpPr/>
          <p:nvPr/>
        </p:nvGrpSpPr>
        <p:grpSpPr>
          <a:xfrm>
            <a:off x="100471" y="5036395"/>
            <a:ext cx="2083887" cy="2083886"/>
            <a:chOff x="0" y="0"/>
            <a:chExt cx="2083885" cy="2083885"/>
          </a:xfrm>
        </p:grpSpPr>
        <p:sp>
          <p:nvSpPr>
            <p:cNvPr id="222" name="Google Shape;178;p65"/>
            <p:cNvSpPr/>
            <p:nvPr/>
          </p:nvSpPr>
          <p:spPr>
            <a:xfrm rot="8100000" flipH="1">
              <a:off x="163491" y="634349"/>
              <a:ext cx="1853970" cy="92698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6200" y="21600"/>
                  </a:lnTo>
                  <a:cubicBezTo>
                    <a:pt x="16200" y="15635"/>
                    <a:pt x="13782" y="10800"/>
                    <a:pt x="10800" y="10800"/>
                  </a:cubicBezTo>
                  <a:cubicBezTo>
                    <a:pt x="7818" y="10800"/>
                    <a:pt x="5400" y="15635"/>
                    <a:pt x="5400" y="21600"/>
                  </a:cubicBezTo>
                  <a:lnTo>
                    <a:pt x="0" y="21600"/>
                  </a:lnTo>
                  <a:cubicBezTo>
                    <a:pt x="0" y="9671"/>
                    <a:pt x="4835" y="0"/>
                    <a:pt x="10800" y="0"/>
                  </a:cubicBezTo>
                  <a:close/>
                </a:path>
              </a:pathLst>
            </a:custGeom>
            <a:solidFill>
              <a:srgbClr val="808080"/>
            </a:soli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223" name="Google Shape;179;p65"/>
            <p:cNvSpPr/>
            <p:nvPr/>
          </p:nvSpPr>
          <p:spPr>
            <a:xfrm rot="8100000" flipH="1">
              <a:off x="114958" y="495398"/>
              <a:ext cx="1853970" cy="10930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9671"/>
                    <a:pt x="21600" y="21600"/>
                  </a:cubicBezTo>
                  <a:lnTo>
                    <a:pt x="16200" y="21600"/>
                  </a:lnTo>
                  <a:cubicBezTo>
                    <a:pt x="16200" y="15635"/>
                    <a:pt x="13782" y="10800"/>
                    <a:pt x="10800" y="10800"/>
                  </a:cubicBezTo>
                  <a:cubicBezTo>
                    <a:pt x="7818" y="10800"/>
                    <a:pt x="5400" y="15635"/>
                    <a:pt x="5400" y="21600"/>
                  </a:cubicBezTo>
                  <a:lnTo>
                    <a:pt x="0" y="21600"/>
                  </a:lnTo>
                  <a:cubicBezTo>
                    <a:pt x="0" y="9671"/>
                    <a:pt x="4835" y="0"/>
                    <a:pt x="10800" y="0"/>
                  </a:cubicBezTo>
                  <a:close/>
                </a:path>
              </a:pathLst>
            </a:custGeom>
            <a:solidFill>
              <a:srgbClr val="BFBFBF">
                <a:alpha val="40000"/>
              </a:srgbClr>
            </a:solidFill>
            <a:ln w="12700" cap="flat">
              <a:noFill/>
              <a:miter lim="4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224" name="Google Shape;180;p65"/>
            <p:cNvSpPr/>
            <p:nvPr/>
          </p:nvSpPr>
          <p:spPr>
            <a:xfrm rot="2700000" flipH="1">
              <a:off x="1198230" y="44825"/>
              <a:ext cx="107099" cy="466591"/>
            </a:xfrm>
            <a:prstGeom prst="ellipse">
              <a:avLst/>
            </a:prstGeom>
            <a:solidFill>
              <a:srgbClr val="8C8C8C"/>
            </a:soli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225" name="Google Shape;181;p65"/>
            <p:cNvSpPr/>
            <p:nvPr/>
          </p:nvSpPr>
          <p:spPr>
            <a:xfrm rot="2700000" flipH="1">
              <a:off x="217204" y="1025851"/>
              <a:ext cx="107099" cy="466591"/>
            </a:xfrm>
            <a:prstGeom prst="ellipse">
              <a:avLst/>
            </a:prstGeom>
            <a:solidFill>
              <a:srgbClr val="8C8C8C"/>
            </a:solidFill>
            <a:ln w="12700" cap="flat">
              <a:noFill/>
              <a:miter lim="400000"/>
            </a:ln>
            <a:effectLst/>
          </p:spPr>
          <p:txBody>
            <a:bodyPr wrap="square" lIns="45719" tIns="45719" rIns="45719" bIns="45719" numCol="1" anchor="ctr">
              <a:noAutofit/>
            </a:bodyPr>
            <a:lstStyle/>
            <a:p>
              <a:pPr algn="ctr">
                <a:defRPr sz="2000">
                  <a:solidFill>
                    <a:schemeClr val="accent3">
                      <a:lumOff val="44000"/>
                    </a:schemeClr>
                  </a:solidFill>
                  <a:latin typeface="Times New Roman"/>
                  <a:ea typeface="Times New Roman"/>
                  <a:cs typeface="Times New Roman"/>
                  <a:sym typeface="Times New Roman"/>
                </a:defRPr>
              </a:pPr>
              <a:endParaRPr/>
            </a:p>
          </p:txBody>
        </p:sp>
      </p:grpSp>
      <p:sp>
        <p:nvSpPr>
          <p:cNvPr id="227" name="Google Shape;182;p65"/>
          <p:cNvSpPr/>
          <p:nvPr/>
        </p:nvSpPr>
        <p:spPr>
          <a:xfrm rot="2700000">
            <a:off x="10834944" y="171267"/>
            <a:ext cx="1080001" cy="126294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287" y="15923"/>
                </a:lnTo>
                <a:lnTo>
                  <a:pt x="21381" y="16052"/>
                </a:lnTo>
                <a:cubicBezTo>
                  <a:pt x="21524" y="16352"/>
                  <a:pt x="21600" y="16663"/>
                  <a:pt x="21600" y="16982"/>
                </a:cubicBezTo>
                <a:cubicBezTo>
                  <a:pt x="21600" y="19533"/>
                  <a:pt x="16765" y="21600"/>
                  <a:pt x="10800" y="21600"/>
                </a:cubicBezTo>
                <a:cubicBezTo>
                  <a:pt x="4835" y="21600"/>
                  <a:pt x="0" y="19533"/>
                  <a:pt x="0" y="16982"/>
                </a:cubicBezTo>
                <a:cubicBezTo>
                  <a:pt x="0" y="16663"/>
                  <a:pt x="76" y="16352"/>
                  <a:pt x="219" y="16052"/>
                </a:cubicBezTo>
                <a:lnTo>
                  <a:pt x="313" y="15923"/>
                </a:lnTo>
                <a:lnTo>
                  <a:pt x="10800" y="0"/>
                </a:lnTo>
                <a:close/>
              </a:path>
            </a:pathLst>
          </a:custGeom>
          <a:gradFill>
            <a:gsLst>
              <a:gs pos="0">
                <a:srgbClr val="8C8C8C"/>
              </a:gs>
              <a:gs pos="30000">
                <a:srgbClr val="8C8C8C"/>
              </a:gs>
              <a:gs pos="40000">
                <a:srgbClr val="9F9F9F"/>
              </a:gs>
              <a:gs pos="60000">
                <a:srgbClr val="8C8C8C"/>
              </a:gs>
              <a:gs pos="100000">
                <a:srgbClr val="808080"/>
              </a:gs>
            </a:gsLst>
            <a:lin ang="599999"/>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228" name="Google Shape;183;p65"/>
          <p:cNvSpPr/>
          <p:nvPr/>
        </p:nvSpPr>
        <p:spPr>
          <a:xfrm rot="8100000">
            <a:off x="10849343" y="518342"/>
            <a:ext cx="540001" cy="1080000"/>
          </a:xfrm>
          <a:prstGeom prst="ellipse">
            <a:avLst/>
          </a:prstGeom>
          <a:gradFill>
            <a:gsLst>
              <a:gs pos="0">
                <a:srgbClr val="858585"/>
              </a:gs>
              <a:gs pos="50000">
                <a:srgbClr val="858585"/>
              </a:gs>
              <a:gs pos="100000">
                <a:srgbClr val="8C8C8C"/>
              </a:gs>
            </a:gsLst>
            <a:lin ang="5400000"/>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229" name="Google Shape;184;p65"/>
          <p:cNvSpPr/>
          <p:nvPr/>
        </p:nvSpPr>
        <p:spPr>
          <a:xfrm>
            <a:off x="1800802" y="2472855"/>
            <a:ext cx="360001" cy="360001"/>
          </a:xfrm>
          <a:prstGeom prst="ellipse">
            <a:avLst/>
          </a:prstGeom>
          <a:gradFill>
            <a:gsLst>
              <a:gs pos="0">
                <a:srgbClr val="808080"/>
              </a:gs>
              <a:gs pos="60000">
                <a:srgbClr val="808080"/>
              </a:gs>
              <a:gs pos="100000">
                <a:srgbClr val="BFBFBF"/>
              </a:gs>
            </a:gsLst>
            <a:path path="circle">
              <a:fillToRect l="119636" t="37721" r="-19636" b="62278"/>
            </a:path>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230" name="Title Text"/>
          <p:cNvSpPr txBox="1">
            <a:spLocks noGrp="1"/>
          </p:cNvSpPr>
          <p:nvPr>
            <p:ph type="title"/>
          </p:nvPr>
        </p:nvSpPr>
        <p:spPr>
          <a:xfrm>
            <a:off x="550862" y="549275"/>
            <a:ext cx="11097552" cy="1332000"/>
          </a:xfrm>
          <a:prstGeom prst="rect">
            <a:avLst/>
          </a:prstGeom>
        </p:spPr>
        <p:txBody>
          <a:bodyPr lIns="0" tIns="0" rIns="0" bIns="0" anchor="t">
            <a:normAutofit/>
          </a:bodyPr>
          <a:lstStyle>
            <a:lvl1pPr>
              <a:defRPr sz="4800"/>
            </a:lvl1pPr>
          </a:lstStyle>
          <a:p>
            <a:r>
              <a:t>Title Text</a:t>
            </a:r>
          </a:p>
        </p:txBody>
      </p:sp>
      <p:sp>
        <p:nvSpPr>
          <p:cNvPr id="231" name="Body Level One…"/>
          <p:cNvSpPr txBox="1">
            <a:spLocks noGrp="1"/>
          </p:cNvSpPr>
          <p:nvPr>
            <p:ph type="body" sz="quarter" idx="1"/>
          </p:nvPr>
        </p:nvSpPr>
        <p:spPr>
          <a:xfrm>
            <a:off x="550864" y="1731374"/>
            <a:ext cx="3563936" cy="535355"/>
          </a:xfrm>
          <a:prstGeom prst="rect">
            <a:avLst/>
          </a:prstGeom>
        </p:spPr>
        <p:txBody>
          <a:bodyPr anchor="b">
            <a:normAutofit/>
          </a:bodyPr>
          <a:lstStyle>
            <a:lvl1pPr marL="228600" indent="0">
              <a:spcBef>
                <a:spcPts val="400"/>
              </a:spcBef>
              <a:buClrTx/>
              <a:buSzTx/>
              <a:buFontTx/>
              <a:buNone/>
              <a:defRPr sz="2000" b="0">
                <a:solidFill>
                  <a:srgbClr val="000000"/>
                </a:solidFill>
              </a:defRPr>
            </a:lvl1pPr>
            <a:lvl2pPr marL="228600" indent="457200">
              <a:spcBef>
                <a:spcPts val="400"/>
              </a:spcBef>
              <a:buClrTx/>
              <a:buSzTx/>
              <a:buFontTx/>
              <a:buNone/>
              <a:defRPr sz="2000" b="0">
                <a:solidFill>
                  <a:srgbClr val="000000"/>
                </a:solidFill>
              </a:defRPr>
            </a:lvl2pPr>
            <a:lvl3pPr marL="228600" indent="914400">
              <a:spcBef>
                <a:spcPts val="400"/>
              </a:spcBef>
              <a:buClrTx/>
              <a:buSzTx/>
              <a:buFontTx/>
              <a:buNone/>
              <a:defRPr sz="2000" b="0">
                <a:solidFill>
                  <a:srgbClr val="000000"/>
                </a:solidFill>
              </a:defRPr>
            </a:lvl3pPr>
            <a:lvl4pPr marL="228600" indent="1371600">
              <a:spcBef>
                <a:spcPts val="400"/>
              </a:spcBef>
              <a:buClrTx/>
              <a:buSzTx/>
              <a:buFontTx/>
              <a:buNone/>
              <a:defRPr sz="2000" b="0">
                <a:solidFill>
                  <a:srgbClr val="000000"/>
                </a:solidFill>
              </a:defRPr>
            </a:lvl4pPr>
            <a:lvl5pPr marL="228600" indent="1828800">
              <a:spcBef>
                <a:spcPts val="400"/>
              </a:spcBef>
              <a:buClrTx/>
              <a:buSzTx/>
              <a:buFontTx/>
              <a:buNone/>
              <a:defRPr sz="2000" b="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2" name="Google Shape;187;p65"/>
          <p:cNvSpPr txBox="1">
            <a:spLocks noGrp="1"/>
          </p:cNvSpPr>
          <p:nvPr>
            <p:ph type="body" sz="quarter" idx="21"/>
          </p:nvPr>
        </p:nvSpPr>
        <p:spPr>
          <a:xfrm>
            <a:off x="559476" y="2432304"/>
            <a:ext cx="3563936" cy="3515556"/>
          </a:xfrm>
          <a:prstGeom prst="rect">
            <a:avLst/>
          </a:prstGeom>
        </p:spPr>
        <p:txBody>
          <a:bodyPr>
            <a:normAutofit/>
          </a:bodyPr>
          <a:lstStyle/>
          <a:p>
            <a:pPr indent="-342900">
              <a:spcBef>
                <a:spcPts val="300"/>
              </a:spcBef>
              <a:buSzPts val="1800"/>
              <a:defRPr sz="1800"/>
            </a:pPr>
            <a:endParaRPr/>
          </a:p>
        </p:txBody>
      </p:sp>
      <p:sp>
        <p:nvSpPr>
          <p:cNvPr id="233" name="Google Shape;188;p65"/>
          <p:cNvSpPr txBox="1">
            <a:spLocks noGrp="1"/>
          </p:cNvSpPr>
          <p:nvPr>
            <p:ph type="body" sz="quarter" idx="22"/>
          </p:nvPr>
        </p:nvSpPr>
        <p:spPr>
          <a:xfrm>
            <a:off x="4341572" y="1731374"/>
            <a:ext cx="3566161" cy="535355"/>
          </a:xfrm>
          <a:prstGeom prst="rect">
            <a:avLst/>
          </a:prstGeom>
        </p:spPr>
        <p:txBody>
          <a:bodyPr lIns="0" tIns="0" rIns="0" bIns="0" anchor="b">
            <a:normAutofit/>
          </a:bodyPr>
          <a:lstStyle/>
          <a:p>
            <a:pPr marL="228600" indent="0">
              <a:spcBef>
                <a:spcPts val="400"/>
              </a:spcBef>
              <a:buClrTx/>
              <a:buSzTx/>
              <a:buFontTx/>
              <a:buNone/>
              <a:defRPr sz="2000" b="0">
                <a:solidFill>
                  <a:srgbClr val="000000"/>
                </a:solidFill>
              </a:defRPr>
            </a:pPr>
            <a:endParaRPr/>
          </a:p>
        </p:txBody>
      </p:sp>
      <p:sp>
        <p:nvSpPr>
          <p:cNvPr id="234" name="Google Shape;189;p65"/>
          <p:cNvSpPr txBox="1">
            <a:spLocks noGrp="1"/>
          </p:cNvSpPr>
          <p:nvPr>
            <p:ph type="body" sz="quarter" idx="23"/>
          </p:nvPr>
        </p:nvSpPr>
        <p:spPr>
          <a:xfrm>
            <a:off x="4341572" y="2427370"/>
            <a:ext cx="3508756" cy="3515556"/>
          </a:xfrm>
          <a:prstGeom prst="rect">
            <a:avLst/>
          </a:prstGeom>
        </p:spPr>
        <p:txBody>
          <a:bodyPr>
            <a:normAutofit/>
          </a:bodyPr>
          <a:lstStyle/>
          <a:p>
            <a:pPr indent="-336550">
              <a:spcBef>
                <a:spcPts val="300"/>
              </a:spcBef>
              <a:buSzPts val="1700"/>
              <a:defRPr sz="1700"/>
            </a:pPr>
            <a:endParaRPr/>
          </a:p>
        </p:txBody>
      </p:sp>
      <p:sp>
        <p:nvSpPr>
          <p:cNvPr id="235" name="Google Shape;190;p65"/>
          <p:cNvSpPr txBox="1">
            <a:spLocks noGrp="1"/>
          </p:cNvSpPr>
          <p:nvPr>
            <p:ph type="body" sz="quarter" idx="24"/>
          </p:nvPr>
        </p:nvSpPr>
        <p:spPr>
          <a:xfrm>
            <a:off x="8139658" y="1731374"/>
            <a:ext cx="3566161" cy="535355"/>
          </a:xfrm>
          <a:prstGeom prst="rect">
            <a:avLst/>
          </a:prstGeom>
        </p:spPr>
        <p:txBody>
          <a:bodyPr lIns="0" tIns="0" rIns="0" bIns="0" anchor="b">
            <a:normAutofit/>
          </a:bodyPr>
          <a:lstStyle/>
          <a:p>
            <a:pPr marL="228600" indent="0">
              <a:spcBef>
                <a:spcPts val="400"/>
              </a:spcBef>
              <a:buClrTx/>
              <a:buSzTx/>
              <a:buFontTx/>
              <a:buNone/>
              <a:defRPr sz="2000" b="0">
                <a:solidFill>
                  <a:srgbClr val="000000"/>
                </a:solidFill>
              </a:defRPr>
            </a:pPr>
            <a:endParaRPr/>
          </a:p>
        </p:txBody>
      </p:sp>
      <p:sp>
        <p:nvSpPr>
          <p:cNvPr id="236" name="Google Shape;191;p65"/>
          <p:cNvSpPr txBox="1">
            <a:spLocks noGrp="1"/>
          </p:cNvSpPr>
          <p:nvPr>
            <p:ph type="body" sz="quarter" idx="25"/>
          </p:nvPr>
        </p:nvSpPr>
        <p:spPr>
          <a:xfrm>
            <a:off x="8139658" y="2427370"/>
            <a:ext cx="3508756" cy="3515556"/>
          </a:xfrm>
          <a:prstGeom prst="rect">
            <a:avLst/>
          </a:prstGeom>
        </p:spPr>
        <p:txBody>
          <a:bodyPr>
            <a:normAutofit/>
          </a:bodyPr>
          <a:lstStyle/>
          <a:p>
            <a:pPr indent="-336550">
              <a:spcBef>
                <a:spcPts val="300"/>
              </a:spcBef>
              <a:buSzPts val="1700"/>
              <a:defRPr sz="1700"/>
            </a:pPr>
            <a:endParaRPr/>
          </a:p>
        </p:txBody>
      </p:sp>
      <p:sp>
        <p:nvSpPr>
          <p:cNvPr id="2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12_Summary">
    <p:spTree>
      <p:nvGrpSpPr>
        <p:cNvPr id="1" name=""/>
        <p:cNvGrpSpPr/>
        <p:nvPr/>
      </p:nvGrpSpPr>
      <p:grpSpPr>
        <a:xfrm>
          <a:off x="0" y="0"/>
          <a:ext cx="0" cy="0"/>
          <a:chOff x="0" y="0"/>
          <a:chExt cx="0" cy="0"/>
        </a:xfrm>
      </p:grpSpPr>
      <p:pic>
        <p:nvPicPr>
          <p:cNvPr id="244"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245" name="Title Text"/>
          <p:cNvSpPr txBox="1">
            <a:spLocks noGrp="1"/>
          </p:cNvSpPr>
          <p:nvPr>
            <p:ph type="title"/>
          </p:nvPr>
        </p:nvSpPr>
        <p:spPr>
          <a:xfrm>
            <a:off x="550862" y="4508500"/>
            <a:ext cx="4500564" cy="1562959"/>
          </a:xfrm>
          <a:prstGeom prst="rect">
            <a:avLst/>
          </a:prstGeom>
        </p:spPr>
        <p:txBody>
          <a:bodyPr anchor="t">
            <a:normAutofit/>
          </a:bodyPr>
          <a:lstStyle/>
          <a:p>
            <a:r>
              <a:t>Title Text</a:t>
            </a:r>
          </a:p>
        </p:txBody>
      </p:sp>
      <p:sp>
        <p:nvSpPr>
          <p:cNvPr id="246" name="Google Shape;197;p66"/>
          <p:cNvSpPr>
            <a:spLocks noGrp="1"/>
          </p:cNvSpPr>
          <p:nvPr>
            <p:ph type="pic" idx="21"/>
          </p:nvPr>
        </p:nvSpPr>
        <p:spPr>
          <a:xfrm>
            <a:off x="0" y="0"/>
            <a:ext cx="12192000" cy="3776472"/>
          </a:xfrm>
          <a:prstGeom prst="rect">
            <a:avLst/>
          </a:prstGeom>
        </p:spPr>
        <p:txBody>
          <a:bodyPr lIns="91439" tIns="45719" rIns="91439" bIns="45719"/>
          <a:lstStyle/>
          <a:p>
            <a:endParaRPr/>
          </a:p>
        </p:txBody>
      </p:sp>
      <p:sp>
        <p:nvSpPr>
          <p:cNvPr id="247" name="Body Level One…"/>
          <p:cNvSpPr txBox="1">
            <a:spLocks noGrp="1"/>
          </p:cNvSpPr>
          <p:nvPr>
            <p:ph type="body" sz="quarter" idx="1"/>
          </p:nvPr>
        </p:nvSpPr>
        <p:spPr>
          <a:xfrm>
            <a:off x="5262410" y="4508500"/>
            <a:ext cx="6221414" cy="1563688"/>
          </a:xfrm>
          <a:prstGeom prst="rect">
            <a:avLst/>
          </a:prstGeom>
        </p:spPr>
        <p:txBody>
          <a:bodyPr>
            <a:normAutofit/>
          </a:bodyPr>
          <a:lstStyle>
            <a:lvl1pPr marL="228600" indent="0">
              <a:spcBef>
                <a:spcPts val="400"/>
              </a:spcBef>
              <a:buClrTx/>
              <a:buSzTx/>
              <a:buFontTx/>
              <a:buNone/>
              <a:defRPr sz="2000"/>
            </a:lvl1pPr>
            <a:lvl2pPr marL="228600" indent="457200">
              <a:spcBef>
                <a:spcPts val="400"/>
              </a:spcBef>
              <a:buClrTx/>
              <a:buSzTx/>
              <a:buFontTx/>
              <a:buNone/>
              <a:defRPr sz="2000"/>
            </a:lvl2pPr>
            <a:lvl3pPr marL="228600" indent="914400">
              <a:spcBef>
                <a:spcPts val="400"/>
              </a:spcBef>
              <a:buClrTx/>
              <a:buSzTx/>
              <a:buFontTx/>
              <a:buNone/>
              <a:defRPr sz="2000"/>
            </a:lvl3pPr>
            <a:lvl4pPr marL="228600" indent="1371600">
              <a:spcBef>
                <a:spcPts val="400"/>
              </a:spcBef>
              <a:buClrTx/>
              <a:buSzTx/>
              <a:buFontTx/>
              <a:buNone/>
              <a:defRPr sz="2000"/>
            </a:lvl4pPr>
            <a:lvl5pPr marL="228600" indent="1828800">
              <a:spcBef>
                <a:spcPts val="400"/>
              </a:spcBef>
              <a:buClrTx/>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49" name="Google Shape;202;p66"/>
          <p:cNvSpPr/>
          <p:nvPr/>
        </p:nvSpPr>
        <p:spPr>
          <a:xfrm>
            <a:off x="1225773" y="3852224"/>
            <a:ext cx="360001" cy="360001"/>
          </a:xfrm>
          <a:prstGeom prst="ellipse">
            <a:avLst/>
          </a:prstGeom>
          <a:gradFill>
            <a:gsLst>
              <a:gs pos="0">
                <a:srgbClr val="808080"/>
              </a:gs>
              <a:gs pos="60000">
                <a:srgbClr val="808080"/>
              </a:gs>
              <a:gs pos="100000">
                <a:srgbClr val="BFBFBF"/>
              </a:gs>
            </a:gsLst>
            <a:path path="circle">
              <a:fillToRect l="119636" t="37721" r="-19636" b="62278"/>
            </a:path>
          </a:gradFill>
          <a:ln w="12700">
            <a:miter lim="400000"/>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Εικόνα με λεζάντα">
    <p:spTree>
      <p:nvGrpSpPr>
        <p:cNvPr id="1" name=""/>
        <p:cNvGrpSpPr/>
        <p:nvPr/>
      </p:nvGrpSpPr>
      <p:grpSpPr>
        <a:xfrm>
          <a:off x="0" y="0"/>
          <a:ext cx="0" cy="0"/>
          <a:chOff x="0" y="0"/>
          <a:chExt cx="0" cy="0"/>
        </a:xfrm>
      </p:grpSpPr>
      <p:sp>
        <p:nvSpPr>
          <p:cNvPr id="256" name="Title Text"/>
          <p:cNvSpPr txBox="1">
            <a:spLocks noGrp="1"/>
          </p:cNvSpPr>
          <p:nvPr>
            <p:ph type="title"/>
          </p:nvPr>
        </p:nvSpPr>
        <p:spPr>
          <a:xfrm>
            <a:off x="840317" y="457200"/>
            <a:ext cx="3932768" cy="1600200"/>
          </a:xfrm>
          <a:prstGeom prst="rect">
            <a:avLst/>
          </a:prstGeom>
        </p:spPr>
        <p:txBody>
          <a:bodyPr anchor="b">
            <a:normAutofit/>
          </a:bodyPr>
          <a:lstStyle/>
          <a:p>
            <a:r>
              <a:t>Title Text</a:t>
            </a:r>
          </a:p>
        </p:txBody>
      </p:sp>
      <p:sp>
        <p:nvSpPr>
          <p:cNvPr id="257" name="Google Shape;98;p55"/>
          <p:cNvSpPr>
            <a:spLocks noGrp="1"/>
          </p:cNvSpPr>
          <p:nvPr>
            <p:ph type="pic" sz="half" idx="21"/>
          </p:nvPr>
        </p:nvSpPr>
        <p:spPr>
          <a:xfrm>
            <a:off x="5183716" y="987425"/>
            <a:ext cx="6172201" cy="4873626"/>
          </a:xfrm>
          <a:prstGeom prst="rect">
            <a:avLst/>
          </a:prstGeom>
        </p:spPr>
        <p:txBody>
          <a:bodyPr lIns="91439" tIns="45719" rIns="91439" bIns="45719"/>
          <a:lstStyle/>
          <a:p>
            <a:endParaRPr/>
          </a:p>
        </p:txBody>
      </p:sp>
      <p:sp>
        <p:nvSpPr>
          <p:cNvPr id="258" name="Body Level One…"/>
          <p:cNvSpPr txBox="1">
            <a:spLocks noGrp="1"/>
          </p:cNvSpPr>
          <p:nvPr>
            <p:ph type="body" sz="quarter" idx="1"/>
          </p:nvPr>
        </p:nvSpPr>
        <p:spPr>
          <a:xfrm>
            <a:off x="840317" y="2057400"/>
            <a:ext cx="3932768" cy="3811588"/>
          </a:xfrm>
          <a:prstGeom prst="rect">
            <a:avLst/>
          </a:prstGeom>
        </p:spPr>
        <p:txBody>
          <a:bodyPr>
            <a:normAutofit/>
          </a:bodyPr>
          <a:lstStyle>
            <a:lvl1pPr marL="228600" indent="0">
              <a:spcBef>
                <a:spcPts val="300"/>
              </a:spcBef>
              <a:buClrTx/>
              <a:buSzTx/>
              <a:buFontTx/>
              <a:buNone/>
              <a:defRPr sz="1600"/>
            </a:lvl1pPr>
            <a:lvl2pPr marL="228600" indent="457200">
              <a:spcBef>
                <a:spcPts val="300"/>
              </a:spcBef>
              <a:buClrTx/>
              <a:buSzTx/>
              <a:buFontTx/>
              <a:buNone/>
              <a:defRPr sz="1600"/>
            </a:lvl2pPr>
            <a:lvl3pPr marL="228600" indent="914400">
              <a:spcBef>
                <a:spcPts val="300"/>
              </a:spcBef>
              <a:buClrTx/>
              <a:buSzTx/>
              <a:buFontTx/>
              <a:buNone/>
              <a:defRPr sz="1600"/>
            </a:lvl3pPr>
            <a:lvl4pPr marL="228600" indent="1371600">
              <a:spcBef>
                <a:spcPts val="300"/>
              </a:spcBef>
              <a:buClrTx/>
              <a:buSzTx/>
              <a:buFontTx/>
              <a:buNone/>
              <a:defRPr sz="1600"/>
            </a:lvl4pPr>
            <a:lvl5pPr marL="228600" indent="1828800">
              <a:spcBef>
                <a:spcPts val="300"/>
              </a:spcBef>
              <a:buClrTx/>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BJECT_WITH_CAPTION_TEXT">
    <p:spTree>
      <p:nvGrpSpPr>
        <p:cNvPr id="1" name=""/>
        <p:cNvGrpSpPr/>
        <p:nvPr/>
      </p:nvGrpSpPr>
      <p:grpSpPr>
        <a:xfrm>
          <a:off x="0" y="0"/>
          <a:ext cx="0" cy="0"/>
          <a:chOff x="0" y="0"/>
          <a:chExt cx="0" cy="0"/>
        </a:xfrm>
      </p:grpSpPr>
      <p:sp>
        <p:nvSpPr>
          <p:cNvPr id="32" name="Title Text"/>
          <p:cNvSpPr txBox="1">
            <a:spLocks noGrp="1"/>
          </p:cNvSpPr>
          <p:nvPr>
            <p:ph type="title"/>
          </p:nvPr>
        </p:nvSpPr>
        <p:spPr>
          <a:xfrm>
            <a:off x="840317" y="457200"/>
            <a:ext cx="3932768" cy="1600200"/>
          </a:xfrm>
          <a:prstGeom prst="rect">
            <a:avLst/>
          </a:prstGeom>
        </p:spPr>
        <p:txBody>
          <a:bodyPr anchor="b">
            <a:normAutofit/>
          </a:bodyPr>
          <a:lstStyle/>
          <a:p>
            <a:r>
              <a:t>Title Text</a:t>
            </a:r>
          </a:p>
        </p:txBody>
      </p:sp>
      <p:sp>
        <p:nvSpPr>
          <p:cNvPr id="33" name="Body Level One…"/>
          <p:cNvSpPr txBox="1">
            <a:spLocks noGrp="1"/>
          </p:cNvSpPr>
          <p:nvPr>
            <p:ph type="body" sz="half" idx="1"/>
          </p:nvPr>
        </p:nvSpPr>
        <p:spPr>
          <a:xfrm>
            <a:off x="5183716" y="987425"/>
            <a:ext cx="6172201" cy="487362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4" name="Google Shape;51;p46"/>
          <p:cNvSpPr txBox="1">
            <a:spLocks noGrp="1"/>
          </p:cNvSpPr>
          <p:nvPr>
            <p:ph type="body" sz="quarter" idx="21"/>
          </p:nvPr>
        </p:nvSpPr>
        <p:spPr>
          <a:xfrm>
            <a:off x="840317" y="2057400"/>
            <a:ext cx="3932768" cy="3811588"/>
          </a:xfrm>
          <a:prstGeom prst="rect">
            <a:avLst/>
          </a:prstGeom>
        </p:spPr>
        <p:txBody>
          <a:bodyPr>
            <a:normAutofit/>
          </a:bodyPr>
          <a:lstStyle/>
          <a:p>
            <a:pPr marL="228600" indent="0">
              <a:spcBef>
                <a:spcPts val="300"/>
              </a:spcBef>
              <a:buClrTx/>
              <a:buSzTx/>
              <a:buFontTx/>
              <a:buNone/>
              <a:defRPr sz="1600"/>
            </a:pPr>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OBJEC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143933" y="0"/>
            <a:ext cx="11808885" cy="1143000"/>
          </a:xfrm>
          <a:prstGeom prst="rect">
            <a:avLst/>
          </a:prstGeom>
        </p:spPr>
        <p:txBody>
          <a:bodyPr>
            <a:normAutofit/>
          </a:bodyPr>
          <a:lstStyle/>
          <a:p>
            <a:r>
              <a:t>Title Text</a:t>
            </a:r>
          </a:p>
        </p:txBody>
      </p:sp>
      <p:sp>
        <p:nvSpPr>
          <p:cNvPr id="43" name="Body Level One…"/>
          <p:cNvSpPr txBox="1">
            <a:spLocks noGrp="1"/>
          </p:cNvSpPr>
          <p:nvPr>
            <p:ph type="body" idx="1"/>
          </p:nvPr>
        </p:nvSpPr>
        <p:spPr>
          <a:xfrm>
            <a:off x="143933" y="1196975"/>
            <a:ext cx="12048067" cy="5327650"/>
          </a:xfrm>
          <a:prstGeom prst="rect">
            <a:avLst/>
          </a:prstGeom>
        </p:spPr>
        <p:txBody>
          <a:bodyPr>
            <a:normAutofit/>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51"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vl1pPr>
          </a:lstStyle>
          <a:p>
            <a:r>
              <a:t>Title Text</a:t>
            </a:r>
          </a:p>
        </p:txBody>
      </p:sp>
      <p:sp>
        <p:nvSpPr>
          <p:cNvPr id="52" name="Body Level One…"/>
          <p:cNvSpPr txBox="1">
            <a:spLocks noGrp="1"/>
          </p:cNvSpPr>
          <p:nvPr>
            <p:ph type="body" sz="quarter" idx="1"/>
          </p:nvPr>
        </p:nvSpPr>
        <p:spPr>
          <a:xfrm>
            <a:off x="1524000" y="3602037"/>
            <a:ext cx="9144000" cy="1655763"/>
          </a:xfrm>
          <a:prstGeom prst="rect">
            <a:avLst/>
          </a:prstGeom>
        </p:spPr>
        <p:txBody>
          <a:bodyPr>
            <a:normAutofit/>
          </a:bodyPr>
          <a:lstStyle>
            <a:lvl1pPr marL="431800" indent="-406400" algn="ctr">
              <a:spcBef>
                <a:spcPts val="400"/>
              </a:spcBef>
              <a:buClrTx/>
              <a:buSzTx/>
              <a:buFontTx/>
              <a:buNone/>
              <a:defRPr sz="2400"/>
            </a:lvl1pPr>
            <a:lvl2pPr marL="431800" indent="76200" algn="ctr">
              <a:spcBef>
                <a:spcPts val="400"/>
              </a:spcBef>
              <a:buClrTx/>
              <a:buSzTx/>
              <a:buFontTx/>
              <a:buNone/>
              <a:defRPr sz="2400"/>
            </a:lvl2pPr>
            <a:lvl3pPr marL="431800" indent="558800" algn="ctr">
              <a:spcBef>
                <a:spcPts val="400"/>
              </a:spcBef>
              <a:buClrTx/>
              <a:buSzTx/>
              <a:buFontTx/>
              <a:buNone/>
              <a:defRPr sz="2400"/>
            </a:lvl3pPr>
            <a:lvl4pPr marL="431800" indent="1041400" algn="ctr">
              <a:spcBef>
                <a:spcPts val="400"/>
              </a:spcBef>
              <a:buClrTx/>
              <a:buSzTx/>
              <a:buFontTx/>
              <a:buNone/>
              <a:defRPr sz="2400"/>
            </a:lvl4pPr>
            <a:lvl5pPr marL="431800" indent="1498600" algn="ctr">
              <a:spcBef>
                <a:spcPts val="40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pic>
        <p:nvPicPr>
          <p:cNvPr id="60"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61" name="Title Text"/>
          <p:cNvSpPr txBox="1">
            <a:spLocks noGrp="1"/>
          </p:cNvSpPr>
          <p:nvPr>
            <p:ph type="title"/>
          </p:nvPr>
        </p:nvSpPr>
        <p:spPr>
          <a:xfrm>
            <a:off x="831850" y="1709739"/>
            <a:ext cx="10515601" cy="2852737"/>
          </a:xfrm>
          <a:prstGeom prst="rect">
            <a:avLst/>
          </a:prstGeom>
        </p:spPr>
        <p:txBody>
          <a:bodyPr anchor="b">
            <a:normAutofit/>
          </a:bodyPr>
          <a:lstStyle>
            <a:lvl1pPr>
              <a:defRPr sz="6000"/>
            </a:lvl1pPr>
          </a:lstStyle>
          <a:p>
            <a:r>
              <a:t>Title Text</a:t>
            </a:r>
          </a:p>
        </p:txBody>
      </p:sp>
      <p:sp>
        <p:nvSpPr>
          <p:cNvPr id="62" name="Body Level One…"/>
          <p:cNvSpPr txBox="1">
            <a:spLocks noGrp="1"/>
          </p:cNvSpPr>
          <p:nvPr>
            <p:ph type="body" sz="quarter" idx="1"/>
          </p:nvPr>
        </p:nvSpPr>
        <p:spPr>
          <a:xfrm>
            <a:off x="831850" y="4589464"/>
            <a:ext cx="10515601" cy="1500188"/>
          </a:xfrm>
          <a:prstGeom prst="rect">
            <a:avLst/>
          </a:prstGeom>
        </p:spPr>
        <p:txBody>
          <a:bodyPr>
            <a:normAutofit/>
          </a:bodyPr>
          <a:lstStyle>
            <a:lvl1pPr marL="228600" indent="0">
              <a:spcBef>
                <a:spcPts val="400"/>
              </a:spcBef>
              <a:buClrTx/>
              <a:buSzTx/>
              <a:buFontTx/>
              <a:buNone/>
              <a:defRPr sz="2400"/>
            </a:lvl1pPr>
            <a:lvl2pPr marL="228600" indent="457200">
              <a:spcBef>
                <a:spcPts val="400"/>
              </a:spcBef>
              <a:buClrTx/>
              <a:buSzTx/>
              <a:buFontTx/>
              <a:buNone/>
              <a:defRPr sz="2400"/>
            </a:lvl2pPr>
            <a:lvl3pPr marL="228600" indent="914400">
              <a:spcBef>
                <a:spcPts val="400"/>
              </a:spcBef>
              <a:buClrTx/>
              <a:buSzTx/>
              <a:buFontTx/>
              <a:buNone/>
              <a:defRPr sz="2400"/>
            </a:lvl3pPr>
            <a:lvl4pPr marL="228600" indent="1371600">
              <a:spcBef>
                <a:spcPts val="400"/>
              </a:spcBef>
              <a:buClrTx/>
              <a:buSzTx/>
              <a:buFontTx/>
              <a:buNone/>
              <a:defRPr sz="2400"/>
            </a:lvl4pPr>
            <a:lvl5pPr marL="228600" indent="1828800">
              <a:spcBef>
                <a:spcPts val="40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WO_OBJECTS_WITH_TEXT">
    <p:spTree>
      <p:nvGrpSpPr>
        <p:cNvPr id="1" name=""/>
        <p:cNvGrpSpPr/>
        <p:nvPr/>
      </p:nvGrpSpPr>
      <p:grpSpPr>
        <a:xfrm>
          <a:off x="0" y="0"/>
          <a:ext cx="0" cy="0"/>
          <a:chOff x="0" y="0"/>
          <a:chExt cx="0" cy="0"/>
        </a:xfrm>
      </p:grpSpPr>
      <p:pic>
        <p:nvPicPr>
          <p:cNvPr id="70"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71" name="Title Text"/>
          <p:cNvSpPr txBox="1">
            <a:spLocks noGrp="1"/>
          </p:cNvSpPr>
          <p:nvPr>
            <p:ph type="title"/>
          </p:nvPr>
        </p:nvSpPr>
        <p:spPr>
          <a:xfrm>
            <a:off x="840317" y="365125"/>
            <a:ext cx="10515601" cy="1325564"/>
          </a:xfrm>
          <a:prstGeom prst="rect">
            <a:avLst/>
          </a:prstGeom>
        </p:spPr>
        <p:txBody>
          <a:bodyPr>
            <a:normAutofit/>
          </a:bodyPr>
          <a:lstStyle/>
          <a:p>
            <a:r>
              <a:t>Title Text</a:t>
            </a:r>
          </a:p>
        </p:txBody>
      </p:sp>
      <p:sp>
        <p:nvSpPr>
          <p:cNvPr id="72" name="Body Level One…"/>
          <p:cNvSpPr txBox="1">
            <a:spLocks noGrp="1"/>
          </p:cNvSpPr>
          <p:nvPr>
            <p:ph type="body" sz="quarter" idx="1"/>
          </p:nvPr>
        </p:nvSpPr>
        <p:spPr>
          <a:xfrm>
            <a:off x="840317" y="1681163"/>
            <a:ext cx="5158318" cy="823913"/>
          </a:xfrm>
          <a:prstGeom prst="rect">
            <a:avLst/>
          </a:prstGeom>
        </p:spPr>
        <p:txBody>
          <a:bodyPr anchor="b">
            <a:normAutofit/>
          </a:bodyPr>
          <a:lstStyle>
            <a:lvl1pPr marL="228600" indent="0">
              <a:spcBef>
                <a:spcPts val="400"/>
              </a:spcBef>
              <a:buClrTx/>
              <a:buSzTx/>
              <a:buFontTx/>
              <a:buNone/>
              <a:defRPr sz="2400"/>
            </a:lvl1pPr>
            <a:lvl2pPr marL="228600" indent="457200">
              <a:spcBef>
                <a:spcPts val="400"/>
              </a:spcBef>
              <a:buClrTx/>
              <a:buSzTx/>
              <a:buFontTx/>
              <a:buNone/>
              <a:defRPr sz="2400"/>
            </a:lvl2pPr>
            <a:lvl3pPr marL="228600" indent="914400">
              <a:spcBef>
                <a:spcPts val="400"/>
              </a:spcBef>
              <a:buClrTx/>
              <a:buSzTx/>
              <a:buFontTx/>
              <a:buNone/>
              <a:defRPr sz="2400"/>
            </a:lvl3pPr>
            <a:lvl4pPr marL="228600" indent="1371600">
              <a:spcBef>
                <a:spcPts val="400"/>
              </a:spcBef>
              <a:buClrTx/>
              <a:buSzTx/>
              <a:buFontTx/>
              <a:buNone/>
              <a:defRPr sz="2400"/>
            </a:lvl4pPr>
            <a:lvl5pPr marL="228600" indent="1828800">
              <a:spcBef>
                <a:spcPts val="40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73" name="Google Shape;89;p53"/>
          <p:cNvSpPr txBox="1">
            <a:spLocks noGrp="1"/>
          </p:cNvSpPr>
          <p:nvPr>
            <p:ph type="body" sz="half" idx="21"/>
          </p:nvPr>
        </p:nvSpPr>
        <p:spPr>
          <a:xfrm>
            <a:off x="840317" y="2505075"/>
            <a:ext cx="5158318" cy="3684588"/>
          </a:xfrm>
          <a:prstGeom prst="rect">
            <a:avLst/>
          </a:prstGeom>
        </p:spPr>
        <p:txBody>
          <a:bodyPr>
            <a:normAutofit/>
          </a:bodyPr>
          <a:lstStyle/>
          <a:p>
            <a:pPr indent="-342900">
              <a:spcBef>
                <a:spcPts val="300"/>
              </a:spcBef>
            </a:pPr>
            <a:endParaRPr/>
          </a:p>
        </p:txBody>
      </p:sp>
      <p:sp>
        <p:nvSpPr>
          <p:cNvPr id="74" name="Google Shape;90;p53"/>
          <p:cNvSpPr txBox="1">
            <a:spLocks noGrp="1"/>
          </p:cNvSpPr>
          <p:nvPr>
            <p:ph type="body" sz="quarter" idx="22"/>
          </p:nvPr>
        </p:nvSpPr>
        <p:spPr>
          <a:xfrm>
            <a:off x="6172200" y="1681163"/>
            <a:ext cx="5183717" cy="823913"/>
          </a:xfrm>
          <a:prstGeom prst="rect">
            <a:avLst/>
          </a:prstGeom>
        </p:spPr>
        <p:txBody>
          <a:bodyPr anchor="b">
            <a:normAutofit/>
          </a:bodyPr>
          <a:lstStyle/>
          <a:p>
            <a:pPr marL="228600" indent="0">
              <a:spcBef>
                <a:spcPts val="400"/>
              </a:spcBef>
              <a:buClrTx/>
              <a:buSzTx/>
              <a:buFontTx/>
              <a:buNone/>
              <a:defRPr sz="2400"/>
            </a:pPr>
            <a:endParaRPr/>
          </a:p>
        </p:txBody>
      </p:sp>
      <p:sp>
        <p:nvSpPr>
          <p:cNvPr id="75" name="Google Shape;91;p53"/>
          <p:cNvSpPr txBox="1">
            <a:spLocks noGrp="1"/>
          </p:cNvSpPr>
          <p:nvPr>
            <p:ph type="body" sz="half" idx="23"/>
          </p:nvPr>
        </p:nvSpPr>
        <p:spPr>
          <a:xfrm>
            <a:off x="6172200" y="2505075"/>
            <a:ext cx="5183717" cy="3684588"/>
          </a:xfrm>
          <a:prstGeom prst="rect">
            <a:avLst/>
          </a:prstGeom>
        </p:spPr>
        <p:txBody>
          <a:bodyPr>
            <a:normAutofit/>
          </a:bodyPr>
          <a:lstStyle/>
          <a:p>
            <a:pPr indent="-342900">
              <a:spcBef>
                <a:spcPts val="300"/>
              </a:spcBef>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pic>
        <p:nvPicPr>
          <p:cNvPr id="83"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84" name="Title Text"/>
          <p:cNvSpPr txBox="1">
            <a:spLocks noGrp="1"/>
          </p:cNvSpPr>
          <p:nvPr>
            <p:ph type="title"/>
          </p:nvPr>
        </p:nvSpPr>
        <p:spPr>
          <a:xfrm>
            <a:off x="143933" y="0"/>
            <a:ext cx="11808885" cy="1143000"/>
          </a:xfrm>
          <a:prstGeom prst="rect">
            <a:avLst/>
          </a:prstGeom>
        </p:spPr>
        <p:txBody>
          <a:bodyPr>
            <a:normAutofit/>
          </a:bodyPr>
          <a:lstStyle/>
          <a:p>
            <a:r>
              <a:t>Title Text</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_TEXT">
    <p:spTree>
      <p:nvGrpSpPr>
        <p:cNvPr id="1" name=""/>
        <p:cNvGrpSpPr/>
        <p:nvPr/>
      </p:nvGrpSpPr>
      <p:grpSpPr>
        <a:xfrm>
          <a:off x="0" y="0"/>
          <a:ext cx="0" cy="0"/>
          <a:chOff x="0" y="0"/>
          <a:chExt cx="0" cy="0"/>
        </a:xfrm>
      </p:grpSpPr>
      <p:pic>
        <p:nvPicPr>
          <p:cNvPr id="92" name="Google Shape;13;p39" descr="Google Shape;13;p39"/>
          <p:cNvPicPr>
            <a:picLocks noChangeAspect="1"/>
          </p:cNvPicPr>
          <p:nvPr/>
        </p:nvPicPr>
        <p:blipFill>
          <a:blip r:embed="rId2"/>
          <a:stretch>
            <a:fillRect/>
          </a:stretch>
        </p:blipFill>
        <p:spPr>
          <a:xfrm>
            <a:off x="0" y="0"/>
            <a:ext cx="12192000" cy="1125538"/>
          </a:xfrm>
          <a:prstGeom prst="rect">
            <a:avLst/>
          </a:prstGeom>
          <a:ln w="12700">
            <a:miter lim="400000"/>
          </a:ln>
        </p:spPr>
      </p:pic>
      <p:sp>
        <p:nvSpPr>
          <p:cNvPr id="93" name="Title Text"/>
          <p:cNvSpPr txBox="1">
            <a:spLocks noGrp="1"/>
          </p:cNvSpPr>
          <p:nvPr>
            <p:ph type="title"/>
          </p:nvPr>
        </p:nvSpPr>
        <p:spPr>
          <a:xfrm>
            <a:off x="143933" y="0"/>
            <a:ext cx="11808885" cy="1143000"/>
          </a:xfrm>
          <a:prstGeom prst="rect">
            <a:avLst/>
          </a:prstGeom>
        </p:spPr>
        <p:txBody>
          <a:bodyPr>
            <a:normAutofit/>
          </a:bodyPr>
          <a:lstStyle/>
          <a:p>
            <a:r>
              <a:t>Title Text</a:t>
            </a:r>
          </a:p>
        </p:txBody>
      </p:sp>
      <p:sp>
        <p:nvSpPr>
          <p:cNvPr id="94" name="Body Level One…"/>
          <p:cNvSpPr txBox="1">
            <a:spLocks noGrp="1"/>
          </p:cNvSpPr>
          <p:nvPr>
            <p:ph type="body" idx="1"/>
          </p:nvPr>
        </p:nvSpPr>
        <p:spPr>
          <a:xfrm rot="5400000">
            <a:off x="3504141" y="-2163234"/>
            <a:ext cx="5327651" cy="12048068"/>
          </a:xfrm>
          <a:prstGeom prst="rect">
            <a:avLst/>
          </a:prstGeom>
        </p:spPr>
        <p:txBody>
          <a:bodyPr>
            <a:normAutofit/>
          </a:bodyPr>
          <a:lstStyle>
            <a:lvl1pPr indent="-342900">
              <a:spcBef>
                <a:spcPts val="300"/>
              </a:spcBef>
            </a:lvl1pPr>
            <a:lvl2pPr marL="963385" indent="-391885">
              <a:spcBef>
                <a:spcPts val="300"/>
              </a:spcBef>
            </a:lvl2pPr>
            <a:lvl3pPr marL="1485900" indent="-457200">
              <a:spcBef>
                <a:spcPts val="300"/>
              </a:spcBef>
            </a:lvl3pPr>
            <a:lvl4pPr marL="2034539" indent="-548639">
              <a:spcBef>
                <a:spcPts val="300"/>
              </a:spcBef>
            </a:lvl4pPr>
            <a:lvl5pPr marL="2491739" indent="-548639">
              <a:spcBef>
                <a:spcPts val="300"/>
              </a:spcBef>
            </a:lvl5p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pic>
        <p:nvPicPr>
          <p:cNvPr id="2" name="Google Shape;13;p39" descr="Google Shape;13;p39"/>
          <p:cNvPicPr>
            <a:picLocks noChangeAspect="1"/>
          </p:cNvPicPr>
          <p:nvPr/>
        </p:nvPicPr>
        <p:blipFill>
          <a:blip r:embed="rId23"/>
          <a:stretch>
            <a:fillRect/>
          </a:stretch>
        </p:blipFill>
        <p:spPr>
          <a:xfrm>
            <a:off x="0" y="0"/>
            <a:ext cx="12192000" cy="1125538"/>
          </a:xfrm>
          <a:prstGeom prst="rect">
            <a:avLst/>
          </a:prstGeom>
          <a:ln w="12700">
            <a:miter lim="400000"/>
          </a:ln>
        </p:spPr>
      </p:pic>
      <p:sp>
        <p:nvSpPr>
          <p:cNvPr id="3" name="Slide Number"/>
          <p:cNvSpPr txBox="1">
            <a:spLocks noGrp="1"/>
          </p:cNvSpPr>
          <p:nvPr>
            <p:ph type="sldNum" sz="quarter" idx="2"/>
          </p:nvPr>
        </p:nvSpPr>
        <p:spPr>
          <a:xfrm>
            <a:off x="0" y="6553200"/>
            <a:ext cx="12192000" cy="287047"/>
          </a:xfrm>
          <a:prstGeom prst="rect">
            <a:avLst/>
          </a:prstGeom>
          <a:solidFill>
            <a:srgbClr val="FFFFCC"/>
          </a:solidFill>
          <a:ln w="12700">
            <a:miter lim="400000"/>
          </a:ln>
        </p:spPr>
        <p:txBody>
          <a:bodyPr lIns="45699" tIns="45699" rIns="45699" bIns="45699">
            <a:spAutoFit/>
          </a:bodyPr>
          <a:lstStyle>
            <a:lvl1pPr algn="ctr">
              <a:defRPr b="1">
                <a:solidFill>
                  <a:schemeClr val="accent2"/>
                </a:solidFill>
                <a:latin typeface="Times New Roman"/>
                <a:ea typeface="Times New Roman"/>
                <a:cs typeface="Times New Roman"/>
                <a:sym typeface="Times New Roman"/>
              </a:defRPr>
            </a:lvl1pPr>
          </a:lstStyle>
          <a:p>
            <a:fld id="{86CB4B4D-7CA3-9044-876B-883B54F8677D}" type="slidenum">
              <a:t>‹#›</a:t>
            </a:fld>
            <a:endParaRPr/>
          </a:p>
        </p:txBody>
      </p:sp>
      <p:sp>
        <p:nvSpPr>
          <p:cNvPr id="4"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med"/>
  <p:txStyles>
    <p:titleStyle>
      <a:lvl1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200" b="1" i="0" u="none" strike="noStrike" cap="none" spc="0" baseline="0">
          <a:solidFill>
            <a:schemeClr val="accent2"/>
          </a:solidFill>
          <a:uFillTx/>
          <a:latin typeface="+mj-lt"/>
          <a:ea typeface="+mj-ea"/>
          <a:cs typeface="+mj-cs"/>
          <a:sym typeface="Arial"/>
        </a:defRPr>
      </a:lvl9pPr>
    </p:titleStyle>
    <p:bodyStyle>
      <a:lvl1pPr marL="457200" marR="0" indent="-43180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1pPr>
      <a:lvl2pPr marL="972457" marR="0" indent="-464457"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2pPr>
      <a:lvl3pPr marL="1498600" marR="0" indent="-50800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3pPr>
      <a:lvl4pPr marL="2042160" marR="0" indent="-56896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4pPr>
      <a:lvl5pPr marL="2499360" marR="0" indent="-56896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5pPr>
      <a:lvl6pPr marL="3009900" marR="0" indent="-60960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6pPr>
      <a:lvl7pPr marL="3467100" marR="0" indent="-60960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7pPr>
      <a:lvl8pPr marL="3924300" marR="0" indent="-60960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8pPr>
      <a:lvl9pPr marL="4381500" marR="0" indent="-609600" algn="l" defTabSz="914400" rtl="0" latinLnBrk="0">
        <a:lnSpc>
          <a:spcPct val="100000"/>
        </a:lnSpc>
        <a:spcBef>
          <a:spcPts val="600"/>
        </a:spcBef>
        <a:spcAft>
          <a:spcPts val="0"/>
        </a:spcAft>
        <a:buClr>
          <a:srgbClr val="008000"/>
        </a:buClr>
        <a:buSzPts val="3200"/>
        <a:buFont typeface="Helvetica"/>
        <a:buChar char="•"/>
        <a:tabLst/>
        <a:defRPr sz="3200" b="1" i="0" u="none" strike="noStrike" cap="none" spc="0" baseline="0">
          <a:solidFill>
            <a:srgbClr val="008000"/>
          </a:solidFill>
          <a:uFillTx/>
          <a:latin typeface="+mj-lt"/>
          <a:ea typeface="+mj-ea"/>
          <a:cs typeface="+mj-cs"/>
          <a:sym typeface="Arial"/>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1pPr>
      <a:lvl2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2pPr>
      <a:lvl3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3pPr>
      <a:lvl4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4pPr>
      <a:lvl5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5pPr>
      <a:lvl6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6pPr>
      <a:lvl7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7pPr>
      <a:lvl8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8pPr>
      <a:lvl9pPr marL="0" marR="0" indent="0" algn="ctr" defTabSz="914400" rtl="0" latinLnBrk="0">
        <a:lnSpc>
          <a:spcPct val="100000"/>
        </a:lnSpc>
        <a:spcBef>
          <a:spcPts val="0"/>
        </a:spcBef>
        <a:spcAft>
          <a:spcPts val="0"/>
        </a:spcAft>
        <a:buClrTx/>
        <a:buSzTx/>
        <a:buFontTx/>
        <a:buNone/>
        <a:tabLst/>
        <a:defRPr sz="1400" b="1" i="0" u="none" strike="noStrike" cap="none" spc="0" baseline="0">
          <a:solidFill>
            <a:schemeClr val="tx1"/>
          </a:solidFill>
          <a:uFillTx/>
          <a:latin typeface="+mn-lt"/>
          <a:ea typeface="+mn-ea"/>
          <a:cs typeface="+mn-cs"/>
          <a:sym typeface="Times New Roman"/>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Google Shape;166;p43"/>
          <p:cNvSpPr txBox="1">
            <a:spLocks noGrp="1"/>
          </p:cNvSpPr>
          <p:nvPr>
            <p:ph type="title"/>
          </p:nvPr>
        </p:nvSpPr>
        <p:spPr>
          <a:xfrm>
            <a:off x="2423591" y="404665"/>
            <a:ext cx="6651058" cy="503575"/>
          </a:xfrm>
          <a:prstGeom prst="rect">
            <a:avLst/>
          </a:prstGeom>
        </p:spPr>
        <p:txBody>
          <a:bodyPr/>
          <a:lstStyle>
            <a:lvl1pPr defTabSz="822959">
              <a:defRPr sz="2970">
                <a:solidFill>
                  <a:srgbClr val="FF0000"/>
                </a:solidFill>
              </a:defRPr>
            </a:lvl1pPr>
          </a:lstStyle>
          <a:p>
            <a:r>
              <a:t>Recommender Systems with Python</a:t>
            </a:r>
          </a:p>
        </p:txBody>
      </p:sp>
      <p:sp>
        <p:nvSpPr>
          <p:cNvPr id="269" name="Google Shape;167;p43"/>
          <p:cNvSpPr txBox="1">
            <a:spLocks noGrp="1"/>
          </p:cNvSpPr>
          <p:nvPr>
            <p:ph type="body" sz="quarter" idx="1"/>
          </p:nvPr>
        </p:nvSpPr>
        <p:spPr>
          <a:xfrm>
            <a:off x="4774095" y="2942946"/>
            <a:ext cx="6089848" cy="1909835"/>
          </a:xfrm>
          <a:prstGeom prst="rect">
            <a:avLst/>
          </a:prstGeom>
        </p:spPr>
        <p:txBody>
          <a:bodyPr/>
          <a:lstStyle/>
          <a:p>
            <a:pPr>
              <a:defRPr sz="3200">
                <a:solidFill>
                  <a:srgbClr val="008350"/>
                </a:solidFill>
              </a:defRPr>
            </a:pPr>
            <a:r>
              <a:t>Chapter 6</a:t>
            </a:r>
            <a:r>
              <a:rPr baseline="30000"/>
              <a:t>ο</a:t>
            </a:r>
            <a:r>
              <a:t> :</a:t>
            </a:r>
          </a:p>
          <a:p>
            <a:pPr>
              <a:defRPr sz="3200">
                <a:solidFill>
                  <a:srgbClr val="008350"/>
                </a:solidFill>
              </a:defRPr>
            </a:pPr>
            <a:r>
              <a:t>Machine Learning with Neural Networks</a:t>
            </a:r>
          </a:p>
        </p:txBody>
      </p:sp>
      <p:pic>
        <p:nvPicPr>
          <p:cNvPr id="270" name="pasted-movie.png" descr="pasted-movie.png"/>
          <p:cNvPicPr>
            <a:picLocks noChangeAspect="1"/>
          </p:cNvPicPr>
          <p:nvPr/>
        </p:nvPicPr>
        <p:blipFill>
          <a:blip r:embed="rId2"/>
          <a:stretch>
            <a:fillRect/>
          </a:stretch>
        </p:blipFill>
        <p:spPr>
          <a:xfrm>
            <a:off x="552828" y="1276571"/>
            <a:ext cx="3765751" cy="487025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 name="Google Shape;431;p67"/>
          <p:cNvSpPr txBox="1">
            <a:spLocks noGrp="1"/>
          </p:cNvSpPr>
          <p:nvPr>
            <p:ph type="title"/>
          </p:nvPr>
        </p:nvSpPr>
        <p:spPr>
          <a:xfrm>
            <a:off x="2188140" y="3048000"/>
            <a:ext cx="7886701" cy="1325564"/>
          </a:xfrm>
          <a:prstGeom prst="rect">
            <a:avLst/>
          </a:prstGeom>
        </p:spPr>
        <p:txBody>
          <a:bodyPr/>
          <a:lstStyle>
            <a:lvl1pPr algn="ctr"/>
          </a:lstStyle>
          <a:p>
            <a:r>
              <a:t>ACTIVATION FUNCTION</a:t>
            </a:r>
          </a:p>
        </p:txBody>
      </p:sp>
      <p:sp>
        <p:nvSpPr>
          <p:cNvPr id="513" name="Google Shape;432;p67"/>
          <p:cNvSpPr txBox="1">
            <a:spLocks noGrp="1"/>
          </p:cNvSpPr>
          <p:nvPr>
            <p:ph type="sldNum" sz="quarter" idx="2"/>
          </p:nvPr>
        </p:nvSpPr>
        <p:spPr>
          <a:xfrm>
            <a:off x="8295387" y="6435975"/>
            <a:ext cx="219963" cy="205875"/>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anchor="ctr"/>
          <a:lstStyle>
            <a:lvl1pPr algn="r">
              <a:defRPr sz="900" b="0">
                <a:solidFill>
                  <a:srgbClr val="898989"/>
                </a:solidFill>
                <a:latin typeface="Calibri"/>
                <a:ea typeface="Calibri"/>
                <a:cs typeface="Calibri"/>
                <a:sym typeface="Calibri"/>
              </a:defRPr>
            </a:lvl1p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Google Shape;437;p11"/>
          <p:cNvSpPr txBox="1">
            <a:spLocks noGrp="1"/>
          </p:cNvSpPr>
          <p:nvPr>
            <p:ph type="title"/>
          </p:nvPr>
        </p:nvSpPr>
        <p:spPr>
          <a:xfrm>
            <a:off x="2670286" y="-731"/>
            <a:ext cx="10201501" cy="883199"/>
          </a:xfrm>
          <a:prstGeom prst="rect">
            <a:avLst/>
          </a:prstGeom>
        </p:spPr>
        <p:txBody>
          <a:bodyPr/>
          <a:lstStyle>
            <a:lvl1pPr>
              <a:defRPr>
                <a:solidFill>
                  <a:srgbClr val="FF0000"/>
                </a:solidFill>
              </a:defRPr>
            </a:lvl1pPr>
          </a:lstStyle>
          <a:p>
            <a:r>
              <a:t>Types of Activation Functions</a:t>
            </a:r>
          </a:p>
        </p:txBody>
      </p:sp>
      <mc:AlternateContent xmlns:mc="http://schemas.openxmlformats.org/markup-compatibility/2006">
        <mc:Choice xmlns:a14="http://schemas.microsoft.com/office/drawing/2010/main" Requires="a14">
          <p:sp>
            <p:nvSpPr>
              <p:cNvPr id="516" name="Google Shape;438;p11"/>
              <p:cNvSpPr txBox="1">
                <a:spLocks noGrp="1"/>
              </p:cNvSpPr>
              <p:nvPr>
                <p:ph type="body" sz="half" idx="1"/>
              </p:nvPr>
            </p:nvSpPr>
            <p:spPr>
              <a:xfrm>
                <a:off x="439070" y="1381375"/>
                <a:ext cx="4734960" cy="4687728"/>
              </a:xfrm>
              <a:prstGeom prst="rect">
                <a:avLst/>
              </a:prstGeom>
            </p:spPr>
            <p:txBody>
              <a:bodyPr/>
              <a:lstStyle/>
              <a:p>
                <a:pPr marL="285750" indent="-285750">
                  <a:spcBef>
                    <a:spcPts val="0"/>
                  </a:spcBef>
                  <a:buClr>
                    <a:schemeClr val="accent2"/>
                  </a:buClr>
                  <a:buSzPts val="2400"/>
                  <a:buFont typeface="Arial"/>
                  <a:defRPr sz="2400" b="0">
                    <a:solidFill>
                      <a:srgbClr val="0000FF"/>
                    </a:solidFill>
                  </a:defRPr>
                </a:pPr>
                <a:r>
                  <a:t>Mathematical formula : </a:t>
                </a:r>
                <a14:m>
                  <m:oMath xmlns:m="http://schemas.openxmlformats.org/officeDocument/2006/math">
                    <m:r>
                      <a:rPr sz="2400" i="1">
                        <a:solidFill>
                          <a:srgbClr val="0000FF"/>
                        </a:solidFill>
                        <a:latin typeface="Cambria Math" panose="02040503050406030204" pitchFamily="18" charset="0"/>
                      </a:rPr>
                      <m:t>𝑓</m:t>
                    </m:r>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𝑥</m:t>
                    </m:r>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𝑥</m:t>
                    </m:r>
                  </m:oMath>
                </a14:m>
                <a:endParaRPr>
                  <a:latin typeface="Times New Roman"/>
                  <a:ea typeface="Times New Roman"/>
                  <a:cs typeface="Times New Roman"/>
                  <a:sym typeface="Times New Roman"/>
                </a:endParaRPr>
              </a:p>
              <a:p>
                <a:pPr marL="171450" indent="-57150">
                  <a:spcBef>
                    <a:spcPts val="0"/>
                  </a:spcBef>
                  <a:buSzTx/>
                  <a:buNone/>
                  <a:defRPr sz="1600"/>
                </a:pPr>
                <a:endParaRPr sz="2400" b="0">
                  <a:latin typeface="Times New Roman"/>
                  <a:ea typeface="Times New Roman"/>
                  <a:cs typeface="Times New Roman"/>
                  <a:sym typeface="Times New Roman"/>
                </a:endParaRPr>
              </a:p>
              <a:p>
                <a:pPr marL="285750" indent="-285750">
                  <a:spcBef>
                    <a:spcPts val="300"/>
                  </a:spcBef>
                  <a:buClr>
                    <a:schemeClr val="accent2"/>
                  </a:buClr>
                  <a:buSzPts val="2400"/>
                  <a:buFont typeface="Arial"/>
                  <a:defRPr sz="2400" b="0"/>
                </a:pPr>
                <a:r>
                  <a:t>Values Range: (-∞, +∞)</a:t>
                </a:r>
              </a:p>
              <a:p>
                <a:pPr marL="171450" indent="-57150">
                  <a:spcBef>
                    <a:spcPts val="300"/>
                  </a:spcBef>
                  <a:buSzTx/>
                  <a:buNone/>
                  <a:defRPr sz="1600"/>
                </a:pPr>
                <a:endParaRPr sz="2400" b="0"/>
              </a:p>
              <a:p>
                <a:pPr marL="285750" indent="-285750">
                  <a:spcBef>
                    <a:spcPts val="300"/>
                  </a:spcBef>
                  <a:buClr>
                    <a:schemeClr val="accent2"/>
                  </a:buClr>
                  <a:buSzPts val="2400"/>
                  <a:buFont typeface="Arial"/>
                  <a:defRPr sz="2400" b="0"/>
                </a:pPr>
                <a:r>
                  <a:t>Use to predict real numbers</a:t>
                </a:r>
                <a:endParaRPr sz="2000"/>
              </a:p>
              <a:p>
                <a:pPr marL="171450" indent="-57150">
                  <a:spcBef>
                    <a:spcPts val="300"/>
                  </a:spcBef>
                  <a:buSzTx/>
                  <a:buNone/>
                  <a:defRPr sz="1600"/>
                </a:pPr>
                <a:endParaRPr sz="2400" b="0"/>
              </a:p>
              <a:p>
                <a:pPr marL="285750" indent="-285750">
                  <a:spcBef>
                    <a:spcPts val="300"/>
                  </a:spcBef>
                  <a:buClr>
                    <a:schemeClr val="accent2"/>
                  </a:buClr>
                  <a:buSzPts val="2400"/>
                  <a:buFont typeface="Arial"/>
                  <a:defRPr sz="2400" b="0"/>
                </a:pPr>
                <a:r>
                  <a:t>Regardless of the number of layers of the neural network, its next layer will be a linear function of the previous layer</a:t>
                </a:r>
              </a:p>
            </p:txBody>
          </p:sp>
        </mc:Choice>
        <mc:Fallback>
          <p:sp>
            <p:nvSpPr>
              <p:cNvPr id="516" name="Google Shape;438;p11"/>
              <p:cNvSpPr txBox="1">
                <a:spLocks noGrp="1" noRot="1" noChangeAspect="1" noMove="1" noResize="1" noEditPoints="1" noAdjustHandles="1" noChangeArrowheads="1" noChangeShapeType="1" noTextEdit="1"/>
              </p:cNvSpPr>
              <p:nvPr>
                <p:ph type="body" sz="half" idx="1"/>
              </p:nvPr>
            </p:nvSpPr>
            <p:spPr>
              <a:xfrm>
                <a:off x="439070" y="1381375"/>
                <a:ext cx="4734960" cy="4687728"/>
              </a:xfrm>
              <a:prstGeom prst="rect">
                <a:avLst/>
              </a:prstGeom>
              <a:blipFill>
                <a:blip r:embed="rId2"/>
                <a:stretch>
                  <a:fillRect l="-2674" t="-1078" r="-1872"/>
                </a:stretch>
              </a:blipFill>
            </p:spPr>
            <p:txBody>
              <a:bodyPr/>
              <a:lstStyle/>
              <a:p>
                <a:r>
                  <a:rPr lang="en-GR">
                    <a:noFill/>
                  </a:rPr>
                  <a:t> </a:t>
                </a:r>
              </a:p>
            </p:txBody>
          </p:sp>
        </mc:Fallback>
      </mc:AlternateContent>
      <p:sp>
        <p:nvSpPr>
          <p:cNvPr id="517" name="Google Shape;439;p11"/>
          <p:cNvSpPr/>
          <p:nvPr/>
        </p:nvSpPr>
        <p:spPr>
          <a:xfrm>
            <a:off x="5844399" y="2617365"/>
            <a:ext cx="1163275" cy="935395"/>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518" name="Google Shape;440;p11"/>
          <p:cNvSpPr/>
          <p:nvPr/>
        </p:nvSpPr>
        <p:spPr>
          <a:xfrm flipH="1">
            <a:off x="6426035" y="2617357"/>
            <a:ext cx="301" cy="935402"/>
          </a:xfrm>
          <a:prstGeom prst="line">
            <a:avLst/>
          </a:prstGeom>
          <a:ln>
            <a:solidFill>
              <a:srgbClr val="000000"/>
            </a:solidFill>
            <a:miter/>
          </a:ln>
        </p:spPr>
        <p:txBody>
          <a:bodyPr lIns="0" tIns="0" rIns="0" bIns="0"/>
          <a:lstStyle/>
          <a:p>
            <a:endParaRPr/>
          </a:p>
        </p:txBody>
      </p:sp>
      <p:sp>
        <p:nvSpPr>
          <p:cNvPr id="519" name="Google Shape;441;p11"/>
          <p:cNvSpPr txBox="1"/>
          <p:nvPr/>
        </p:nvSpPr>
        <p:spPr>
          <a:xfrm>
            <a:off x="5962611" y="2721113"/>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520" name="Google Shape;442;p11"/>
          <p:cNvSpPr/>
          <p:nvPr/>
        </p:nvSpPr>
        <p:spPr>
          <a:xfrm flipV="1">
            <a:off x="6562513" y="2843869"/>
            <a:ext cx="240960" cy="500096"/>
          </a:xfrm>
          <a:prstGeom prst="line">
            <a:avLst/>
          </a:prstGeom>
          <a:ln w="76200">
            <a:solidFill>
              <a:srgbClr val="000000"/>
            </a:solidFill>
            <a:miter/>
          </a:ln>
        </p:spPr>
        <p:txBody>
          <a:bodyPr lIns="0" tIns="0" rIns="0" bIns="0"/>
          <a:lstStyle/>
          <a:p>
            <a:endParaRPr/>
          </a:p>
        </p:txBody>
      </p:sp>
      <p:sp>
        <p:nvSpPr>
          <p:cNvPr id="521" name="Google Shape;443;p11"/>
          <p:cNvSpPr txBox="1"/>
          <p:nvPr/>
        </p:nvSpPr>
        <p:spPr>
          <a:xfrm>
            <a:off x="5175261" y="1892054"/>
            <a:ext cx="25500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a:latin typeface="Times New Roman"/>
                <a:ea typeface="Times New Roman"/>
                <a:cs typeface="Times New Roman"/>
                <a:sym typeface="Times New Roman"/>
              </a:defRPr>
            </a:lvl1pPr>
          </a:lstStyle>
          <a:p>
            <a:r>
              <a:t>Identity or Linear</a:t>
            </a:r>
          </a:p>
        </p:txBody>
      </p:sp>
      <p:grpSp>
        <p:nvGrpSpPr>
          <p:cNvPr id="525" name="Google Shape;444;p11"/>
          <p:cNvGrpSpPr/>
          <p:nvPr/>
        </p:nvGrpSpPr>
        <p:grpSpPr>
          <a:xfrm>
            <a:off x="8279734" y="2762276"/>
            <a:ext cx="2917250" cy="2318328"/>
            <a:chOff x="0" y="0"/>
            <a:chExt cx="2917249" cy="2318327"/>
          </a:xfrm>
        </p:grpSpPr>
        <p:sp>
          <p:nvSpPr>
            <p:cNvPr id="522" name="Google Shape;445;p11"/>
            <p:cNvSpPr/>
            <p:nvPr/>
          </p:nvSpPr>
          <p:spPr>
            <a:xfrm flipV="1">
              <a:off x="535537" y="0"/>
              <a:ext cx="1" cy="2318328"/>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sp>
          <p:nvSpPr>
            <p:cNvPr id="523" name="Google Shape;446;p11"/>
            <p:cNvSpPr/>
            <p:nvPr/>
          </p:nvSpPr>
          <p:spPr>
            <a:xfrm>
              <a:off x="-1" y="1757218"/>
              <a:ext cx="2917251" cy="1"/>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sp>
          <p:nvSpPr>
            <p:cNvPr id="524" name="Google Shape;447;p11"/>
            <p:cNvSpPr/>
            <p:nvPr/>
          </p:nvSpPr>
          <p:spPr>
            <a:xfrm flipV="1">
              <a:off x="534267" y="298947"/>
              <a:ext cx="1712612" cy="1458272"/>
            </a:xfrm>
            <a:prstGeom prst="line">
              <a:avLst/>
            </a:prstGeom>
            <a:noFill/>
            <a:ln w="38100" cap="flat">
              <a:solidFill>
                <a:schemeClr val="accent1"/>
              </a:solidFill>
              <a:prstDash val="solid"/>
              <a:miter lim="800000"/>
            </a:ln>
            <a:effectLst/>
          </p:spPr>
          <p:txBody>
            <a:bodyPr wrap="square" lIns="0" tIns="0" rIns="0" bIns="0" numCol="1" anchor="t">
              <a:noAutofit/>
            </a:bodyPr>
            <a:lstStyle/>
            <a:p>
              <a:endParaRP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Google Shape;452;p12"/>
          <p:cNvSpPr txBox="1">
            <a:spLocks noGrp="1"/>
          </p:cNvSpPr>
          <p:nvPr>
            <p:ph type="title"/>
          </p:nvPr>
        </p:nvSpPr>
        <p:spPr>
          <a:xfrm>
            <a:off x="2437297" y="-1"/>
            <a:ext cx="10556701" cy="657902"/>
          </a:xfrm>
          <a:prstGeom prst="rect">
            <a:avLst/>
          </a:prstGeom>
        </p:spPr>
        <p:txBody>
          <a:bodyPr/>
          <a:lstStyle>
            <a:lvl1pPr>
              <a:defRPr>
                <a:solidFill>
                  <a:srgbClr val="FF0000"/>
                </a:solidFill>
              </a:defRPr>
            </a:lvl1pPr>
          </a:lstStyle>
          <a:p>
            <a:r>
              <a:t>Types of Activation Functions</a:t>
            </a:r>
          </a:p>
        </p:txBody>
      </p:sp>
      <p:sp>
        <p:nvSpPr>
          <p:cNvPr id="528" name="Google Shape;453;p12"/>
          <p:cNvSpPr/>
          <p:nvPr/>
        </p:nvSpPr>
        <p:spPr>
          <a:xfrm>
            <a:off x="5844399" y="2617365"/>
            <a:ext cx="1163275" cy="935395"/>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529" name="Google Shape;454;p12"/>
          <p:cNvSpPr/>
          <p:nvPr/>
        </p:nvSpPr>
        <p:spPr>
          <a:xfrm flipH="1">
            <a:off x="6426035" y="2617357"/>
            <a:ext cx="301" cy="935402"/>
          </a:xfrm>
          <a:prstGeom prst="line">
            <a:avLst/>
          </a:prstGeom>
          <a:ln>
            <a:solidFill>
              <a:srgbClr val="000000"/>
            </a:solidFill>
            <a:miter/>
          </a:ln>
        </p:spPr>
        <p:txBody>
          <a:bodyPr lIns="0" tIns="0" rIns="0" bIns="0"/>
          <a:lstStyle/>
          <a:p>
            <a:endParaRPr/>
          </a:p>
        </p:txBody>
      </p:sp>
      <p:sp>
        <p:nvSpPr>
          <p:cNvPr id="530" name="Google Shape;455;p12"/>
          <p:cNvSpPr txBox="1"/>
          <p:nvPr/>
        </p:nvSpPr>
        <p:spPr>
          <a:xfrm>
            <a:off x="5962611" y="2721113"/>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531" name="Google Shape;456;p12"/>
          <p:cNvSpPr txBox="1"/>
          <p:nvPr/>
        </p:nvSpPr>
        <p:spPr>
          <a:xfrm>
            <a:off x="5175211" y="1610580"/>
            <a:ext cx="25501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a:latin typeface="Times New Roman"/>
                <a:ea typeface="Times New Roman"/>
                <a:cs typeface="Times New Roman"/>
                <a:sym typeface="Times New Roman"/>
              </a:defRPr>
            </a:lvl1pPr>
          </a:lstStyle>
          <a:p>
            <a:r>
              <a:t>Sigmoid</a:t>
            </a:r>
          </a:p>
        </p:txBody>
      </p:sp>
      <p:sp>
        <p:nvSpPr>
          <p:cNvPr id="532" name="Google Shape;457;p12"/>
          <p:cNvSpPr/>
          <p:nvPr/>
        </p:nvSpPr>
        <p:spPr>
          <a:xfrm>
            <a:off x="6522773" y="2888396"/>
            <a:ext cx="364681" cy="393329"/>
          </a:xfrm>
          <a:custGeom>
            <a:avLst/>
            <a:gdLst/>
            <a:ahLst/>
            <a:cxnLst>
              <a:cxn ang="0">
                <a:pos x="wd2" y="hd2"/>
              </a:cxn>
              <a:cxn ang="5400000">
                <a:pos x="wd2" y="hd2"/>
              </a:cxn>
              <a:cxn ang="10800000">
                <a:pos x="wd2" y="hd2"/>
              </a:cxn>
              <a:cxn ang="16200000">
                <a:pos x="wd2" y="hd2"/>
              </a:cxn>
            </a:cxnLst>
            <a:rect l="0" t="0" r="r" b="b"/>
            <a:pathLst>
              <a:path w="21600" h="19649" extrusionOk="0">
                <a:moveTo>
                  <a:pt x="0" y="18277"/>
                </a:moveTo>
                <a:cubicBezTo>
                  <a:pt x="2958" y="19504"/>
                  <a:pt x="5916" y="20730"/>
                  <a:pt x="8211" y="18040"/>
                </a:cubicBezTo>
                <a:cubicBezTo>
                  <a:pt x="10505" y="15350"/>
                  <a:pt x="11537" y="5143"/>
                  <a:pt x="13768" y="2137"/>
                </a:cubicBezTo>
                <a:cubicBezTo>
                  <a:pt x="16000" y="-870"/>
                  <a:pt x="20274" y="396"/>
                  <a:pt x="21600" y="0"/>
                </a:cubicBezTo>
              </a:path>
            </a:pathLst>
          </a:custGeom>
          <a:ln w="762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grpSp>
        <p:nvGrpSpPr>
          <p:cNvPr id="547" name="Google Shape;458;p12"/>
          <p:cNvGrpSpPr/>
          <p:nvPr/>
        </p:nvGrpSpPr>
        <p:grpSpPr>
          <a:xfrm>
            <a:off x="7869177" y="2462536"/>
            <a:ext cx="3575571" cy="2917811"/>
            <a:chOff x="0" y="0"/>
            <a:chExt cx="3575571" cy="2917810"/>
          </a:xfrm>
        </p:grpSpPr>
        <p:sp>
          <p:nvSpPr>
            <p:cNvPr id="533" name="Google Shape;459;p12"/>
            <p:cNvSpPr/>
            <p:nvPr/>
          </p:nvSpPr>
          <p:spPr>
            <a:xfrm flipH="1" flipV="1">
              <a:off x="1787784" y="0"/>
              <a:ext cx="3" cy="2917811"/>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sp>
          <p:nvSpPr>
            <p:cNvPr id="534" name="Google Shape;460;p12"/>
            <p:cNvSpPr/>
            <p:nvPr/>
          </p:nvSpPr>
          <p:spPr>
            <a:xfrm flipV="1">
              <a:off x="1253518" y="2347305"/>
              <a:ext cx="2322053" cy="9397"/>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sp>
          <p:nvSpPr>
            <p:cNvPr id="535" name="Google Shape;461;p12"/>
            <p:cNvSpPr/>
            <p:nvPr/>
          </p:nvSpPr>
          <p:spPr>
            <a:xfrm flipH="1">
              <a:off x="-1" y="2358280"/>
              <a:ext cx="1411819" cy="1"/>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grpSp>
          <p:nvGrpSpPr>
            <p:cNvPr id="543" name="Google Shape;462;p12"/>
            <p:cNvGrpSpPr/>
            <p:nvPr/>
          </p:nvGrpSpPr>
          <p:grpSpPr>
            <a:xfrm>
              <a:off x="559906" y="518651"/>
              <a:ext cx="2455759" cy="1828654"/>
              <a:chOff x="0" y="0"/>
              <a:chExt cx="2455757" cy="1828652"/>
            </a:xfrm>
          </p:grpSpPr>
          <p:grpSp>
            <p:nvGrpSpPr>
              <p:cNvPr id="538" name="Google Shape;463;p12"/>
              <p:cNvGrpSpPr/>
              <p:nvPr/>
            </p:nvGrpSpPr>
            <p:grpSpPr>
              <a:xfrm>
                <a:off x="1227879" y="-1"/>
                <a:ext cx="1227879" cy="912544"/>
                <a:chOff x="0" y="0"/>
                <a:chExt cx="1227878" cy="912543"/>
              </a:xfrm>
            </p:grpSpPr>
            <p:sp>
              <p:nvSpPr>
                <p:cNvPr id="536" name="Shape"/>
                <p:cNvSpPr/>
                <p:nvPr/>
              </p:nvSpPr>
              <p:spPr>
                <a:xfrm flipH="1">
                  <a:off x="-1" y="0"/>
                  <a:ext cx="1227880" cy="912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9194" y="3212"/>
                        <a:pt x="21600" y="9671"/>
                        <a:pt x="21600" y="21600"/>
                      </a:cubicBezTo>
                      <a:lnTo>
                        <a:pt x="0" y="21600"/>
                      </a:lnTo>
                      <a:cubicBezTo>
                        <a:pt x="0" y="14400"/>
                        <a:pt x="0" y="7200"/>
                        <a:pt x="0" y="0"/>
                      </a:cubicBezTo>
                      <a:close/>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sp>
              <p:nvSpPr>
                <p:cNvPr id="537" name="Line"/>
                <p:cNvSpPr/>
                <p:nvPr/>
              </p:nvSpPr>
              <p:spPr>
                <a:xfrm flipH="1">
                  <a:off x="-1" y="0"/>
                  <a:ext cx="1227880" cy="912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grpSp>
          <p:grpSp>
            <p:nvGrpSpPr>
              <p:cNvPr id="541" name="Google Shape;464;p12"/>
              <p:cNvGrpSpPr/>
              <p:nvPr/>
            </p:nvGrpSpPr>
            <p:grpSpPr>
              <a:xfrm>
                <a:off x="-1" y="916108"/>
                <a:ext cx="1227880" cy="912545"/>
                <a:chOff x="0" y="0"/>
                <a:chExt cx="1227878" cy="912543"/>
              </a:xfrm>
            </p:grpSpPr>
            <p:sp>
              <p:nvSpPr>
                <p:cNvPr id="539" name="Shape"/>
                <p:cNvSpPr/>
                <p:nvPr/>
              </p:nvSpPr>
              <p:spPr>
                <a:xfrm rot="10800000" flipH="1">
                  <a:off x="0" y="-1"/>
                  <a:ext cx="1227879" cy="9125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9194" y="3212"/>
                        <a:pt x="21600" y="9671"/>
                        <a:pt x="21600" y="21600"/>
                      </a:cubicBezTo>
                      <a:lnTo>
                        <a:pt x="0" y="21600"/>
                      </a:lnTo>
                      <a:cubicBezTo>
                        <a:pt x="0" y="14400"/>
                        <a:pt x="0" y="7200"/>
                        <a:pt x="0" y="0"/>
                      </a:cubicBezTo>
                      <a:close/>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sp>
              <p:nvSpPr>
                <p:cNvPr id="540" name="Line"/>
                <p:cNvSpPr/>
                <p:nvPr/>
              </p:nvSpPr>
              <p:spPr>
                <a:xfrm rot="10800000" flipH="1">
                  <a:off x="0" y="-1"/>
                  <a:ext cx="1227879" cy="9125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grpSp>
          <p:sp>
            <p:nvSpPr>
              <p:cNvPr id="542" name="Google Shape;465;p12"/>
              <p:cNvSpPr/>
              <p:nvPr/>
            </p:nvSpPr>
            <p:spPr>
              <a:xfrm>
                <a:off x="331662" y="-1"/>
                <a:ext cx="1917320" cy="1"/>
              </a:xfrm>
              <a:prstGeom prst="line">
                <a:avLst/>
              </a:prstGeom>
              <a:noFill/>
              <a:ln w="28575" cap="flat">
                <a:solidFill>
                  <a:srgbClr val="000000"/>
                </a:solidFill>
                <a:prstDash val="dash"/>
                <a:miter lim="800000"/>
              </a:ln>
              <a:effectLst/>
            </p:spPr>
            <p:txBody>
              <a:bodyPr wrap="square" lIns="0" tIns="0" rIns="0" bIns="0" numCol="1" anchor="t">
                <a:noAutofit/>
              </a:bodyPr>
              <a:lstStyle/>
              <a:p>
                <a:endParaRPr/>
              </a:p>
            </p:txBody>
          </p:sp>
        </p:grpSp>
        <p:sp>
          <p:nvSpPr>
            <p:cNvPr id="544" name="Google Shape;466;p12"/>
            <p:cNvSpPr txBox="1"/>
            <p:nvPr/>
          </p:nvSpPr>
          <p:spPr>
            <a:xfrm>
              <a:off x="676149" y="316736"/>
              <a:ext cx="221457" cy="372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1</a:t>
              </a:r>
            </a:p>
          </p:txBody>
        </p:sp>
        <p:sp>
          <p:nvSpPr>
            <p:cNvPr id="545" name="Google Shape;467;p12"/>
            <p:cNvSpPr/>
            <p:nvPr/>
          </p:nvSpPr>
          <p:spPr>
            <a:xfrm>
              <a:off x="891569" y="1431195"/>
              <a:ext cx="1917319" cy="1"/>
            </a:xfrm>
            <a:prstGeom prst="line">
              <a:avLst/>
            </a:prstGeom>
            <a:noFill/>
            <a:ln w="28575" cap="flat">
              <a:solidFill>
                <a:srgbClr val="000000"/>
              </a:solidFill>
              <a:prstDash val="dash"/>
              <a:miter lim="800000"/>
            </a:ln>
            <a:effectLst/>
          </p:spPr>
          <p:txBody>
            <a:bodyPr wrap="square" lIns="0" tIns="0" rIns="0" bIns="0" numCol="1" anchor="t">
              <a:noAutofit/>
            </a:bodyPr>
            <a:lstStyle/>
            <a:p>
              <a:endParaRPr/>
            </a:p>
          </p:txBody>
        </p:sp>
        <p:sp>
          <p:nvSpPr>
            <p:cNvPr id="546" name="Google Shape;468;p12"/>
            <p:cNvSpPr txBox="1"/>
            <p:nvPr/>
          </p:nvSpPr>
          <p:spPr>
            <a:xfrm>
              <a:off x="474814" y="1216601"/>
              <a:ext cx="413818" cy="372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0.5</a:t>
              </a:r>
            </a:p>
          </p:txBody>
        </p:sp>
      </p:grpSp>
      <mc:AlternateContent xmlns:mc="http://schemas.openxmlformats.org/markup-compatibility/2006">
        <mc:Choice xmlns:a14="http://schemas.microsoft.com/office/drawing/2010/main" Requires="a14">
          <p:sp>
            <p:nvSpPr>
              <p:cNvPr id="548" name="Google Shape;469;p12"/>
              <p:cNvSpPr txBox="1">
                <a:spLocks noGrp="1"/>
              </p:cNvSpPr>
              <p:nvPr>
                <p:ph type="body" sz="half" idx="1"/>
              </p:nvPr>
            </p:nvSpPr>
            <p:spPr>
              <a:xfrm>
                <a:off x="439069" y="1381374"/>
                <a:ext cx="4734902" cy="4687801"/>
              </a:xfrm>
              <a:prstGeom prst="rect">
                <a:avLst/>
              </a:prstGeom>
            </p:spPr>
            <p:txBody>
              <a:bodyPr/>
              <a:lstStyle/>
              <a:p>
                <a:pPr marL="285750" indent="-285750">
                  <a:spcBef>
                    <a:spcPts val="0"/>
                  </a:spcBef>
                  <a:buClr>
                    <a:schemeClr val="accent2"/>
                  </a:buClr>
                  <a:buSzPts val="2400"/>
                  <a:buFont typeface="Arial"/>
                  <a:defRPr sz="2400" b="0">
                    <a:solidFill>
                      <a:srgbClr val="0000FF"/>
                    </a:solidFill>
                  </a:defRPr>
                </a:pPr>
                <a:r>
                  <a:t>Mathematical formula : </a:t>
                </a:r>
                <a14:m>
                  <m:oMath xmlns:m="http://schemas.openxmlformats.org/officeDocument/2006/math">
                    <m:r>
                      <a:rPr sz="2400" i="1">
                        <a:solidFill>
                          <a:srgbClr val="0000FF"/>
                        </a:solidFill>
                        <a:latin typeface="Cambria Math" panose="02040503050406030204" pitchFamily="18" charset="0"/>
                      </a:rPr>
                      <m:t>𝑓</m:t>
                    </m:r>
                    <m:d>
                      <m:dPr>
                        <m:ctrlPr>
                          <a:rPr sz="2400" i="1">
                            <a:solidFill>
                              <a:srgbClr val="0000FF"/>
                            </a:solidFill>
                            <a:latin typeface="Cambria Math" panose="02040503050406030204" pitchFamily="18" charset="0"/>
                          </a:rPr>
                        </m:ctrlPr>
                      </m:dPr>
                      <m:e>
                        <m:r>
                          <a:rPr sz="2400" i="1">
                            <a:solidFill>
                              <a:srgbClr val="0000FF"/>
                            </a:solidFill>
                            <a:latin typeface="Cambria Math" panose="02040503050406030204" pitchFamily="18" charset="0"/>
                          </a:rPr>
                          <m:t>𝑥</m:t>
                        </m:r>
                      </m:e>
                    </m:d>
                    <m:r>
                      <a:rPr sz="2400" i="1">
                        <a:solidFill>
                          <a:srgbClr val="0000FF"/>
                        </a:solidFill>
                        <a:latin typeface="Cambria Math" panose="02040503050406030204" pitchFamily="18" charset="0"/>
                      </a:rPr>
                      <m:t>=</m:t>
                    </m:r>
                    <m:f>
                      <m:fPr>
                        <m:ctrlPr>
                          <a:rPr sz="2400" i="1">
                            <a:solidFill>
                              <a:srgbClr val="0000FF"/>
                            </a:solidFill>
                            <a:latin typeface="Cambria Math" panose="02040503050406030204" pitchFamily="18" charset="0"/>
                          </a:rPr>
                        </m:ctrlPr>
                      </m:fPr>
                      <m:num>
                        <m:r>
                          <a:rPr sz="2400" i="1">
                            <a:solidFill>
                              <a:srgbClr val="0000FF"/>
                            </a:solidFill>
                            <a:latin typeface="Cambria Math" panose="02040503050406030204" pitchFamily="18" charset="0"/>
                          </a:rPr>
                          <m:t>1</m:t>
                        </m:r>
                      </m:num>
                      <m:den>
                        <m:r>
                          <a:rPr sz="2400" i="1">
                            <a:solidFill>
                              <a:srgbClr val="0000FF"/>
                            </a:solidFill>
                            <a:latin typeface="Cambria Math" panose="02040503050406030204" pitchFamily="18" charset="0"/>
                          </a:rPr>
                          <m:t>1+</m:t>
                        </m:r>
                        <m:sSup>
                          <m:sSupPr>
                            <m:ctrlPr>
                              <a:rPr sz="2400" i="1">
                                <a:solidFill>
                                  <a:srgbClr val="0000FF"/>
                                </a:solidFill>
                                <a:latin typeface="Cambria Math" panose="02040503050406030204" pitchFamily="18" charset="0"/>
                              </a:rPr>
                            </m:ctrlPr>
                          </m:sSupPr>
                          <m:e>
                            <m:r>
                              <a:rPr sz="2400" i="1">
                                <a:solidFill>
                                  <a:srgbClr val="0000FF"/>
                                </a:solidFill>
                                <a:latin typeface="Cambria Math" panose="02040503050406030204" pitchFamily="18" charset="0"/>
                              </a:rPr>
                              <m:t>𝑒</m:t>
                            </m:r>
                          </m:e>
                          <m:sup>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𝑥</m:t>
                            </m:r>
                          </m:sup>
                        </m:sSup>
                      </m:den>
                    </m:f>
                  </m:oMath>
                </a14:m>
                <a:endParaRPr/>
              </a:p>
              <a:p>
                <a:pPr marL="171450" indent="-57150">
                  <a:spcBef>
                    <a:spcPts val="0"/>
                  </a:spcBef>
                  <a:buSzTx/>
                  <a:buNone/>
                  <a:defRPr sz="1600"/>
                </a:pPr>
                <a:endParaRPr sz="2400" b="0">
                  <a:latin typeface="Times New Roman"/>
                  <a:ea typeface="Times New Roman"/>
                  <a:cs typeface="Times New Roman"/>
                  <a:sym typeface="Times New Roman"/>
                </a:endParaRPr>
              </a:p>
              <a:p>
                <a:pPr marL="285750" indent="-285750">
                  <a:spcBef>
                    <a:spcPts val="300"/>
                  </a:spcBef>
                  <a:buClr>
                    <a:schemeClr val="accent2"/>
                  </a:buClr>
                  <a:buSzPts val="2400"/>
                  <a:buFont typeface="Arial"/>
                  <a:defRPr sz="2400" b="0"/>
                </a:pPr>
                <a:r>
                  <a:t>Values Range: [0, +1]</a:t>
                </a:r>
              </a:p>
              <a:p>
                <a:pPr marL="171450" indent="-57150">
                  <a:spcBef>
                    <a:spcPts val="300"/>
                  </a:spcBef>
                  <a:buSzTx/>
                  <a:buNone/>
                  <a:defRPr sz="1600"/>
                </a:pPr>
                <a:endParaRPr sz="2400" b="0"/>
              </a:p>
              <a:p>
                <a:pPr marL="285750" indent="-285750">
                  <a:spcBef>
                    <a:spcPts val="300"/>
                  </a:spcBef>
                  <a:buClr>
                    <a:schemeClr val="accent2"/>
                  </a:buClr>
                  <a:buSzPts val="2400"/>
                  <a:buFont typeface="Arial"/>
                  <a:defRPr sz="2400" b="0"/>
                </a:pPr>
                <a:r>
                  <a:t>It is used to predict probabilities at the output</a:t>
                </a:r>
                <a:endParaRPr sz="2000"/>
              </a:p>
              <a:p>
                <a:pPr marL="171450" indent="-57150">
                  <a:spcBef>
                    <a:spcPts val="300"/>
                  </a:spcBef>
                  <a:buSzTx/>
                  <a:buNone/>
                  <a:defRPr sz="1600"/>
                </a:pPr>
                <a:endParaRPr sz="2400" b="0"/>
              </a:p>
              <a:p>
                <a:pPr marL="285750" indent="-285750">
                  <a:spcBef>
                    <a:spcPts val="300"/>
                  </a:spcBef>
                  <a:buClr>
                    <a:schemeClr val="accent2"/>
                  </a:buClr>
                  <a:buSzPts val="2400"/>
                  <a:buFont typeface="Arial"/>
                  <a:defRPr sz="2400" b="0"/>
                </a:pPr>
                <a:r>
                  <a:t>Ideal as the range of possibilities is also in the range of values 0-1</a:t>
                </a:r>
              </a:p>
            </p:txBody>
          </p:sp>
        </mc:Choice>
        <mc:Fallback>
          <p:sp>
            <p:nvSpPr>
              <p:cNvPr id="548" name="Google Shape;469;p12"/>
              <p:cNvSpPr txBox="1">
                <a:spLocks noGrp="1" noRot="1" noChangeAspect="1" noMove="1" noResize="1" noEditPoints="1" noAdjustHandles="1" noChangeArrowheads="1" noChangeShapeType="1" noTextEdit="1"/>
              </p:cNvSpPr>
              <p:nvPr>
                <p:ph type="body" sz="half" idx="1"/>
              </p:nvPr>
            </p:nvSpPr>
            <p:spPr>
              <a:xfrm>
                <a:off x="439069" y="1381374"/>
                <a:ext cx="4734902" cy="4687801"/>
              </a:xfrm>
              <a:prstGeom prst="rect">
                <a:avLst/>
              </a:prstGeom>
              <a:blipFill>
                <a:blip r:embed="rId2"/>
                <a:stretch>
                  <a:fillRect l="-2674" t="-1078" r="-2941"/>
                </a:stretch>
              </a:blipFill>
            </p:spPr>
            <p:txBody>
              <a:bodyPr/>
              <a:lstStyle/>
              <a:p>
                <a:r>
                  <a:rPr lang="en-GR">
                    <a:noFill/>
                  </a:rPr>
                  <a:t> </a:t>
                </a:r>
              </a:p>
            </p:txBody>
          </p:sp>
        </mc:Fallback>
      </mc:AlternateContent>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Google Shape;452;p12"/>
          <p:cNvSpPr txBox="1">
            <a:spLocks noGrp="1"/>
          </p:cNvSpPr>
          <p:nvPr>
            <p:ph type="title"/>
          </p:nvPr>
        </p:nvSpPr>
        <p:spPr>
          <a:xfrm>
            <a:off x="2437297" y="-1"/>
            <a:ext cx="10556701" cy="657902"/>
          </a:xfrm>
          <a:prstGeom prst="rect">
            <a:avLst/>
          </a:prstGeom>
        </p:spPr>
        <p:txBody>
          <a:bodyPr/>
          <a:lstStyle>
            <a:lvl1pPr>
              <a:defRPr>
                <a:solidFill>
                  <a:srgbClr val="FF0000"/>
                </a:solidFill>
              </a:defRPr>
            </a:lvl1pPr>
          </a:lstStyle>
          <a:p>
            <a:r>
              <a:t>Types of Activation Functions</a:t>
            </a:r>
          </a:p>
        </p:txBody>
      </p:sp>
      <p:sp>
        <p:nvSpPr>
          <p:cNvPr id="551" name="Google Shape;453;p12"/>
          <p:cNvSpPr/>
          <p:nvPr/>
        </p:nvSpPr>
        <p:spPr>
          <a:xfrm>
            <a:off x="5844399" y="2617365"/>
            <a:ext cx="1163275" cy="935395"/>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552" name="Google Shape;454;p12"/>
          <p:cNvSpPr/>
          <p:nvPr/>
        </p:nvSpPr>
        <p:spPr>
          <a:xfrm flipH="1">
            <a:off x="6426035" y="2617357"/>
            <a:ext cx="301" cy="935402"/>
          </a:xfrm>
          <a:prstGeom prst="line">
            <a:avLst/>
          </a:prstGeom>
          <a:ln>
            <a:solidFill>
              <a:srgbClr val="000000"/>
            </a:solidFill>
            <a:miter/>
          </a:ln>
        </p:spPr>
        <p:txBody>
          <a:bodyPr lIns="0" tIns="0" rIns="0" bIns="0"/>
          <a:lstStyle/>
          <a:p>
            <a:endParaRPr/>
          </a:p>
        </p:txBody>
      </p:sp>
      <p:sp>
        <p:nvSpPr>
          <p:cNvPr id="553" name="Google Shape;455;p12"/>
          <p:cNvSpPr txBox="1"/>
          <p:nvPr/>
        </p:nvSpPr>
        <p:spPr>
          <a:xfrm>
            <a:off x="5962611" y="2721113"/>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554" name="Google Shape;456;p12"/>
          <p:cNvSpPr txBox="1"/>
          <p:nvPr/>
        </p:nvSpPr>
        <p:spPr>
          <a:xfrm>
            <a:off x="5175211" y="1610580"/>
            <a:ext cx="25501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a:latin typeface="Times New Roman"/>
                <a:ea typeface="Times New Roman"/>
                <a:cs typeface="Times New Roman"/>
                <a:sym typeface="Times New Roman"/>
              </a:defRPr>
            </a:lvl1pPr>
          </a:lstStyle>
          <a:p>
            <a:r>
              <a:t>hyperbolic tangent</a:t>
            </a:r>
          </a:p>
        </p:txBody>
      </p:sp>
      <p:sp>
        <p:nvSpPr>
          <p:cNvPr id="555" name="Google Shape;457;p12"/>
          <p:cNvSpPr/>
          <p:nvPr/>
        </p:nvSpPr>
        <p:spPr>
          <a:xfrm>
            <a:off x="6522773" y="2888396"/>
            <a:ext cx="364681" cy="393329"/>
          </a:xfrm>
          <a:custGeom>
            <a:avLst/>
            <a:gdLst/>
            <a:ahLst/>
            <a:cxnLst>
              <a:cxn ang="0">
                <a:pos x="wd2" y="hd2"/>
              </a:cxn>
              <a:cxn ang="5400000">
                <a:pos x="wd2" y="hd2"/>
              </a:cxn>
              <a:cxn ang="10800000">
                <a:pos x="wd2" y="hd2"/>
              </a:cxn>
              <a:cxn ang="16200000">
                <a:pos x="wd2" y="hd2"/>
              </a:cxn>
            </a:cxnLst>
            <a:rect l="0" t="0" r="r" b="b"/>
            <a:pathLst>
              <a:path w="21600" h="19649" extrusionOk="0">
                <a:moveTo>
                  <a:pt x="0" y="18277"/>
                </a:moveTo>
                <a:cubicBezTo>
                  <a:pt x="2958" y="19504"/>
                  <a:pt x="5916" y="20730"/>
                  <a:pt x="8211" y="18040"/>
                </a:cubicBezTo>
                <a:cubicBezTo>
                  <a:pt x="10505" y="15350"/>
                  <a:pt x="11537" y="5143"/>
                  <a:pt x="13768" y="2137"/>
                </a:cubicBezTo>
                <a:cubicBezTo>
                  <a:pt x="16000" y="-870"/>
                  <a:pt x="20274" y="396"/>
                  <a:pt x="21600" y="0"/>
                </a:cubicBezTo>
              </a:path>
            </a:pathLst>
          </a:custGeom>
          <a:ln w="762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grpSp>
        <p:nvGrpSpPr>
          <p:cNvPr id="570" name="Google Shape;458;p12"/>
          <p:cNvGrpSpPr/>
          <p:nvPr/>
        </p:nvGrpSpPr>
        <p:grpSpPr>
          <a:xfrm>
            <a:off x="8218347" y="2462536"/>
            <a:ext cx="3226402" cy="2917811"/>
            <a:chOff x="0" y="0"/>
            <a:chExt cx="3226400" cy="2917810"/>
          </a:xfrm>
        </p:grpSpPr>
        <p:sp>
          <p:nvSpPr>
            <p:cNvPr id="556" name="Google Shape;459;p12"/>
            <p:cNvSpPr/>
            <p:nvPr/>
          </p:nvSpPr>
          <p:spPr>
            <a:xfrm flipH="1" flipV="1">
              <a:off x="1438614" y="0"/>
              <a:ext cx="2" cy="2917811"/>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grpSp>
          <p:nvGrpSpPr>
            <p:cNvPr id="564" name="Google Shape;462;p12"/>
            <p:cNvGrpSpPr/>
            <p:nvPr/>
          </p:nvGrpSpPr>
          <p:grpSpPr>
            <a:xfrm>
              <a:off x="210736" y="454280"/>
              <a:ext cx="2455758" cy="1905899"/>
              <a:chOff x="0" y="0"/>
              <a:chExt cx="2455757" cy="1905898"/>
            </a:xfrm>
          </p:grpSpPr>
          <p:grpSp>
            <p:nvGrpSpPr>
              <p:cNvPr id="559" name="Google Shape;463;p12"/>
              <p:cNvGrpSpPr/>
              <p:nvPr/>
            </p:nvGrpSpPr>
            <p:grpSpPr>
              <a:xfrm>
                <a:off x="1227879" y="64371"/>
                <a:ext cx="1227879" cy="912544"/>
                <a:chOff x="0" y="0"/>
                <a:chExt cx="1227878" cy="912543"/>
              </a:xfrm>
            </p:grpSpPr>
            <p:sp>
              <p:nvSpPr>
                <p:cNvPr id="557" name="Shape"/>
                <p:cNvSpPr/>
                <p:nvPr/>
              </p:nvSpPr>
              <p:spPr>
                <a:xfrm flipH="1">
                  <a:off x="-1" y="0"/>
                  <a:ext cx="1227880" cy="912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9194" y="3212"/>
                        <a:pt x="21600" y="9671"/>
                        <a:pt x="21600" y="21600"/>
                      </a:cubicBezTo>
                      <a:lnTo>
                        <a:pt x="0" y="21600"/>
                      </a:lnTo>
                      <a:cubicBezTo>
                        <a:pt x="0" y="14400"/>
                        <a:pt x="0" y="7200"/>
                        <a:pt x="0" y="0"/>
                      </a:cubicBezTo>
                      <a:close/>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sp>
              <p:nvSpPr>
                <p:cNvPr id="558" name="Line"/>
                <p:cNvSpPr/>
                <p:nvPr/>
              </p:nvSpPr>
              <p:spPr>
                <a:xfrm flipH="1">
                  <a:off x="-1" y="0"/>
                  <a:ext cx="1227880" cy="9125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grpSp>
          <p:grpSp>
            <p:nvGrpSpPr>
              <p:cNvPr id="562" name="Google Shape;464;p12"/>
              <p:cNvGrpSpPr/>
              <p:nvPr/>
            </p:nvGrpSpPr>
            <p:grpSpPr>
              <a:xfrm>
                <a:off x="-1" y="993354"/>
                <a:ext cx="1227880" cy="912545"/>
                <a:chOff x="0" y="0"/>
                <a:chExt cx="1227878" cy="912543"/>
              </a:xfrm>
            </p:grpSpPr>
            <p:sp>
              <p:nvSpPr>
                <p:cNvPr id="560" name="Shape"/>
                <p:cNvSpPr/>
                <p:nvPr/>
              </p:nvSpPr>
              <p:spPr>
                <a:xfrm rot="10800000" flipH="1">
                  <a:off x="0" y="-1"/>
                  <a:ext cx="1227879" cy="9125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9194" y="3212"/>
                        <a:pt x="21600" y="9671"/>
                        <a:pt x="21600" y="21600"/>
                      </a:cubicBezTo>
                      <a:lnTo>
                        <a:pt x="0" y="21600"/>
                      </a:lnTo>
                      <a:cubicBezTo>
                        <a:pt x="0" y="14400"/>
                        <a:pt x="0" y="7200"/>
                        <a:pt x="0" y="0"/>
                      </a:cubicBezTo>
                      <a:close/>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sp>
              <p:nvSpPr>
                <p:cNvPr id="561" name="Line"/>
                <p:cNvSpPr/>
                <p:nvPr/>
              </p:nvSpPr>
              <p:spPr>
                <a:xfrm rot="10800000" flipH="1">
                  <a:off x="0" y="-1"/>
                  <a:ext cx="1227879" cy="91254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1"/>
                        <a:pt x="21600" y="21600"/>
                      </a:cubicBezTo>
                    </a:path>
                  </a:pathLst>
                </a:custGeom>
                <a:noFill/>
                <a:ln w="38100" cap="flat">
                  <a:solidFill>
                    <a:schemeClr val="accent1"/>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grpSp>
          <p:sp>
            <p:nvSpPr>
              <p:cNvPr id="563" name="Google Shape;465;p12"/>
              <p:cNvSpPr/>
              <p:nvPr/>
            </p:nvSpPr>
            <p:spPr>
              <a:xfrm>
                <a:off x="331663" y="0"/>
                <a:ext cx="1917319" cy="0"/>
              </a:xfrm>
              <a:prstGeom prst="line">
                <a:avLst/>
              </a:prstGeom>
              <a:noFill/>
              <a:ln w="28575" cap="flat">
                <a:solidFill>
                  <a:srgbClr val="000000"/>
                </a:solidFill>
                <a:prstDash val="dash"/>
                <a:miter lim="800000"/>
              </a:ln>
              <a:effectLst/>
            </p:spPr>
            <p:txBody>
              <a:bodyPr wrap="square" lIns="0" tIns="0" rIns="0" bIns="0" numCol="1" anchor="t">
                <a:noAutofit/>
              </a:bodyPr>
              <a:lstStyle/>
              <a:p>
                <a:endParaRPr/>
              </a:p>
            </p:txBody>
          </p:sp>
        </p:grpSp>
        <p:sp>
          <p:nvSpPr>
            <p:cNvPr id="565" name="Google Shape;466;p12"/>
            <p:cNvSpPr/>
            <p:nvPr/>
          </p:nvSpPr>
          <p:spPr>
            <a:xfrm>
              <a:off x="326979" y="316735"/>
              <a:ext cx="22145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1</a:t>
              </a:r>
            </a:p>
          </p:txBody>
        </p:sp>
        <p:sp>
          <p:nvSpPr>
            <p:cNvPr id="566" name="Google Shape;467;p12"/>
            <p:cNvSpPr/>
            <p:nvPr/>
          </p:nvSpPr>
          <p:spPr>
            <a:xfrm>
              <a:off x="634447" y="2461142"/>
              <a:ext cx="1917319" cy="1"/>
            </a:xfrm>
            <a:prstGeom prst="line">
              <a:avLst/>
            </a:prstGeom>
            <a:noFill/>
            <a:ln w="28575" cap="flat">
              <a:solidFill>
                <a:srgbClr val="000000"/>
              </a:solidFill>
              <a:prstDash val="dash"/>
              <a:miter lim="800000"/>
            </a:ln>
            <a:effectLst/>
          </p:spPr>
          <p:txBody>
            <a:bodyPr wrap="square" lIns="0" tIns="0" rIns="0" bIns="0" numCol="1" anchor="t">
              <a:noAutofit/>
            </a:bodyPr>
            <a:lstStyle/>
            <a:p>
              <a:endParaRPr/>
            </a:p>
          </p:txBody>
        </p:sp>
        <p:sp>
          <p:nvSpPr>
            <p:cNvPr id="567" name="Google Shape;468;p12"/>
            <p:cNvSpPr/>
            <p:nvPr/>
          </p:nvSpPr>
          <p:spPr>
            <a:xfrm>
              <a:off x="230799" y="2274787"/>
              <a:ext cx="413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-1</a:t>
              </a:r>
            </a:p>
          </p:txBody>
        </p:sp>
        <p:sp>
          <p:nvSpPr>
            <p:cNvPr id="568" name="Google Shape;461;p12"/>
            <p:cNvSpPr/>
            <p:nvPr/>
          </p:nvSpPr>
          <p:spPr>
            <a:xfrm flipH="1" flipV="1">
              <a:off x="0" y="1432977"/>
              <a:ext cx="1411818" cy="1"/>
            </a:xfrm>
            <a:prstGeom prst="line">
              <a:avLst/>
            </a:prstGeom>
            <a:noFill/>
            <a:ln w="25400" cap="flat">
              <a:solidFill>
                <a:schemeClr val="accent2"/>
              </a:solidFill>
              <a:prstDash val="solid"/>
              <a:round/>
            </a:ln>
            <a:effectLst>
              <a:outerShdw blurRad="38100" dist="20000" dir="5400000" rotWithShape="0">
                <a:srgbClr val="000000">
                  <a:alpha val="38000"/>
                </a:srgbClr>
              </a:outerShdw>
            </a:effectLst>
          </p:spPr>
          <p:txBody>
            <a:bodyPr wrap="square" lIns="0" tIns="0" rIns="0" bIns="0" numCol="1" anchor="t">
              <a:noAutofit/>
            </a:bodyPr>
            <a:lstStyle/>
            <a:p>
              <a:endParaRPr/>
            </a:p>
          </p:txBody>
        </p:sp>
        <p:sp>
          <p:nvSpPr>
            <p:cNvPr id="569" name="Google Shape;460;p12"/>
            <p:cNvSpPr/>
            <p:nvPr/>
          </p:nvSpPr>
          <p:spPr>
            <a:xfrm flipV="1">
              <a:off x="904348" y="1432491"/>
              <a:ext cx="2322053" cy="9397"/>
            </a:xfrm>
            <a:prstGeom prst="line">
              <a:avLst/>
            </a:prstGeom>
            <a:noFill/>
            <a:ln w="38100" cap="flat">
              <a:solidFill>
                <a:srgbClr val="000000"/>
              </a:solidFill>
              <a:prstDash val="solid"/>
              <a:miter lim="800000"/>
              <a:tailEnd type="triangle" w="med" len="med"/>
            </a:ln>
            <a:effectLst/>
          </p:spPr>
          <p:txBody>
            <a:bodyPr wrap="square" lIns="0" tIns="0" rIns="0" bIns="0" numCol="1" anchor="t">
              <a:noAutofit/>
            </a:bodyPr>
            <a:lstStyle/>
            <a:p>
              <a:endParaRPr/>
            </a:p>
          </p:txBody>
        </p:sp>
      </p:grpSp>
      <mc:AlternateContent xmlns:mc="http://schemas.openxmlformats.org/markup-compatibility/2006">
        <mc:Choice xmlns:a14="http://schemas.microsoft.com/office/drawing/2010/main" Requires="a14">
          <p:sp>
            <p:nvSpPr>
              <p:cNvPr id="571" name="Google Shape;469;p12"/>
              <p:cNvSpPr txBox="1">
                <a:spLocks noGrp="1"/>
              </p:cNvSpPr>
              <p:nvPr>
                <p:ph type="body" sz="half" idx="1"/>
              </p:nvPr>
            </p:nvSpPr>
            <p:spPr>
              <a:xfrm>
                <a:off x="439069" y="1381374"/>
                <a:ext cx="4734902" cy="4687801"/>
              </a:xfrm>
              <a:prstGeom prst="rect">
                <a:avLst/>
              </a:prstGeom>
            </p:spPr>
            <p:txBody>
              <a:bodyPr/>
              <a:lstStyle/>
              <a:p>
                <a:pPr marL="285750" indent="-285750">
                  <a:spcBef>
                    <a:spcPts val="0"/>
                  </a:spcBef>
                  <a:buClr>
                    <a:schemeClr val="accent2"/>
                  </a:buClr>
                  <a:buSzPts val="2400"/>
                  <a:buFont typeface="Arial"/>
                  <a:defRPr sz="2400" b="0">
                    <a:solidFill>
                      <a:srgbClr val="0000FF"/>
                    </a:solidFill>
                  </a:defRPr>
                </a:pPr>
                <a:r>
                  <a:t>Mathematical formula : </a:t>
                </a:r>
                <a14:m>
                  <m:oMath xmlns:m="http://schemas.openxmlformats.org/officeDocument/2006/math">
                    <m:r>
                      <a:rPr sz="2400" i="1">
                        <a:solidFill>
                          <a:srgbClr val="0000FF"/>
                        </a:solidFill>
                        <a:latin typeface="Cambria Math" panose="02040503050406030204" pitchFamily="18" charset="0"/>
                      </a:rPr>
                      <m:t>𝑓</m:t>
                    </m:r>
                    <m:d>
                      <m:dPr>
                        <m:ctrlPr>
                          <a:rPr sz="2400" i="1">
                            <a:solidFill>
                              <a:srgbClr val="0000FF"/>
                            </a:solidFill>
                            <a:latin typeface="Cambria Math" panose="02040503050406030204" pitchFamily="18" charset="0"/>
                          </a:rPr>
                        </m:ctrlPr>
                      </m:dPr>
                      <m:e>
                        <m:r>
                          <a:rPr sz="2400" i="1">
                            <a:solidFill>
                              <a:srgbClr val="0000FF"/>
                            </a:solidFill>
                            <a:latin typeface="Cambria Math" panose="02040503050406030204" pitchFamily="18" charset="0"/>
                          </a:rPr>
                          <m:t>𝑥</m:t>
                        </m:r>
                      </m:e>
                    </m:d>
                    <m:r>
                      <a:rPr sz="2400" i="1">
                        <a:solidFill>
                          <a:srgbClr val="0000FF"/>
                        </a:solidFill>
                        <a:latin typeface="Cambria Math" panose="02040503050406030204" pitchFamily="18" charset="0"/>
                      </a:rPr>
                      <m:t>=</m:t>
                    </m:r>
                    <m:f>
                      <m:fPr>
                        <m:ctrlPr>
                          <a:rPr sz="2400" i="1">
                            <a:solidFill>
                              <a:srgbClr val="0000FF"/>
                            </a:solidFill>
                            <a:latin typeface="Cambria Math" panose="02040503050406030204" pitchFamily="18" charset="0"/>
                          </a:rPr>
                        </m:ctrlPr>
                      </m:fPr>
                      <m:num>
                        <m:sSup>
                          <m:sSupPr>
                            <m:ctrlPr>
                              <a:rPr sz="2400" i="1">
                                <a:solidFill>
                                  <a:srgbClr val="0000FF"/>
                                </a:solidFill>
                                <a:latin typeface="Cambria Math" panose="02040503050406030204" pitchFamily="18" charset="0"/>
                              </a:rPr>
                            </m:ctrlPr>
                          </m:sSupPr>
                          <m:e>
                            <m:r>
                              <a:rPr sz="2400" i="1">
                                <a:solidFill>
                                  <a:srgbClr val="0000FF"/>
                                </a:solidFill>
                                <a:latin typeface="Cambria Math" panose="02040503050406030204" pitchFamily="18" charset="0"/>
                              </a:rPr>
                              <m:t>𝑒</m:t>
                            </m:r>
                          </m:e>
                          <m:sup>
                            <m:r>
                              <a:rPr sz="2400" i="1">
                                <a:solidFill>
                                  <a:srgbClr val="0000FF"/>
                                </a:solidFill>
                                <a:latin typeface="Cambria Math" panose="02040503050406030204" pitchFamily="18" charset="0"/>
                              </a:rPr>
                              <m:t>𝑥</m:t>
                            </m:r>
                          </m:sup>
                        </m:sSup>
                        <m:r>
                          <a:rPr sz="2400" i="1">
                            <a:solidFill>
                              <a:srgbClr val="0000FF"/>
                            </a:solidFill>
                            <a:latin typeface="Cambria Math" panose="02040503050406030204" pitchFamily="18" charset="0"/>
                          </a:rPr>
                          <m:t>−</m:t>
                        </m:r>
                        <m:sSup>
                          <m:sSupPr>
                            <m:ctrlPr>
                              <a:rPr sz="2400" i="1">
                                <a:solidFill>
                                  <a:srgbClr val="0000FF"/>
                                </a:solidFill>
                                <a:latin typeface="Cambria Math" panose="02040503050406030204" pitchFamily="18" charset="0"/>
                              </a:rPr>
                            </m:ctrlPr>
                          </m:sSupPr>
                          <m:e>
                            <m:r>
                              <a:rPr sz="2400" i="1">
                                <a:solidFill>
                                  <a:srgbClr val="0000FF"/>
                                </a:solidFill>
                                <a:latin typeface="Cambria Math" panose="02040503050406030204" pitchFamily="18" charset="0"/>
                              </a:rPr>
                              <m:t>𝑒</m:t>
                            </m:r>
                          </m:e>
                          <m:sup>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𝑥</m:t>
                            </m:r>
                          </m:sup>
                        </m:sSup>
                      </m:num>
                      <m:den>
                        <m:sSup>
                          <m:sSupPr>
                            <m:ctrlPr>
                              <a:rPr sz="2400" i="1">
                                <a:solidFill>
                                  <a:srgbClr val="0000FF"/>
                                </a:solidFill>
                                <a:latin typeface="Cambria Math" panose="02040503050406030204" pitchFamily="18" charset="0"/>
                              </a:rPr>
                            </m:ctrlPr>
                          </m:sSupPr>
                          <m:e>
                            <m:r>
                              <a:rPr sz="2400" i="1">
                                <a:solidFill>
                                  <a:srgbClr val="0000FF"/>
                                </a:solidFill>
                                <a:latin typeface="Cambria Math" panose="02040503050406030204" pitchFamily="18" charset="0"/>
                              </a:rPr>
                              <m:t>𝑒</m:t>
                            </m:r>
                          </m:e>
                          <m:sup>
                            <m:r>
                              <a:rPr sz="2400" i="1">
                                <a:solidFill>
                                  <a:srgbClr val="0000FF"/>
                                </a:solidFill>
                                <a:latin typeface="Cambria Math" panose="02040503050406030204" pitchFamily="18" charset="0"/>
                              </a:rPr>
                              <m:t>𝑥</m:t>
                            </m:r>
                          </m:sup>
                        </m:sSup>
                        <m:r>
                          <a:rPr sz="2400" i="1">
                            <a:solidFill>
                              <a:srgbClr val="0000FF"/>
                            </a:solidFill>
                            <a:latin typeface="Cambria Math" panose="02040503050406030204" pitchFamily="18" charset="0"/>
                          </a:rPr>
                          <m:t>+</m:t>
                        </m:r>
                        <m:sSup>
                          <m:sSupPr>
                            <m:ctrlPr>
                              <a:rPr sz="2400" i="1">
                                <a:solidFill>
                                  <a:srgbClr val="0000FF"/>
                                </a:solidFill>
                                <a:latin typeface="Cambria Math" panose="02040503050406030204" pitchFamily="18" charset="0"/>
                              </a:rPr>
                            </m:ctrlPr>
                          </m:sSupPr>
                          <m:e>
                            <m:r>
                              <a:rPr sz="2400" i="1">
                                <a:solidFill>
                                  <a:srgbClr val="0000FF"/>
                                </a:solidFill>
                                <a:latin typeface="Cambria Math" panose="02040503050406030204" pitchFamily="18" charset="0"/>
                              </a:rPr>
                              <m:t>𝑒</m:t>
                            </m:r>
                          </m:e>
                          <m:sup>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𝑥</m:t>
                            </m:r>
                          </m:sup>
                        </m:sSup>
                      </m:den>
                    </m:f>
                  </m:oMath>
                </a14:m>
                <a:endParaRPr/>
              </a:p>
              <a:p>
                <a:pPr marL="171450" indent="-57150">
                  <a:spcBef>
                    <a:spcPts val="0"/>
                  </a:spcBef>
                  <a:buSzTx/>
                  <a:buNone/>
                  <a:defRPr sz="1600"/>
                </a:pPr>
                <a:endParaRPr sz="2400" b="0">
                  <a:latin typeface="Times New Roman"/>
                  <a:ea typeface="Times New Roman"/>
                  <a:cs typeface="Times New Roman"/>
                  <a:sym typeface="Times New Roman"/>
                </a:endParaRPr>
              </a:p>
              <a:p>
                <a:pPr marL="285750" indent="-285750">
                  <a:spcBef>
                    <a:spcPts val="300"/>
                  </a:spcBef>
                  <a:buClr>
                    <a:schemeClr val="accent2"/>
                  </a:buClr>
                  <a:buSzPts val="2400"/>
                  <a:buFont typeface="Arial"/>
                  <a:defRPr sz="2400" b="0"/>
                </a:pPr>
                <a:r>
                  <a:t>Values Range: (-1, +1)</a:t>
                </a:r>
              </a:p>
              <a:p>
                <a:pPr marL="171450" indent="-57150">
                  <a:spcBef>
                    <a:spcPts val="300"/>
                  </a:spcBef>
                  <a:buSzTx/>
                  <a:buNone/>
                  <a:defRPr sz="1600"/>
                </a:pPr>
                <a:endParaRPr sz="2400" b="0"/>
              </a:p>
              <a:p>
                <a:pPr marL="285750" indent="-285750">
                  <a:spcBef>
                    <a:spcPts val="300"/>
                  </a:spcBef>
                  <a:buClr>
                    <a:schemeClr val="accent2"/>
                  </a:buClr>
                  <a:buSzPts val="2400"/>
                  <a:buFont typeface="Arial"/>
                  <a:defRPr sz="2400" b="0"/>
                </a:pPr>
                <a:r>
                  <a:t>Support the backpropagation process</a:t>
                </a:r>
              </a:p>
              <a:p>
                <a:pPr marL="285750" indent="-285750">
                  <a:spcBef>
                    <a:spcPts val="300"/>
                  </a:spcBef>
                  <a:buClr>
                    <a:schemeClr val="accent2"/>
                  </a:buClr>
                  <a:buSzPts val="2400"/>
                  <a:buFont typeface="Arial"/>
                  <a:defRPr sz="2400" b="0"/>
                </a:pPr>
                <a:r>
                  <a:t> it produces a zero-centered output</a:t>
                </a:r>
              </a:p>
            </p:txBody>
          </p:sp>
        </mc:Choice>
        <mc:Fallback>
          <p:sp>
            <p:nvSpPr>
              <p:cNvPr id="571" name="Google Shape;469;p12"/>
              <p:cNvSpPr txBox="1">
                <a:spLocks noGrp="1" noRot="1" noChangeAspect="1" noMove="1" noResize="1" noEditPoints="1" noAdjustHandles="1" noChangeArrowheads="1" noChangeShapeType="1" noTextEdit="1"/>
              </p:cNvSpPr>
              <p:nvPr>
                <p:ph type="body" sz="half" idx="1"/>
              </p:nvPr>
            </p:nvSpPr>
            <p:spPr>
              <a:xfrm>
                <a:off x="439069" y="1381374"/>
                <a:ext cx="4734902" cy="4687801"/>
              </a:xfrm>
              <a:prstGeom prst="rect">
                <a:avLst/>
              </a:prstGeom>
              <a:blipFill>
                <a:blip r:embed="rId2"/>
                <a:stretch>
                  <a:fillRect l="-2674" t="-1078"/>
                </a:stretch>
              </a:blipFill>
            </p:spPr>
            <p:txBody>
              <a:bodyPr/>
              <a:lstStyle/>
              <a:p>
                <a:r>
                  <a:rPr lang="en-GR">
                    <a:noFill/>
                  </a:rPr>
                  <a:t> </a:t>
                </a:r>
              </a:p>
            </p:txBody>
          </p:sp>
        </mc:Fallback>
      </mc:AlternateContent>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Google Shape;475;p68"/>
          <p:cNvSpPr txBox="1">
            <a:spLocks noGrp="1"/>
          </p:cNvSpPr>
          <p:nvPr>
            <p:ph type="sldNum" sz="quarter" idx="2"/>
          </p:nvPr>
        </p:nvSpPr>
        <p:spPr>
          <a:xfrm>
            <a:off x="8295387" y="6435975"/>
            <a:ext cx="219963" cy="205875"/>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anchor="ctr"/>
          <a:lstStyle>
            <a:lvl1pPr algn="r">
              <a:defRPr sz="900" b="0">
                <a:solidFill>
                  <a:srgbClr val="898989"/>
                </a:solidFill>
                <a:latin typeface="Calibri"/>
                <a:ea typeface="Calibri"/>
                <a:cs typeface="Calibri"/>
                <a:sym typeface="Calibri"/>
              </a:defRPr>
            </a:lvl1pPr>
          </a:lstStyle>
          <a:p>
            <a:fld id="{86CB4B4D-7CA3-9044-876B-883B54F8677D}" type="slidenum">
              <a:t>14</a:t>
            </a:fld>
            <a:endParaRPr/>
          </a:p>
        </p:txBody>
      </p:sp>
      <p:sp>
        <p:nvSpPr>
          <p:cNvPr id="574" name="Google Shape;476;p68"/>
          <p:cNvSpPr txBox="1"/>
          <p:nvPr/>
        </p:nvSpPr>
        <p:spPr>
          <a:xfrm>
            <a:off x="2483023" y="336318"/>
            <a:ext cx="10465250" cy="548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defRPr sz="3200" b="1">
                <a:solidFill>
                  <a:srgbClr val="FF0000"/>
                </a:solidFill>
              </a:defRPr>
            </a:lvl1pPr>
          </a:lstStyle>
          <a:p>
            <a:r>
              <a:t>Types of Activation Functions</a:t>
            </a:r>
          </a:p>
        </p:txBody>
      </p:sp>
      <p:sp>
        <p:nvSpPr>
          <p:cNvPr id="575" name="Google Shape;477;p68"/>
          <p:cNvSpPr txBox="1">
            <a:spLocks noGrp="1"/>
          </p:cNvSpPr>
          <p:nvPr>
            <p:ph type="body" idx="1"/>
          </p:nvPr>
        </p:nvSpPr>
        <p:spPr>
          <a:xfrm>
            <a:off x="439081" y="1381374"/>
            <a:ext cx="10980602" cy="4687801"/>
          </a:xfrm>
          <a:prstGeom prst="rect">
            <a:avLst/>
          </a:prstGeom>
        </p:spPr>
        <p:txBody>
          <a:bodyPr/>
          <a:lstStyle/>
          <a:p>
            <a:pPr marL="0" indent="438911" defTabSz="877823">
              <a:spcBef>
                <a:spcPts val="200"/>
              </a:spcBef>
              <a:buSzTx/>
              <a:buNone/>
              <a:defRPr sz="2880" i="1">
                <a:solidFill>
                  <a:srgbClr val="0000FF"/>
                </a:solidFill>
              </a:defRPr>
            </a:pPr>
            <a:r>
              <a:t>Softmax</a:t>
            </a:r>
            <a:r>
              <a:rPr i="0"/>
              <a:t>:</a:t>
            </a:r>
          </a:p>
          <a:p>
            <a:pPr marL="0" indent="438911" defTabSz="877823">
              <a:spcBef>
                <a:spcPts val="200"/>
              </a:spcBef>
              <a:buSzTx/>
              <a:buNone/>
              <a:defRPr sz="2304" b="0"/>
            </a:pPr>
            <a:r>
              <a:t>Given a vector </a:t>
            </a:r>
            <a:r>
              <a:rPr i="1"/>
              <a:t>x = [x</a:t>
            </a:r>
            <a:r>
              <a:rPr i="1" baseline="-25791"/>
              <a:t>1,</a:t>
            </a:r>
            <a:r>
              <a:rPr i="1"/>
              <a:t>x</a:t>
            </a:r>
            <a:r>
              <a:rPr i="1" baseline="-25791"/>
              <a:t>2</a:t>
            </a:r>
            <a:r>
              <a:rPr i="1"/>
              <a:t>,...,x</a:t>
            </a:r>
            <a:r>
              <a:rPr i="1" baseline="-25791"/>
              <a:t>n</a:t>
            </a:r>
            <a:r>
              <a:rPr i="1"/>
              <a:t>]</a:t>
            </a:r>
            <a:r>
              <a:t> the softmax is calculated as follows: </a:t>
            </a:r>
          </a:p>
          <a:p>
            <a:pPr marL="0" indent="438911" defTabSz="877823">
              <a:spcBef>
                <a:spcPts val="200"/>
              </a:spcBef>
              <a:buSzTx/>
              <a:buNone/>
              <a:defRPr sz="2304" b="0" i="1"/>
            </a:pPr>
            <a:r>
              <a:t>μ(x) = [μ(x</a:t>
            </a:r>
            <a:r>
              <a:rPr baseline="-25791"/>
              <a:t>1</a:t>
            </a:r>
            <a:r>
              <a:t>),μ(x</a:t>
            </a:r>
            <a:r>
              <a:rPr baseline="-25791"/>
              <a:t>2</a:t>
            </a:r>
            <a:r>
              <a:t>),...,μ(x</a:t>
            </a:r>
            <a:r>
              <a:rPr baseline="-25791"/>
              <a:t>n</a:t>
            </a:r>
            <a:r>
              <a:t>)]</a:t>
            </a:r>
            <a:r>
              <a:rPr i="0"/>
              <a:t> </a:t>
            </a:r>
          </a:p>
          <a:p>
            <a:pPr marL="0" indent="438911" defTabSz="877823">
              <a:spcBef>
                <a:spcPts val="200"/>
              </a:spcBef>
              <a:buSzTx/>
              <a:buNone/>
              <a:defRPr sz="2304" b="0"/>
            </a:pPr>
            <a:r>
              <a:t>with:</a:t>
            </a:r>
            <a:endParaRPr>
              <a:solidFill>
                <a:srgbClr val="0000FF"/>
              </a:solidFill>
            </a:endParaRPr>
          </a:p>
          <a:p>
            <a:pPr marL="0" indent="438911" defTabSz="877823">
              <a:spcBef>
                <a:spcPts val="200"/>
              </a:spcBef>
              <a:buSzTx/>
              <a:buNone/>
              <a:defRPr sz="3072"/>
            </a:pPr>
            <a:endParaRPr sz="2304">
              <a:solidFill>
                <a:srgbClr val="0000FF"/>
              </a:solidFill>
            </a:endParaRPr>
          </a:p>
          <a:p>
            <a:pPr marL="0" indent="438911" defTabSz="877823">
              <a:spcBef>
                <a:spcPts val="200"/>
              </a:spcBef>
              <a:buSzTx/>
              <a:buNone/>
              <a:defRPr sz="3072"/>
            </a:pPr>
            <a:endParaRPr sz="2304">
              <a:solidFill>
                <a:srgbClr val="0000FF"/>
              </a:solidFill>
            </a:endParaRPr>
          </a:p>
          <a:p>
            <a:pPr marL="0" indent="438911" defTabSz="877823">
              <a:spcBef>
                <a:spcPts val="200"/>
              </a:spcBef>
              <a:buSzTx/>
              <a:buNone/>
              <a:defRPr sz="3072"/>
            </a:pPr>
            <a:endParaRPr sz="2304">
              <a:solidFill>
                <a:srgbClr val="0000FF"/>
              </a:solidFill>
            </a:endParaRPr>
          </a:p>
          <a:p>
            <a:pPr marL="0" indent="438911" defTabSz="877823">
              <a:spcBef>
                <a:spcPts val="200"/>
              </a:spcBef>
              <a:buSzTx/>
              <a:buNone/>
              <a:defRPr sz="3072"/>
            </a:pPr>
            <a:endParaRPr sz="2304">
              <a:solidFill>
                <a:srgbClr val="0000FF"/>
              </a:solidFill>
            </a:endParaRPr>
          </a:p>
          <a:p>
            <a:pPr marL="0" indent="438911" defTabSz="877823">
              <a:spcBef>
                <a:spcPts val="200"/>
              </a:spcBef>
              <a:buSzTx/>
              <a:buNone/>
              <a:defRPr sz="3072"/>
            </a:pPr>
            <a:endParaRPr sz="2304">
              <a:solidFill>
                <a:srgbClr val="0000FF"/>
              </a:solidFill>
            </a:endParaRPr>
          </a:p>
          <a:p>
            <a:pPr marL="0" indent="438911" defTabSz="877823">
              <a:spcBef>
                <a:spcPts val="200"/>
              </a:spcBef>
              <a:buSzTx/>
              <a:buNone/>
              <a:defRPr sz="3072"/>
            </a:pPr>
            <a:endParaRPr sz="2304">
              <a:solidFill>
                <a:srgbClr val="0000FF"/>
              </a:solidFill>
            </a:endParaRPr>
          </a:p>
          <a:p>
            <a:pPr marL="0" indent="438911" defTabSz="877823">
              <a:spcBef>
                <a:spcPts val="200"/>
              </a:spcBef>
              <a:buSzTx/>
              <a:buNone/>
              <a:defRPr sz="2112" i="1">
                <a:solidFill>
                  <a:srgbClr val="0000FF"/>
                </a:solidFill>
              </a:defRPr>
            </a:pPr>
            <a:r>
              <a:t>According to softmax, the sum of the perceptron's outputs equals unity, and therefore its outputs can be interpreted as a probability.</a:t>
            </a:r>
          </a:p>
        </p:txBody>
      </p:sp>
      <mc:AlternateContent xmlns:mc="http://schemas.openxmlformats.org/markup-compatibility/2006">
        <mc:Choice xmlns:a14="http://schemas.microsoft.com/office/drawing/2010/main" Requires="a14">
          <p:sp>
            <p:nvSpPr>
              <p:cNvPr id="576" name="Equation"/>
              <p:cNvSpPr txBox="1"/>
              <p:nvPr/>
            </p:nvSpPr>
            <p:spPr>
              <a:xfrm>
                <a:off x="4670158" y="3178146"/>
                <a:ext cx="2772448" cy="1348258"/>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r>
                        <a:rPr sz="3750" i="1">
                          <a:solidFill>
                            <a:srgbClr val="FF0066"/>
                          </a:solidFill>
                          <a:latin typeface="Cambria Math" panose="02040503050406030204" pitchFamily="18" charset="0"/>
                        </a:rPr>
                        <m:t>𝜇</m:t>
                      </m:r>
                      <m:d>
                        <m:dPr>
                          <m:ctrlPr>
                            <a:rPr sz="3750" i="1">
                              <a:solidFill>
                                <a:srgbClr val="FF0066"/>
                              </a:solidFill>
                              <a:latin typeface="Cambria Math" panose="02040503050406030204" pitchFamily="18" charset="0"/>
                            </a:rPr>
                          </m:ctrlPr>
                        </m:dPr>
                        <m:e>
                          <m:r>
                            <a:rPr sz="3750" i="1">
                              <a:solidFill>
                                <a:srgbClr val="FF0066"/>
                              </a:solidFill>
                              <a:latin typeface="Cambria Math" panose="02040503050406030204" pitchFamily="18" charset="0"/>
                            </a:rPr>
                            <m:t>𝑥</m:t>
                          </m:r>
                        </m:e>
                      </m:d>
                      <m:r>
                        <a:rPr sz="3750" i="1">
                          <a:solidFill>
                            <a:srgbClr val="FF0066"/>
                          </a:solidFill>
                          <a:latin typeface="Cambria Math" panose="02040503050406030204" pitchFamily="18" charset="0"/>
                        </a:rPr>
                        <m:t>=</m:t>
                      </m:r>
                      <m:f>
                        <m:fPr>
                          <m:ctrlPr>
                            <a:rPr sz="3750" i="1">
                              <a:solidFill>
                                <a:srgbClr val="FF0066"/>
                              </a:solidFill>
                              <a:latin typeface="Cambria Math" panose="02040503050406030204" pitchFamily="18" charset="0"/>
                            </a:rPr>
                          </m:ctrlPr>
                        </m:fPr>
                        <m:num>
                          <m:sSup>
                            <m:sSupPr>
                              <m:ctrlPr>
                                <a:rPr sz="3750" i="1">
                                  <a:solidFill>
                                    <a:srgbClr val="FF0066"/>
                                  </a:solidFill>
                                  <a:latin typeface="Cambria Math" panose="02040503050406030204" pitchFamily="18" charset="0"/>
                                </a:rPr>
                              </m:ctrlPr>
                            </m:sSupPr>
                            <m:e>
                              <m:r>
                                <a:rPr sz="3750" i="1">
                                  <a:solidFill>
                                    <a:srgbClr val="FF0066"/>
                                  </a:solidFill>
                                  <a:latin typeface="Cambria Math" panose="02040503050406030204" pitchFamily="18" charset="0"/>
                                </a:rPr>
                                <m:t>𝑒</m:t>
                              </m:r>
                            </m:e>
                            <m:sup>
                              <m:r>
                                <a:rPr sz="3750" i="1">
                                  <a:solidFill>
                                    <a:srgbClr val="FF0066"/>
                                  </a:solidFill>
                                  <a:latin typeface="Cambria Math" panose="02040503050406030204" pitchFamily="18" charset="0"/>
                                </a:rPr>
                                <m:t>𝑥𝑗</m:t>
                              </m:r>
                            </m:sup>
                          </m:sSup>
                        </m:num>
                        <m:den>
                          <m:nary>
                            <m:naryPr>
                              <m:chr m:val="∑"/>
                              <m:limLoc m:val="subSup"/>
                              <m:supHide m:val="on"/>
                              <m:ctrlPr>
                                <a:rPr sz="3750" i="1">
                                  <a:solidFill>
                                    <a:srgbClr val="FF0066"/>
                                  </a:solidFill>
                                  <a:latin typeface="Cambria Math" panose="02040503050406030204" pitchFamily="18" charset="0"/>
                                </a:rPr>
                              </m:ctrlPr>
                            </m:naryPr>
                            <m:sub>
                              <m:r>
                                <a:rPr sz="3750" i="1">
                                  <a:solidFill>
                                    <a:srgbClr val="FF0066"/>
                                  </a:solidFill>
                                  <a:latin typeface="Cambria Math" panose="02040503050406030204" pitchFamily="18" charset="0"/>
                                </a:rPr>
                                <m:t>𝑗</m:t>
                              </m:r>
                            </m:sub>
                            <m:sup/>
                            <m:e>
                              <m:sSup>
                                <m:sSupPr>
                                  <m:ctrlPr>
                                    <a:rPr sz="3750" i="1">
                                      <a:solidFill>
                                        <a:srgbClr val="FF0066"/>
                                      </a:solidFill>
                                      <a:latin typeface="Cambria Math" panose="02040503050406030204" pitchFamily="18" charset="0"/>
                                    </a:rPr>
                                  </m:ctrlPr>
                                </m:sSupPr>
                                <m:e>
                                  <m:r>
                                    <a:rPr sz="3750" i="1">
                                      <a:solidFill>
                                        <a:srgbClr val="FF0066"/>
                                      </a:solidFill>
                                      <a:latin typeface="Cambria Math" panose="02040503050406030204" pitchFamily="18" charset="0"/>
                                    </a:rPr>
                                    <m:t>𝑒</m:t>
                                  </m:r>
                                </m:e>
                                <m:sup>
                                  <m:sSub>
                                    <m:sSubPr>
                                      <m:ctrlPr>
                                        <a:rPr sz="3750" i="1">
                                          <a:solidFill>
                                            <a:srgbClr val="FF0066"/>
                                          </a:solidFill>
                                          <a:latin typeface="Cambria Math" panose="02040503050406030204" pitchFamily="18" charset="0"/>
                                        </a:rPr>
                                      </m:ctrlPr>
                                    </m:sSubPr>
                                    <m:e>
                                      <m:r>
                                        <a:rPr sz="3750" i="1">
                                          <a:solidFill>
                                            <a:srgbClr val="FF0066"/>
                                          </a:solidFill>
                                          <a:latin typeface="Cambria Math" panose="02040503050406030204" pitchFamily="18" charset="0"/>
                                        </a:rPr>
                                        <m:t>𝑥</m:t>
                                      </m:r>
                                    </m:e>
                                    <m:sub>
                                      <m:r>
                                        <a:rPr sz="3750" i="1">
                                          <a:solidFill>
                                            <a:srgbClr val="FF0066"/>
                                          </a:solidFill>
                                          <a:latin typeface="Cambria Math" panose="02040503050406030204" pitchFamily="18" charset="0"/>
                                        </a:rPr>
                                        <m:t>𝑗</m:t>
                                      </m:r>
                                    </m:sub>
                                  </m:sSub>
                                </m:sup>
                              </m:sSup>
                            </m:e>
                          </m:nary>
                        </m:den>
                      </m:f>
                    </m:oMath>
                  </m:oMathPara>
                </a14:m>
                <a:endParaRPr sz="3774">
                  <a:solidFill>
                    <a:srgbClr val="008000"/>
                  </a:solidFill>
                </a:endParaRPr>
              </a:p>
            </p:txBody>
          </p:sp>
        </mc:Choice>
        <mc:Fallback>
          <p:sp>
            <p:nvSpPr>
              <p:cNvPr id="576" name="Equation"/>
              <p:cNvSpPr txBox="1">
                <a:spLocks noRot="1" noChangeAspect="1" noMove="1" noResize="1" noEditPoints="1" noAdjustHandles="1" noChangeArrowheads="1" noChangeShapeType="1" noTextEdit="1"/>
              </p:cNvSpPr>
              <p:nvPr/>
            </p:nvSpPr>
            <p:spPr>
              <a:xfrm>
                <a:off x="4670158" y="3178146"/>
                <a:ext cx="2772448" cy="1348258"/>
              </a:xfrm>
              <a:prstGeom prst="rect">
                <a:avLst/>
              </a:prstGeom>
              <a:blipFill>
                <a:blip r:embed="rId2"/>
                <a:stretch>
                  <a:fillRect l="-5455" t="-22430" r="-4545" b="-107477"/>
                </a:stretch>
              </a:blipFill>
              <a:ln w="12700">
                <a:miter lim="400000"/>
              </a:ln>
            </p:spPr>
            <p:txBody>
              <a:bodyPr/>
              <a:lstStyle/>
              <a:p>
                <a:r>
                  <a:rPr lang="en-GR">
                    <a:noFill/>
                  </a:rPr>
                  <a:t> </a:t>
                </a:r>
              </a:p>
            </p:txBody>
          </p:sp>
        </mc:Fallback>
      </mc:AlternateContent>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Google Shape;493;p70"/>
          <p:cNvSpPr txBox="1">
            <a:spLocks noGrp="1"/>
          </p:cNvSpPr>
          <p:nvPr>
            <p:ph type="title"/>
          </p:nvPr>
        </p:nvSpPr>
        <p:spPr>
          <a:xfrm>
            <a:off x="2188140" y="3048000"/>
            <a:ext cx="7886701" cy="1325564"/>
          </a:xfrm>
          <a:prstGeom prst="rect">
            <a:avLst/>
          </a:prstGeom>
        </p:spPr>
        <p:txBody>
          <a:bodyPr/>
          <a:lstStyle>
            <a:lvl1pPr algn="ctr"/>
          </a:lstStyle>
          <a:p>
            <a:r>
              <a:t>LOSS FUNCTION</a:t>
            </a:r>
          </a:p>
        </p:txBody>
      </p:sp>
      <p:sp>
        <p:nvSpPr>
          <p:cNvPr id="579" name="Google Shape;494;p70"/>
          <p:cNvSpPr txBox="1">
            <a:spLocks noGrp="1"/>
          </p:cNvSpPr>
          <p:nvPr>
            <p:ph type="sldNum" sz="quarter" idx="2"/>
          </p:nvPr>
        </p:nvSpPr>
        <p:spPr>
          <a:xfrm>
            <a:off x="8295387" y="6435975"/>
            <a:ext cx="219963" cy="205875"/>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anchor="ctr"/>
          <a:lstStyle>
            <a:lvl1pPr algn="r">
              <a:defRPr sz="900" b="0">
                <a:solidFill>
                  <a:srgbClr val="898989"/>
                </a:solidFill>
                <a:latin typeface="Calibri"/>
                <a:ea typeface="Calibri"/>
                <a:cs typeface="Calibri"/>
                <a:sym typeface="Calibri"/>
              </a:defRPr>
            </a:lvl1p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 name="Google Shape;499;p71"/>
          <p:cNvSpPr txBox="1">
            <a:spLocks noGrp="1"/>
          </p:cNvSpPr>
          <p:nvPr>
            <p:ph type="title"/>
          </p:nvPr>
        </p:nvSpPr>
        <p:spPr>
          <a:xfrm>
            <a:off x="143934" y="0"/>
            <a:ext cx="11808884" cy="1143000"/>
          </a:xfrm>
          <a:prstGeom prst="rect">
            <a:avLst/>
          </a:prstGeom>
        </p:spPr>
        <p:txBody>
          <a:bodyPr/>
          <a:lstStyle>
            <a:lvl1pPr>
              <a:defRPr>
                <a:solidFill>
                  <a:srgbClr val="FF0000"/>
                </a:solidFill>
              </a:defRPr>
            </a:lvl1pPr>
          </a:lstStyle>
          <a:p>
            <a:r>
              <a:t>Regression Loss Function</a:t>
            </a:r>
          </a:p>
        </p:txBody>
      </p:sp>
      <p:sp>
        <p:nvSpPr>
          <p:cNvPr id="582" name="Google Shape;500;p71"/>
          <p:cNvSpPr txBox="1">
            <a:spLocks noGrp="1"/>
          </p:cNvSpPr>
          <p:nvPr>
            <p:ph type="sldNum" sz="quarter" idx="2"/>
          </p:nvPr>
        </p:nvSpPr>
        <p:spPr>
          <a:xfrm>
            <a:off x="8295387" y="6435975"/>
            <a:ext cx="219963" cy="205875"/>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anchor="ctr"/>
          <a:lstStyle>
            <a:lvl1pPr algn="r">
              <a:defRPr sz="900" b="0">
                <a:solidFill>
                  <a:srgbClr val="898989"/>
                </a:solidFill>
                <a:latin typeface="Calibri"/>
                <a:ea typeface="Calibri"/>
                <a:cs typeface="Calibri"/>
                <a:sym typeface="Calibri"/>
              </a:defRPr>
            </a:lvl1pPr>
          </a:lstStyle>
          <a:p>
            <a:fld id="{86CB4B4D-7CA3-9044-876B-883B54F8677D}" type="slidenum">
              <a:t>16</a:t>
            </a:fld>
            <a:endParaRPr/>
          </a:p>
        </p:txBody>
      </p:sp>
      <mc:AlternateContent xmlns:mc="http://schemas.openxmlformats.org/markup-compatibility/2006">
        <mc:Choice xmlns:a14="http://schemas.microsoft.com/office/drawing/2010/main" Requires="a14">
          <p:sp>
            <p:nvSpPr>
              <p:cNvPr id="583" name="Google Shape;501;p71"/>
              <p:cNvSpPr txBox="1">
                <a:spLocks noGrp="1"/>
              </p:cNvSpPr>
              <p:nvPr>
                <p:ph type="body" idx="1"/>
              </p:nvPr>
            </p:nvSpPr>
            <p:spPr>
              <a:xfrm>
                <a:off x="439081" y="1436856"/>
                <a:ext cx="10980602" cy="4687801"/>
              </a:xfrm>
              <a:prstGeom prst="rect">
                <a:avLst/>
              </a:prstGeom>
            </p:spPr>
            <p:txBody>
              <a:bodyPr/>
              <a:lstStyle/>
              <a:p>
                <a:pPr marL="416052" indent="-346710" defTabSz="832104">
                  <a:spcBef>
                    <a:spcPts val="200"/>
                  </a:spcBef>
                  <a:buSzPts val="2100"/>
                  <a:defRPr sz="2184"/>
                </a:pPr>
                <a:r>
                  <a:t>Consider a training example (x, y). For the same input 𝒙 assume that the predicted output is </a:t>
                </a:r>
                <a14:m>
                  <m:oMath xmlns:m="http://schemas.openxmlformats.org/officeDocument/2006/math">
                    <m:limUpp>
                      <m:limUppPr>
                        <m:ctrlPr>
                          <a:rPr sz="2150">
                            <a:solidFill>
                              <a:srgbClr val="008000"/>
                            </a:solidFill>
                            <a:latin typeface="Cambria Math" panose="02040503050406030204" pitchFamily="18" charset="0"/>
                          </a:rPr>
                        </m:ctrlPr>
                      </m:limUppPr>
                      <m:e>
                        <m:r>
                          <a:rPr sz="2150" i="1">
                            <a:solidFill>
                              <a:srgbClr val="008000"/>
                            </a:solidFill>
                            <a:latin typeface="Cambria Math" panose="02040503050406030204" pitchFamily="18" charset="0"/>
                          </a:rPr>
                          <m:t>𝑦</m:t>
                        </m:r>
                      </m:e>
                      <m:lim>
                        <m:r>
                          <a:rPr sz="2150" i="1">
                            <a:solidFill>
                              <a:srgbClr val="008000"/>
                            </a:solidFill>
                            <a:latin typeface="Cambria Math" panose="02040503050406030204" pitchFamily="18" charset="0"/>
                          </a:rPr>
                          <m:t>^</m:t>
                        </m:r>
                      </m:lim>
                    </m:limUpp>
                  </m:oMath>
                </a14:m>
                <a:r>
                  <a:t>. Squared error is:</a:t>
                </a:r>
              </a:p>
              <a:p>
                <a:pPr marL="0" indent="832104" defTabSz="832104">
                  <a:spcBef>
                    <a:spcPts val="200"/>
                  </a:spcBef>
                  <a:buSzTx/>
                  <a:buNone/>
                  <a:defRPr sz="2912"/>
                </a:pPr>
                <a:endParaRPr sz="2184">
                  <a:solidFill>
                    <a:srgbClr val="0000FF"/>
                  </a:solidFill>
                </a:endParaRPr>
              </a:p>
              <a:p>
                <a:pPr marL="0" indent="832104" algn="ctr" defTabSz="832104">
                  <a:spcBef>
                    <a:spcPts val="200"/>
                  </a:spcBef>
                  <a:buSzTx/>
                  <a:buNone/>
                  <a:defRPr sz="2912"/>
                </a:pPr>
                <a14:m>
                  <m:oMathPara xmlns:m="http://schemas.openxmlformats.org/officeDocument/2006/math">
                    <m:oMathParaPr>
                      <m:jc m:val="center"/>
                    </m:oMathParaPr>
                    <m:oMath xmlns:m="http://schemas.openxmlformats.org/officeDocument/2006/math">
                      <m:r>
                        <a:rPr sz="2150" i="1">
                          <a:solidFill>
                            <a:srgbClr val="0000FF"/>
                          </a:solidFill>
                          <a:latin typeface="Cambria Math" panose="02040503050406030204" pitchFamily="18" charset="0"/>
                        </a:rPr>
                        <m:t>𝐿</m:t>
                      </m:r>
                      <m:d>
                        <m:dPr>
                          <m:ctrlPr>
                            <a:rPr sz="2150" i="1">
                              <a:solidFill>
                                <a:srgbClr val="0000FF"/>
                              </a:solidFill>
                              <a:latin typeface="Cambria Math" panose="02040503050406030204" pitchFamily="18" charset="0"/>
                            </a:rPr>
                          </m:ctrlPr>
                        </m:dPr>
                        <m:e>
                          <m:r>
                            <a:rPr sz="2150" i="1">
                              <a:solidFill>
                                <a:srgbClr val="0000FF"/>
                              </a:solidFill>
                              <a:latin typeface="Cambria Math" panose="02040503050406030204" pitchFamily="18" charset="0"/>
                            </a:rPr>
                            <m:t>𝑦</m:t>
                          </m:r>
                          <m:r>
                            <a:rPr sz="2150" i="1">
                              <a:solidFill>
                                <a:srgbClr val="0000FF"/>
                              </a:solidFill>
                              <a:latin typeface="Cambria Math" panose="02040503050406030204" pitchFamily="18" charset="0"/>
                            </a:rPr>
                            <m:t>,</m:t>
                          </m:r>
                          <m:limUpp>
                            <m:limUppPr>
                              <m:ctrlPr>
                                <a:rPr sz="2150" i="1">
                                  <a:solidFill>
                                    <a:srgbClr val="0000FF"/>
                                  </a:solidFill>
                                  <a:latin typeface="Cambria Math" panose="02040503050406030204" pitchFamily="18" charset="0"/>
                                </a:rPr>
                              </m:ctrlPr>
                            </m:limUppPr>
                            <m:e>
                              <m:r>
                                <a:rPr sz="2150" i="1">
                                  <a:solidFill>
                                    <a:srgbClr val="0000FF"/>
                                  </a:solidFill>
                                  <a:latin typeface="Cambria Math" panose="02040503050406030204" pitchFamily="18" charset="0"/>
                                </a:rPr>
                                <m:t>𝑦</m:t>
                              </m:r>
                            </m:e>
                            <m:lim>
                              <m:r>
                                <a:rPr sz="2150" i="1">
                                  <a:solidFill>
                                    <a:srgbClr val="0000FF"/>
                                  </a:solidFill>
                                  <a:latin typeface="Cambria Math" panose="02040503050406030204" pitchFamily="18" charset="0"/>
                                </a:rPr>
                                <m:t>^</m:t>
                              </m:r>
                            </m:lim>
                          </m:limUpp>
                        </m:e>
                      </m:d>
                      <m:r>
                        <a:rPr sz="2150" i="1">
                          <a:solidFill>
                            <a:srgbClr val="0000FF"/>
                          </a:solidFill>
                          <a:latin typeface="Cambria Math" panose="02040503050406030204" pitchFamily="18" charset="0"/>
                        </a:rPr>
                        <m:t>=</m:t>
                      </m:r>
                      <m:sSup>
                        <m:sSupPr>
                          <m:ctrlPr>
                            <a:rPr sz="2150" i="1">
                              <a:solidFill>
                                <a:srgbClr val="0000FF"/>
                              </a:solidFill>
                              <a:latin typeface="Cambria Math" panose="02040503050406030204" pitchFamily="18" charset="0"/>
                            </a:rPr>
                          </m:ctrlPr>
                        </m:sSupPr>
                        <m:e>
                          <m:d>
                            <m:dPr>
                              <m:ctrlPr>
                                <a:rPr sz="2150" i="1">
                                  <a:solidFill>
                                    <a:srgbClr val="0000FF"/>
                                  </a:solidFill>
                                  <a:latin typeface="Cambria Math" panose="02040503050406030204" pitchFamily="18" charset="0"/>
                                </a:rPr>
                              </m:ctrlPr>
                            </m:dPr>
                            <m:e>
                              <m:r>
                                <a:rPr sz="2150" i="1">
                                  <a:solidFill>
                                    <a:srgbClr val="0000FF"/>
                                  </a:solidFill>
                                  <a:latin typeface="Cambria Math" panose="02040503050406030204" pitchFamily="18" charset="0"/>
                                </a:rPr>
                                <m:t>𝑦</m:t>
                              </m:r>
                              <m:r>
                                <a:rPr sz="2150" i="1">
                                  <a:solidFill>
                                    <a:srgbClr val="0000FF"/>
                                  </a:solidFill>
                                  <a:latin typeface="Cambria Math" panose="02040503050406030204" pitchFamily="18" charset="0"/>
                                </a:rPr>
                                <m:t>−</m:t>
                              </m:r>
                              <m:limUpp>
                                <m:limUppPr>
                                  <m:ctrlPr>
                                    <a:rPr sz="2150" i="1">
                                      <a:solidFill>
                                        <a:srgbClr val="0000FF"/>
                                      </a:solidFill>
                                      <a:latin typeface="Cambria Math" panose="02040503050406030204" pitchFamily="18" charset="0"/>
                                    </a:rPr>
                                  </m:ctrlPr>
                                </m:limUppPr>
                                <m:e>
                                  <m:r>
                                    <a:rPr sz="2150" i="1">
                                      <a:solidFill>
                                        <a:srgbClr val="0000FF"/>
                                      </a:solidFill>
                                      <a:latin typeface="Cambria Math" panose="02040503050406030204" pitchFamily="18" charset="0"/>
                                    </a:rPr>
                                    <m:t>𝑦</m:t>
                                  </m:r>
                                </m:e>
                                <m:lim>
                                  <m:r>
                                    <a:rPr sz="2150" i="1">
                                      <a:solidFill>
                                        <a:srgbClr val="0000FF"/>
                                      </a:solidFill>
                                      <a:latin typeface="Cambria Math" panose="02040503050406030204" pitchFamily="18" charset="0"/>
                                    </a:rPr>
                                    <m:t>^</m:t>
                                  </m:r>
                                </m:lim>
                              </m:limUpp>
                            </m:e>
                          </m:d>
                        </m:e>
                        <m:sup>
                          <m:r>
                            <a:rPr sz="2150" i="1">
                              <a:solidFill>
                                <a:srgbClr val="0000FF"/>
                              </a:solidFill>
                              <a:latin typeface="Cambria Math" panose="02040503050406030204" pitchFamily="18" charset="0"/>
                            </a:rPr>
                            <m:t>2</m:t>
                          </m:r>
                        </m:sup>
                      </m:sSup>
                    </m:oMath>
                  </m:oMathPara>
                </a14:m>
                <a:endParaRPr sz="2184">
                  <a:solidFill>
                    <a:srgbClr val="0000FF"/>
                  </a:solidFill>
                </a:endParaRPr>
              </a:p>
              <a:p>
                <a:pPr marL="0" indent="416052" defTabSz="832104">
                  <a:spcBef>
                    <a:spcPts val="200"/>
                  </a:spcBef>
                  <a:buSzTx/>
                  <a:buNone/>
                  <a:defRPr sz="2912"/>
                </a:pPr>
                <a:endParaRPr sz="2184"/>
              </a:p>
              <a:p>
                <a:pPr marL="832104" indent="-346710" defTabSz="832104">
                  <a:spcBef>
                    <a:spcPts val="200"/>
                  </a:spcBef>
                  <a:buSzPts val="2100"/>
                  <a:defRPr sz="2184"/>
                </a:pPr>
                <a:r>
                  <a:t>Actual price pairs: P=</a:t>
                </a:r>
                <a:r>
                  <a:rPr i="1"/>
                  <a:t>{(x</a:t>
                </a:r>
                <a:r>
                  <a:rPr i="1" baseline="-26879"/>
                  <a:t>1</a:t>
                </a:r>
                <a:r>
                  <a:rPr i="1"/>
                  <a:t>,y</a:t>
                </a:r>
                <a:r>
                  <a:rPr i="1" baseline="-26879"/>
                  <a:t>1</a:t>
                </a:r>
                <a:r>
                  <a:rPr i="1"/>
                  <a:t>),(x</a:t>
                </a:r>
                <a:r>
                  <a:rPr i="1" baseline="-26879"/>
                  <a:t>2</a:t>
                </a:r>
                <a:r>
                  <a:rPr i="1"/>
                  <a:t>,y</a:t>
                </a:r>
                <a:r>
                  <a:rPr i="1" baseline="-26879"/>
                  <a:t>2</a:t>
                </a:r>
                <a:r>
                  <a:rPr i="1"/>
                  <a:t>),...,(x</a:t>
                </a:r>
                <a:r>
                  <a:rPr i="1" baseline="-26879"/>
                  <a:t>n</a:t>
                </a:r>
                <a:r>
                  <a:rPr i="1"/>
                  <a:t>,y</a:t>
                </a:r>
                <a:r>
                  <a:rPr i="1" baseline="-26879"/>
                  <a:t>n</a:t>
                </a:r>
                <a:r>
                  <a:rPr i="1"/>
                  <a:t>)}</a:t>
                </a:r>
              </a:p>
              <a:p>
                <a:pPr marL="0" indent="832104" defTabSz="832104">
                  <a:spcBef>
                    <a:spcPts val="200"/>
                  </a:spcBef>
                  <a:buSzTx/>
                  <a:buNone/>
                  <a:defRPr sz="2912"/>
                </a:pPr>
                <a:endParaRPr sz="2184" i="1"/>
              </a:p>
              <a:p>
                <a:pPr marL="832104" indent="-346710" defTabSz="832104">
                  <a:spcBef>
                    <a:spcPts val="200"/>
                  </a:spcBef>
                  <a:buSzPts val="2100"/>
                  <a:defRPr sz="2184"/>
                </a:pPr>
                <a:r>
                  <a:t>Predicted value pairs:</a:t>
                </a:r>
                <a14:m>
                  <m:oMath xmlns:m="http://schemas.openxmlformats.org/officeDocument/2006/math">
                    <m:r>
                      <a:rPr sz="1350" i="1">
                        <a:solidFill>
                          <a:srgbClr val="008000"/>
                        </a:solidFill>
                        <a:latin typeface="Cambria Math" panose="02040503050406030204" pitchFamily="18" charset="0"/>
                      </a:rPr>
                      <m:t>𝑇</m:t>
                    </m:r>
                    <m:r>
                      <a:rPr sz="1350" i="1">
                        <a:solidFill>
                          <a:srgbClr val="008000"/>
                        </a:solidFill>
                        <a:latin typeface="Cambria Math" panose="02040503050406030204" pitchFamily="18" charset="0"/>
                      </a:rPr>
                      <m:t>=</m:t>
                    </m:r>
                    <m:d>
                      <m:dPr>
                        <m:begChr m:val="{"/>
                        <m:endChr m:val="}"/>
                        <m:ctrlPr>
                          <a:rPr sz="1350" i="1">
                            <a:solidFill>
                              <a:srgbClr val="008000"/>
                            </a:solidFill>
                            <a:latin typeface="Cambria Math" panose="02040503050406030204" pitchFamily="18" charset="0"/>
                          </a:rPr>
                        </m:ctrlPr>
                      </m:dPr>
                      <m:e>
                        <m:d>
                          <m:dPr>
                            <m:ctrlPr>
                              <a:rPr sz="1350" i="1">
                                <a:solidFill>
                                  <a:srgbClr val="008000"/>
                                </a:solidFill>
                                <a:latin typeface="Cambria Math" panose="02040503050406030204" pitchFamily="18" charset="0"/>
                              </a:rPr>
                            </m:ctrlPr>
                          </m:dPr>
                          <m:e>
                            <m:sSub>
                              <m:sSubPr>
                                <m:ctrlPr>
                                  <a:rPr sz="1350" i="1">
                                    <a:solidFill>
                                      <a:srgbClr val="008000"/>
                                    </a:solidFill>
                                    <a:latin typeface="Cambria Math" panose="02040503050406030204" pitchFamily="18" charset="0"/>
                                  </a:rPr>
                                </m:ctrlPr>
                              </m:sSubPr>
                              <m:e>
                                <m:r>
                                  <a:rPr sz="1350" i="1">
                                    <a:solidFill>
                                      <a:srgbClr val="008000"/>
                                    </a:solidFill>
                                    <a:latin typeface="Cambria Math" panose="02040503050406030204" pitchFamily="18" charset="0"/>
                                  </a:rPr>
                                  <m:t>𝑥</m:t>
                                </m:r>
                              </m:e>
                              <m:sub>
                                <m:r>
                                  <a:rPr sz="1350" i="1">
                                    <a:solidFill>
                                      <a:srgbClr val="008000"/>
                                    </a:solidFill>
                                    <a:latin typeface="Cambria Math" panose="02040503050406030204" pitchFamily="18" charset="0"/>
                                  </a:rPr>
                                  <m:t>1</m:t>
                                </m:r>
                              </m:sub>
                            </m:sSub>
                            <m:r>
                              <a:rPr sz="1350" i="1">
                                <a:solidFill>
                                  <a:srgbClr val="008000"/>
                                </a:solidFill>
                                <a:latin typeface="Cambria Math" panose="02040503050406030204" pitchFamily="18" charset="0"/>
                              </a:rPr>
                              <m:t>,</m:t>
                            </m:r>
                            <m:sSub>
                              <m:sSubPr>
                                <m:ctrlPr>
                                  <a:rPr sz="1350" i="1">
                                    <a:solidFill>
                                      <a:srgbClr val="008000"/>
                                    </a:solidFill>
                                    <a:latin typeface="Cambria Math" panose="02040503050406030204" pitchFamily="18" charset="0"/>
                                  </a:rPr>
                                </m:ctrlPr>
                              </m:sSubPr>
                              <m:e>
                                <m:limUpp>
                                  <m:limUppPr>
                                    <m:ctrlPr>
                                      <a:rPr sz="1350" i="1">
                                        <a:solidFill>
                                          <a:srgbClr val="008000"/>
                                        </a:solidFill>
                                        <a:latin typeface="Cambria Math" panose="02040503050406030204" pitchFamily="18" charset="0"/>
                                      </a:rPr>
                                    </m:ctrlPr>
                                  </m:limUppPr>
                                  <m:e>
                                    <m:r>
                                      <a:rPr sz="1350" i="1">
                                        <a:solidFill>
                                          <a:srgbClr val="008000"/>
                                        </a:solidFill>
                                        <a:latin typeface="Cambria Math" panose="02040503050406030204" pitchFamily="18" charset="0"/>
                                      </a:rPr>
                                      <m:t>𝑦</m:t>
                                    </m:r>
                                  </m:e>
                                  <m:lim>
                                    <m:r>
                                      <a:rPr sz="1350" i="1">
                                        <a:solidFill>
                                          <a:srgbClr val="008000"/>
                                        </a:solidFill>
                                        <a:latin typeface="Cambria Math" panose="02040503050406030204" pitchFamily="18" charset="0"/>
                                      </a:rPr>
                                      <m:t>^</m:t>
                                    </m:r>
                                  </m:lim>
                                </m:limUpp>
                              </m:e>
                              <m:sub>
                                <m:r>
                                  <a:rPr sz="1350" i="1">
                                    <a:solidFill>
                                      <a:srgbClr val="008000"/>
                                    </a:solidFill>
                                    <a:latin typeface="Cambria Math" panose="02040503050406030204" pitchFamily="18" charset="0"/>
                                  </a:rPr>
                                  <m:t>1</m:t>
                                </m:r>
                              </m:sub>
                            </m:sSub>
                          </m:e>
                        </m:d>
                        <m:r>
                          <a:rPr sz="1350" i="1">
                            <a:solidFill>
                              <a:srgbClr val="008000"/>
                            </a:solidFill>
                            <a:latin typeface="Cambria Math" panose="02040503050406030204" pitchFamily="18" charset="0"/>
                          </a:rPr>
                          <m:t>,</m:t>
                        </m:r>
                        <m:d>
                          <m:dPr>
                            <m:ctrlPr>
                              <a:rPr sz="1350" i="1">
                                <a:solidFill>
                                  <a:srgbClr val="008000"/>
                                </a:solidFill>
                                <a:latin typeface="Cambria Math" panose="02040503050406030204" pitchFamily="18" charset="0"/>
                              </a:rPr>
                            </m:ctrlPr>
                          </m:dPr>
                          <m:e>
                            <m:sSub>
                              <m:sSubPr>
                                <m:ctrlPr>
                                  <a:rPr sz="1350" i="1">
                                    <a:solidFill>
                                      <a:srgbClr val="008000"/>
                                    </a:solidFill>
                                    <a:latin typeface="Cambria Math" panose="02040503050406030204" pitchFamily="18" charset="0"/>
                                  </a:rPr>
                                </m:ctrlPr>
                              </m:sSubPr>
                              <m:e>
                                <m:r>
                                  <a:rPr sz="1350" i="1">
                                    <a:solidFill>
                                      <a:srgbClr val="008000"/>
                                    </a:solidFill>
                                    <a:latin typeface="Cambria Math" panose="02040503050406030204" pitchFamily="18" charset="0"/>
                                  </a:rPr>
                                  <m:t>𝑥</m:t>
                                </m:r>
                              </m:e>
                              <m:sub>
                                <m:r>
                                  <a:rPr sz="1350" i="1">
                                    <a:solidFill>
                                      <a:srgbClr val="008000"/>
                                    </a:solidFill>
                                    <a:latin typeface="Cambria Math" panose="02040503050406030204" pitchFamily="18" charset="0"/>
                                  </a:rPr>
                                  <m:t>2</m:t>
                                </m:r>
                              </m:sub>
                            </m:sSub>
                            <m:r>
                              <a:rPr sz="1350" i="1">
                                <a:solidFill>
                                  <a:srgbClr val="008000"/>
                                </a:solidFill>
                                <a:latin typeface="Cambria Math" panose="02040503050406030204" pitchFamily="18" charset="0"/>
                              </a:rPr>
                              <m:t>,</m:t>
                            </m:r>
                            <m:sSub>
                              <m:sSubPr>
                                <m:ctrlPr>
                                  <a:rPr sz="1350" i="1">
                                    <a:solidFill>
                                      <a:srgbClr val="008000"/>
                                    </a:solidFill>
                                    <a:latin typeface="Cambria Math" panose="02040503050406030204" pitchFamily="18" charset="0"/>
                                  </a:rPr>
                                </m:ctrlPr>
                              </m:sSubPr>
                              <m:e>
                                <m:limUpp>
                                  <m:limUppPr>
                                    <m:ctrlPr>
                                      <a:rPr sz="1350" i="1">
                                        <a:solidFill>
                                          <a:srgbClr val="008000"/>
                                        </a:solidFill>
                                        <a:latin typeface="Cambria Math" panose="02040503050406030204" pitchFamily="18" charset="0"/>
                                      </a:rPr>
                                    </m:ctrlPr>
                                  </m:limUppPr>
                                  <m:e>
                                    <m:r>
                                      <a:rPr sz="1350" i="1">
                                        <a:solidFill>
                                          <a:srgbClr val="008000"/>
                                        </a:solidFill>
                                        <a:latin typeface="Cambria Math" panose="02040503050406030204" pitchFamily="18" charset="0"/>
                                      </a:rPr>
                                      <m:t>𝑦</m:t>
                                    </m:r>
                                  </m:e>
                                  <m:lim>
                                    <m:r>
                                      <a:rPr sz="1350" i="1">
                                        <a:solidFill>
                                          <a:srgbClr val="008000"/>
                                        </a:solidFill>
                                        <a:latin typeface="Cambria Math" panose="02040503050406030204" pitchFamily="18" charset="0"/>
                                      </a:rPr>
                                      <m:t>^</m:t>
                                    </m:r>
                                  </m:lim>
                                </m:limUpp>
                              </m:e>
                              <m:sub>
                                <m:r>
                                  <a:rPr sz="1350" i="1">
                                    <a:solidFill>
                                      <a:srgbClr val="008000"/>
                                    </a:solidFill>
                                    <a:latin typeface="Cambria Math" panose="02040503050406030204" pitchFamily="18" charset="0"/>
                                  </a:rPr>
                                  <m:t>2</m:t>
                                </m:r>
                              </m:sub>
                            </m:sSub>
                          </m:e>
                        </m:d>
                        <m:r>
                          <a:rPr sz="1350" i="1">
                            <a:solidFill>
                              <a:srgbClr val="008000"/>
                            </a:solidFill>
                            <a:latin typeface="Cambria Math" panose="02040503050406030204" pitchFamily="18" charset="0"/>
                          </a:rPr>
                          <m:t>,…,</m:t>
                        </m:r>
                        <m:d>
                          <m:dPr>
                            <m:ctrlPr>
                              <a:rPr sz="1350" i="1">
                                <a:solidFill>
                                  <a:srgbClr val="008000"/>
                                </a:solidFill>
                                <a:latin typeface="Cambria Math" panose="02040503050406030204" pitchFamily="18" charset="0"/>
                              </a:rPr>
                            </m:ctrlPr>
                          </m:dPr>
                          <m:e>
                            <m:sSub>
                              <m:sSubPr>
                                <m:ctrlPr>
                                  <a:rPr sz="1350" i="1">
                                    <a:solidFill>
                                      <a:srgbClr val="008000"/>
                                    </a:solidFill>
                                    <a:latin typeface="Cambria Math" panose="02040503050406030204" pitchFamily="18" charset="0"/>
                                  </a:rPr>
                                </m:ctrlPr>
                              </m:sSubPr>
                              <m:e>
                                <m:r>
                                  <a:rPr sz="1350" i="1">
                                    <a:solidFill>
                                      <a:srgbClr val="008000"/>
                                    </a:solidFill>
                                    <a:latin typeface="Cambria Math" panose="02040503050406030204" pitchFamily="18" charset="0"/>
                                  </a:rPr>
                                  <m:t>𝑥</m:t>
                                </m:r>
                              </m:e>
                              <m:sub>
                                <m:r>
                                  <a:rPr sz="1350" i="1">
                                    <a:solidFill>
                                      <a:srgbClr val="008000"/>
                                    </a:solidFill>
                                    <a:latin typeface="Cambria Math" panose="02040503050406030204" pitchFamily="18" charset="0"/>
                                  </a:rPr>
                                  <m:t>𝑛</m:t>
                                </m:r>
                              </m:sub>
                            </m:sSub>
                            <m:r>
                              <a:rPr sz="1350" i="1">
                                <a:solidFill>
                                  <a:srgbClr val="008000"/>
                                </a:solidFill>
                                <a:latin typeface="Cambria Math" panose="02040503050406030204" pitchFamily="18" charset="0"/>
                              </a:rPr>
                              <m:t>,</m:t>
                            </m:r>
                            <m:sSub>
                              <m:sSubPr>
                                <m:ctrlPr>
                                  <a:rPr sz="1350" i="1">
                                    <a:solidFill>
                                      <a:srgbClr val="008000"/>
                                    </a:solidFill>
                                    <a:latin typeface="Cambria Math" panose="02040503050406030204" pitchFamily="18" charset="0"/>
                                  </a:rPr>
                                </m:ctrlPr>
                              </m:sSubPr>
                              <m:e>
                                <m:limUpp>
                                  <m:limUppPr>
                                    <m:ctrlPr>
                                      <a:rPr sz="1350" i="1">
                                        <a:solidFill>
                                          <a:srgbClr val="008000"/>
                                        </a:solidFill>
                                        <a:latin typeface="Cambria Math" panose="02040503050406030204" pitchFamily="18" charset="0"/>
                                      </a:rPr>
                                    </m:ctrlPr>
                                  </m:limUppPr>
                                  <m:e>
                                    <m:r>
                                      <a:rPr sz="1350" i="1">
                                        <a:solidFill>
                                          <a:srgbClr val="008000"/>
                                        </a:solidFill>
                                        <a:latin typeface="Cambria Math" panose="02040503050406030204" pitchFamily="18" charset="0"/>
                                      </a:rPr>
                                      <m:t>𝑦</m:t>
                                    </m:r>
                                  </m:e>
                                  <m:lim>
                                    <m:r>
                                      <a:rPr sz="1350" i="1">
                                        <a:solidFill>
                                          <a:srgbClr val="008000"/>
                                        </a:solidFill>
                                        <a:latin typeface="Cambria Math" panose="02040503050406030204" pitchFamily="18" charset="0"/>
                                      </a:rPr>
                                      <m:t>^</m:t>
                                    </m:r>
                                  </m:lim>
                                </m:limUpp>
                              </m:e>
                              <m:sub>
                                <m:r>
                                  <a:rPr sz="1350" i="1">
                                    <a:solidFill>
                                      <a:srgbClr val="008000"/>
                                    </a:solidFill>
                                    <a:latin typeface="Cambria Math" panose="02040503050406030204" pitchFamily="18" charset="0"/>
                                  </a:rPr>
                                  <m:t>𝑛</m:t>
                                </m:r>
                              </m:sub>
                            </m:sSub>
                          </m:e>
                        </m:d>
                      </m:e>
                    </m:d>
                  </m:oMath>
                </a14:m>
                <a:endParaRPr/>
              </a:p>
              <a:p>
                <a:pPr marL="0" indent="0" defTabSz="832104">
                  <a:spcBef>
                    <a:spcPts val="200"/>
                  </a:spcBef>
                  <a:buSzTx/>
                  <a:buNone/>
                  <a:defRPr sz="2912"/>
                </a:pPr>
                <a:endParaRPr sz="2184"/>
              </a:p>
              <a:p>
                <a:pPr marL="416052" indent="-346710" defTabSz="832104">
                  <a:spcBef>
                    <a:spcPts val="200"/>
                  </a:spcBef>
                  <a:buSzPts val="2100"/>
                  <a:defRPr sz="2184"/>
                </a:pPr>
                <a:r>
                  <a:t> The mean squared error is </a:t>
                </a:r>
                <a14:m>
                  <m:oMath xmlns:m="http://schemas.openxmlformats.org/officeDocument/2006/math">
                    <m:r>
                      <a:rPr sz="2150" i="1">
                        <a:solidFill>
                          <a:srgbClr val="0000FF"/>
                        </a:solidFill>
                        <a:latin typeface="Cambria Math" panose="02040503050406030204" pitchFamily="18" charset="0"/>
                      </a:rPr>
                      <m:t>𝐿</m:t>
                    </m:r>
                    <m:d>
                      <m:dPr>
                        <m:ctrlPr>
                          <a:rPr sz="2150" i="1">
                            <a:solidFill>
                              <a:srgbClr val="0000FF"/>
                            </a:solidFill>
                            <a:latin typeface="Cambria Math" panose="02040503050406030204" pitchFamily="18" charset="0"/>
                          </a:rPr>
                        </m:ctrlPr>
                      </m:dPr>
                      <m:e>
                        <m:r>
                          <a:rPr sz="2150" i="1">
                            <a:solidFill>
                              <a:srgbClr val="0000FF"/>
                            </a:solidFill>
                            <a:latin typeface="Cambria Math" panose="02040503050406030204" pitchFamily="18" charset="0"/>
                          </a:rPr>
                          <m:t>𝑃</m:t>
                        </m:r>
                        <m:r>
                          <a:rPr sz="2150" i="1">
                            <a:solidFill>
                              <a:srgbClr val="0000FF"/>
                            </a:solidFill>
                            <a:latin typeface="Cambria Math" panose="02040503050406030204" pitchFamily="18" charset="0"/>
                          </a:rPr>
                          <m:t>,</m:t>
                        </m:r>
                        <m:r>
                          <a:rPr sz="2150" i="1">
                            <a:solidFill>
                              <a:srgbClr val="0000FF"/>
                            </a:solidFill>
                            <a:latin typeface="Cambria Math" panose="02040503050406030204" pitchFamily="18" charset="0"/>
                          </a:rPr>
                          <m:t>𝑇</m:t>
                        </m:r>
                      </m:e>
                    </m:d>
                    <m:r>
                      <a:rPr sz="2150" i="1">
                        <a:solidFill>
                          <a:srgbClr val="0000FF"/>
                        </a:solidFill>
                        <a:latin typeface="Cambria Math" panose="02040503050406030204" pitchFamily="18" charset="0"/>
                      </a:rPr>
                      <m:t>=</m:t>
                    </m:r>
                    <m:f>
                      <m:fPr>
                        <m:ctrlPr>
                          <a:rPr sz="2150" i="1">
                            <a:solidFill>
                              <a:srgbClr val="0000FF"/>
                            </a:solidFill>
                            <a:latin typeface="Cambria Math" panose="02040503050406030204" pitchFamily="18" charset="0"/>
                          </a:rPr>
                        </m:ctrlPr>
                      </m:fPr>
                      <m:num>
                        <m:r>
                          <a:rPr sz="2150" i="1">
                            <a:solidFill>
                              <a:srgbClr val="0000FF"/>
                            </a:solidFill>
                            <a:latin typeface="Cambria Math" panose="02040503050406030204" pitchFamily="18" charset="0"/>
                          </a:rPr>
                          <m:t>1</m:t>
                        </m:r>
                      </m:num>
                      <m:den>
                        <m:r>
                          <a:rPr sz="2150" i="1">
                            <a:solidFill>
                              <a:srgbClr val="0000FF"/>
                            </a:solidFill>
                            <a:latin typeface="Cambria Math" panose="02040503050406030204" pitchFamily="18" charset="0"/>
                          </a:rPr>
                          <m:t>𝑛</m:t>
                        </m:r>
                      </m:den>
                    </m:f>
                    <m:nary>
                      <m:naryPr>
                        <m:chr m:val="∑"/>
                        <m:limLoc m:val="undOvr"/>
                        <m:ctrlPr>
                          <a:rPr sz="2150" i="1">
                            <a:solidFill>
                              <a:srgbClr val="0000FF"/>
                            </a:solidFill>
                            <a:latin typeface="Cambria Math" panose="02040503050406030204" pitchFamily="18" charset="0"/>
                          </a:rPr>
                        </m:ctrlPr>
                      </m:naryPr>
                      <m:sub>
                        <m:r>
                          <a:rPr sz="2150" i="1">
                            <a:solidFill>
                              <a:srgbClr val="0000FF"/>
                            </a:solidFill>
                            <a:latin typeface="Cambria Math" panose="02040503050406030204" pitchFamily="18" charset="0"/>
                          </a:rPr>
                          <m:t>𝑖</m:t>
                        </m:r>
                        <m:r>
                          <a:rPr sz="2150" i="1">
                            <a:solidFill>
                              <a:srgbClr val="0000FF"/>
                            </a:solidFill>
                            <a:latin typeface="Cambria Math" panose="02040503050406030204" pitchFamily="18" charset="0"/>
                          </a:rPr>
                          <m:t>=1</m:t>
                        </m:r>
                      </m:sub>
                      <m:sup>
                        <m:r>
                          <a:rPr sz="2150" i="1">
                            <a:solidFill>
                              <a:srgbClr val="0000FF"/>
                            </a:solidFill>
                            <a:latin typeface="Cambria Math" panose="02040503050406030204" pitchFamily="18" charset="0"/>
                          </a:rPr>
                          <m:t>𝑛</m:t>
                        </m:r>
                      </m:sup>
                      <m:e>
                        <m:sSup>
                          <m:sSupPr>
                            <m:ctrlPr>
                              <a:rPr sz="2150" i="1">
                                <a:solidFill>
                                  <a:srgbClr val="0000FF"/>
                                </a:solidFill>
                                <a:latin typeface="Cambria Math" panose="02040503050406030204" pitchFamily="18" charset="0"/>
                              </a:rPr>
                            </m:ctrlPr>
                          </m:sSupPr>
                          <m:e>
                            <m:d>
                              <m:dPr>
                                <m:ctrlPr>
                                  <a:rPr sz="2150" i="1">
                                    <a:solidFill>
                                      <a:srgbClr val="0000FF"/>
                                    </a:solidFill>
                                    <a:latin typeface="Cambria Math" panose="02040503050406030204" pitchFamily="18" charset="0"/>
                                  </a:rPr>
                                </m:ctrlPr>
                              </m:dPr>
                              <m:e>
                                <m:sSub>
                                  <m:sSubPr>
                                    <m:ctrlPr>
                                      <a:rPr sz="2150" i="1">
                                        <a:solidFill>
                                          <a:srgbClr val="0000FF"/>
                                        </a:solidFill>
                                        <a:latin typeface="Cambria Math" panose="02040503050406030204" pitchFamily="18" charset="0"/>
                                      </a:rPr>
                                    </m:ctrlPr>
                                  </m:sSubPr>
                                  <m:e>
                                    <m:r>
                                      <a:rPr sz="2150" i="1">
                                        <a:solidFill>
                                          <a:srgbClr val="0000FF"/>
                                        </a:solidFill>
                                        <a:latin typeface="Cambria Math" panose="02040503050406030204" pitchFamily="18" charset="0"/>
                                      </a:rPr>
                                      <m:t>𝑦</m:t>
                                    </m:r>
                                  </m:e>
                                  <m:sub>
                                    <m:r>
                                      <a:rPr sz="2150" i="1">
                                        <a:solidFill>
                                          <a:srgbClr val="0000FF"/>
                                        </a:solidFill>
                                        <a:latin typeface="Cambria Math" panose="02040503050406030204" pitchFamily="18" charset="0"/>
                                      </a:rPr>
                                      <m:t>𝑖</m:t>
                                    </m:r>
                                  </m:sub>
                                </m:sSub>
                                <m:r>
                                  <a:rPr sz="2150" i="1">
                                    <a:solidFill>
                                      <a:srgbClr val="0000FF"/>
                                    </a:solidFill>
                                    <a:latin typeface="Cambria Math" panose="02040503050406030204" pitchFamily="18" charset="0"/>
                                  </a:rPr>
                                  <m:t>−</m:t>
                                </m:r>
                                <m:sSub>
                                  <m:sSubPr>
                                    <m:ctrlPr>
                                      <a:rPr sz="2150" i="1">
                                        <a:solidFill>
                                          <a:srgbClr val="0000FF"/>
                                        </a:solidFill>
                                        <a:latin typeface="Cambria Math" panose="02040503050406030204" pitchFamily="18" charset="0"/>
                                      </a:rPr>
                                    </m:ctrlPr>
                                  </m:sSubPr>
                                  <m:e>
                                    <m:limUpp>
                                      <m:limUppPr>
                                        <m:ctrlPr>
                                          <a:rPr sz="2150" i="1">
                                            <a:solidFill>
                                              <a:srgbClr val="0000FF"/>
                                            </a:solidFill>
                                            <a:latin typeface="Cambria Math" panose="02040503050406030204" pitchFamily="18" charset="0"/>
                                          </a:rPr>
                                        </m:ctrlPr>
                                      </m:limUppPr>
                                      <m:e>
                                        <m:r>
                                          <a:rPr sz="2150" i="1">
                                            <a:solidFill>
                                              <a:srgbClr val="0000FF"/>
                                            </a:solidFill>
                                            <a:latin typeface="Cambria Math" panose="02040503050406030204" pitchFamily="18" charset="0"/>
                                          </a:rPr>
                                          <m:t>𝑦</m:t>
                                        </m:r>
                                      </m:e>
                                      <m:lim>
                                        <m:r>
                                          <a:rPr sz="2150" i="1">
                                            <a:solidFill>
                                              <a:srgbClr val="0000FF"/>
                                            </a:solidFill>
                                            <a:latin typeface="Cambria Math" panose="02040503050406030204" pitchFamily="18" charset="0"/>
                                          </a:rPr>
                                          <m:t>^</m:t>
                                        </m:r>
                                      </m:lim>
                                    </m:limUpp>
                                  </m:e>
                                  <m:sub>
                                    <m:r>
                                      <a:rPr sz="2150" i="1">
                                        <a:solidFill>
                                          <a:srgbClr val="0000FF"/>
                                        </a:solidFill>
                                        <a:latin typeface="Cambria Math" panose="02040503050406030204" pitchFamily="18" charset="0"/>
                                      </a:rPr>
                                      <m:t>𝑖</m:t>
                                    </m:r>
                                  </m:sub>
                                </m:sSub>
                              </m:e>
                            </m:d>
                          </m:e>
                          <m:sup>
                            <m:r>
                              <a:rPr sz="2150" i="1">
                                <a:solidFill>
                                  <a:srgbClr val="0000FF"/>
                                </a:solidFill>
                                <a:latin typeface="Cambria Math" panose="02040503050406030204" pitchFamily="18" charset="0"/>
                              </a:rPr>
                              <m:t>2</m:t>
                            </m:r>
                          </m:sup>
                        </m:sSup>
                      </m:e>
                    </m:nary>
                  </m:oMath>
                </a14:m>
                <a:r>
                  <a:t> </a:t>
                </a:r>
                <a:endParaRPr sz="2264"/>
              </a:p>
            </p:txBody>
          </p:sp>
        </mc:Choice>
        <mc:Fallback>
          <p:sp>
            <p:nvSpPr>
              <p:cNvPr id="583" name="Google Shape;501;p71"/>
              <p:cNvSpPr txBox="1">
                <a:spLocks noGrp="1" noRot="1" noChangeAspect="1" noMove="1" noResize="1" noEditPoints="1" noAdjustHandles="1" noChangeArrowheads="1" noChangeShapeType="1" noTextEdit="1"/>
              </p:cNvSpPr>
              <p:nvPr>
                <p:ph type="body" idx="1"/>
              </p:nvPr>
            </p:nvSpPr>
            <p:spPr>
              <a:xfrm>
                <a:off x="439081" y="1436856"/>
                <a:ext cx="10980602" cy="4687801"/>
              </a:xfrm>
              <a:prstGeom prst="rect">
                <a:avLst/>
              </a:prstGeom>
              <a:blipFill>
                <a:blip r:embed="rId2"/>
                <a:stretch>
                  <a:fillRect l="-115" t="-1081" b="-5676"/>
                </a:stretch>
              </a:blipFill>
            </p:spPr>
            <p:txBody>
              <a:bodyPr/>
              <a:lstStyle/>
              <a:p>
                <a:r>
                  <a:rPr lang="en-GR">
                    <a:noFill/>
                  </a:rPr>
                  <a:t> </a:t>
                </a:r>
              </a:p>
            </p:txBody>
          </p:sp>
        </mc:Fallback>
      </mc:AlternateContent>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 name="Google Shape;510;p72"/>
          <p:cNvSpPr txBox="1">
            <a:spLocks noGrp="1"/>
          </p:cNvSpPr>
          <p:nvPr>
            <p:ph type="title"/>
          </p:nvPr>
        </p:nvSpPr>
        <p:spPr>
          <a:xfrm>
            <a:off x="210959" y="-72232"/>
            <a:ext cx="11653663" cy="1325563"/>
          </a:xfrm>
          <a:prstGeom prst="rect">
            <a:avLst/>
          </a:prstGeom>
        </p:spPr>
        <p:txBody>
          <a:bodyPr/>
          <a:lstStyle>
            <a:lvl1pPr>
              <a:defRPr>
                <a:solidFill>
                  <a:srgbClr val="FF0000"/>
                </a:solidFill>
              </a:defRPr>
            </a:lvl1pPr>
          </a:lstStyle>
          <a:p>
            <a:r>
              <a:t>Classification Loss Function</a:t>
            </a:r>
          </a:p>
        </p:txBody>
      </p:sp>
      <p:sp>
        <p:nvSpPr>
          <p:cNvPr id="586" name="Google Shape;511;p72"/>
          <p:cNvSpPr txBox="1">
            <a:spLocks noGrp="1"/>
          </p:cNvSpPr>
          <p:nvPr>
            <p:ph type="sldNum" sz="quarter" idx="2"/>
          </p:nvPr>
        </p:nvSpPr>
        <p:spPr>
          <a:xfrm>
            <a:off x="8295387" y="6435975"/>
            <a:ext cx="219963" cy="205875"/>
          </a:xfrm>
          <a:prstGeom prst="rect">
            <a:avLst/>
          </a:prstGeom>
          <a:no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anchor="ctr"/>
          <a:lstStyle>
            <a:lvl1pPr algn="r">
              <a:defRPr sz="900" b="0">
                <a:solidFill>
                  <a:srgbClr val="898989"/>
                </a:solidFill>
                <a:latin typeface="Calibri"/>
                <a:ea typeface="Calibri"/>
                <a:cs typeface="Calibri"/>
                <a:sym typeface="Calibri"/>
              </a:defRPr>
            </a:lvl1pPr>
          </a:lstStyle>
          <a:p>
            <a:fld id="{86CB4B4D-7CA3-9044-876B-883B54F8677D}" type="slidenum">
              <a:t>17</a:t>
            </a:fld>
            <a:endParaRPr/>
          </a:p>
        </p:txBody>
      </p:sp>
      <mc:AlternateContent xmlns:mc="http://schemas.openxmlformats.org/markup-compatibility/2006">
        <mc:Choice xmlns:a14="http://schemas.microsoft.com/office/drawing/2010/main" Requires="a14">
          <p:sp>
            <p:nvSpPr>
              <p:cNvPr id="587" name="Google Shape;512;p72"/>
              <p:cNvSpPr txBox="1"/>
              <p:nvPr/>
            </p:nvSpPr>
            <p:spPr>
              <a:xfrm>
                <a:off x="539399" y="1402424"/>
                <a:ext cx="11157602" cy="561532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91424" tIns="91424" rIns="91424" bIns="91424">
                <a:spAutoFit/>
              </a:bodyPr>
              <a:lstStyle/>
              <a:p>
                <a:pPr marL="457200" indent="-381000">
                  <a:buClr>
                    <a:srgbClr val="008000"/>
                  </a:buClr>
                  <a:buSzPts val="2400"/>
                  <a:buFont typeface="Arial"/>
                  <a:buChar char="●"/>
                  <a:defRPr sz="2400" b="1">
                    <a:solidFill>
                      <a:srgbClr val="008000"/>
                    </a:solidFill>
                  </a:defRPr>
                </a:pPr>
                <a:r>
                  <a:t>Consider a multi-class classification: </a:t>
                </a:r>
                <a:r>
                  <a:rPr b="0" i="1"/>
                  <a:t>C</a:t>
                </a:r>
                <a:r>
                  <a:rPr b="0" i="1" baseline="-25000"/>
                  <a:t>1</a:t>
                </a:r>
                <a:r>
                  <a:rPr b="0" i="1"/>
                  <a:t>,C</a:t>
                </a:r>
                <a:r>
                  <a:rPr b="0" i="1" baseline="-25000"/>
                  <a:t>2</a:t>
                </a:r>
                <a:r>
                  <a:rPr b="0" i="1"/>
                  <a:t>,...,C</a:t>
                </a:r>
                <a:r>
                  <a:rPr b="0" i="1" baseline="-25000"/>
                  <a:t>n</a:t>
                </a:r>
                <a:endParaRPr i="1"/>
              </a:p>
              <a:p>
                <a:endParaRPr sz="2400" i="1">
                  <a:solidFill>
                    <a:srgbClr val="008000"/>
                  </a:solidFill>
                </a:endParaRPr>
              </a:p>
              <a:p>
                <a:pPr marL="457200" indent="-381000">
                  <a:lnSpc>
                    <a:spcPct val="115000"/>
                  </a:lnSpc>
                  <a:buClr>
                    <a:srgbClr val="008000"/>
                  </a:buClr>
                  <a:buSzPts val="2400"/>
                  <a:buFont typeface="Arial"/>
                  <a:buChar char="●"/>
                  <a:defRPr sz="2400" b="1">
                    <a:solidFill>
                      <a:srgbClr val="008000"/>
                    </a:solidFill>
                  </a:defRPr>
                </a:pPr>
                <a:r>
                  <a:t>Let each point in the training set be </a:t>
                </a:r>
                <a:r>
                  <a:rPr b="0" i="1"/>
                  <a:t>(x,p) </a:t>
                </a:r>
                <a:r>
                  <a:t>where </a:t>
                </a:r>
                <a:r>
                  <a:rPr b="0" i="1"/>
                  <a:t>x </a:t>
                </a:r>
                <a:r>
                  <a:t>is input and </a:t>
                </a:r>
                <a:r>
                  <a:rPr b="0" i="1"/>
                  <a:t>p </a:t>
                </a:r>
                <a:r>
                  <a:t>is the </a:t>
                </a:r>
                <a:r>
                  <a:rPr>
                    <a:solidFill>
                      <a:schemeClr val="accent6"/>
                    </a:solidFill>
                  </a:rPr>
                  <a:t>actual output </a:t>
                </a:r>
                <a:r>
                  <a:rPr b="0" i="1">
                    <a:solidFill>
                      <a:schemeClr val="accent6"/>
                    </a:solidFill>
                  </a:rPr>
                  <a:t>p = [p</a:t>
                </a:r>
                <a:r>
                  <a:rPr b="0" i="1" baseline="-25000">
                    <a:solidFill>
                      <a:schemeClr val="accent6"/>
                    </a:solidFill>
                  </a:rPr>
                  <a:t>1</a:t>
                </a:r>
                <a:r>
                  <a:rPr b="0" i="1">
                    <a:solidFill>
                      <a:schemeClr val="accent6"/>
                    </a:solidFill>
                  </a:rPr>
                  <a:t>,p</a:t>
                </a:r>
                <a:r>
                  <a:rPr b="0" i="1" baseline="-25000">
                    <a:solidFill>
                      <a:schemeClr val="accent6"/>
                    </a:solidFill>
                  </a:rPr>
                  <a:t>2</a:t>
                </a:r>
                <a:r>
                  <a:rPr b="0" i="1">
                    <a:solidFill>
                      <a:schemeClr val="accent6"/>
                    </a:solidFill>
                  </a:rPr>
                  <a:t>,...,p</a:t>
                </a:r>
                <a:r>
                  <a:rPr b="0" i="1" baseline="-25000">
                    <a:solidFill>
                      <a:schemeClr val="accent6"/>
                    </a:solidFill>
                  </a:rPr>
                  <a:t>n</a:t>
                </a:r>
                <a:r>
                  <a:rPr b="0" i="1">
                    <a:solidFill>
                      <a:schemeClr val="accent6"/>
                    </a:solidFill>
                  </a:rPr>
                  <a:t>]</a:t>
                </a:r>
                <a:r>
                  <a:rPr b="0" i="1">
                    <a:solidFill>
                      <a:srgbClr val="262699"/>
                    </a:solidFill>
                  </a:rPr>
                  <a:t> </a:t>
                </a:r>
                <a:r>
                  <a:t>where </a:t>
                </a:r>
                <a:r>
                  <a:rPr b="0" i="1"/>
                  <a:t>p</a:t>
                </a:r>
                <a:r>
                  <a:rPr b="0" i="1" baseline="-25000"/>
                  <a:t>i</a:t>
                </a:r>
                <a:r>
                  <a:t> is the probability that the element belongs to class </a:t>
                </a:r>
                <a:r>
                  <a:rPr b="0" i="1"/>
                  <a:t>C</a:t>
                </a:r>
                <a:r>
                  <a:rPr b="0" i="1" baseline="-25000"/>
                  <a:t>i</a:t>
                </a:r>
                <a:r>
                  <a:t> and</a:t>
                </a:r>
              </a:p>
              <a:p>
                <a:pPr marL="457200" indent="-381000">
                  <a:lnSpc>
                    <a:spcPct val="115000"/>
                  </a:lnSpc>
                  <a:buClr>
                    <a:srgbClr val="008000"/>
                  </a:buClr>
                  <a:buSzPts val="2400"/>
                  <a:buFont typeface="Arial"/>
                  <a:buChar char="●"/>
                  <a:defRPr sz="2400" b="1">
                    <a:solidFill>
                      <a:srgbClr val="008000"/>
                    </a:solidFill>
                  </a:defRPr>
                </a:pPr>
                <a:r>
                  <a:t>Consider the prediction (output) of the neural to be </a:t>
                </a:r>
                <a:r>
                  <a:rPr b="0" i="1">
                    <a:solidFill>
                      <a:schemeClr val="accent6"/>
                    </a:solidFill>
                  </a:rPr>
                  <a:t>q = [q</a:t>
                </a:r>
                <a:r>
                  <a:rPr b="0" i="1" baseline="-25000">
                    <a:solidFill>
                      <a:schemeClr val="accent6"/>
                    </a:solidFill>
                  </a:rPr>
                  <a:t>1</a:t>
                </a:r>
                <a:r>
                  <a:rPr b="0" i="1">
                    <a:solidFill>
                      <a:schemeClr val="accent6"/>
                    </a:solidFill>
                  </a:rPr>
                  <a:t>,q</a:t>
                </a:r>
                <a:r>
                  <a:rPr b="0" i="1" baseline="-25000">
                    <a:solidFill>
                      <a:schemeClr val="accent6"/>
                    </a:solidFill>
                  </a:rPr>
                  <a:t>2</a:t>
                </a:r>
                <a:r>
                  <a:rPr b="0" i="1">
                    <a:solidFill>
                      <a:schemeClr val="accent6"/>
                    </a:solidFill>
                  </a:rPr>
                  <a:t>,...,q</a:t>
                </a:r>
                <a:r>
                  <a:rPr b="0" i="1" baseline="-25000">
                    <a:solidFill>
                      <a:schemeClr val="accent6"/>
                    </a:solidFill>
                  </a:rPr>
                  <a:t>n</a:t>
                </a:r>
                <a:r>
                  <a:rPr b="0" i="1">
                    <a:solidFill>
                      <a:schemeClr val="accent6"/>
                    </a:solidFill>
                  </a:rPr>
                  <a:t>]</a:t>
                </a:r>
                <a:r>
                  <a:rPr>
                    <a:solidFill>
                      <a:schemeClr val="accent6"/>
                    </a:solidFill>
                  </a:rPr>
                  <a:t> </a:t>
                </a:r>
                <a:r>
                  <a:t>with </a:t>
                </a:r>
                <a14:m>
                  <m:oMath xmlns:m="http://schemas.openxmlformats.org/officeDocument/2006/math">
                    <m:nary>
                      <m:naryPr>
                        <m:chr m:val="∑"/>
                        <m:limLoc m:val="subSup"/>
                        <m:supHide m:val="on"/>
                        <m:ctrlPr>
                          <a:rPr sz="2400" i="1">
                            <a:solidFill>
                              <a:srgbClr val="0000FF"/>
                            </a:solidFill>
                            <a:latin typeface="Cambria Math" panose="02040503050406030204" pitchFamily="18" charset="0"/>
                          </a:rPr>
                        </m:ctrlPr>
                      </m:naryPr>
                      <m:sub>
                        <m:r>
                          <a:rPr sz="2400" i="1">
                            <a:solidFill>
                              <a:srgbClr val="0000FF"/>
                            </a:solidFill>
                            <a:latin typeface="Cambria Math" panose="02040503050406030204" pitchFamily="18" charset="0"/>
                          </a:rPr>
                          <m:t>𝑖</m:t>
                        </m:r>
                      </m:sub>
                      <m:sup/>
                      <m:e>
                        <m:sSub>
                          <m:sSubPr>
                            <m:ctrlPr>
                              <a:rPr sz="2400" i="1">
                                <a:solidFill>
                                  <a:srgbClr val="0000FF"/>
                                </a:solidFill>
                                <a:latin typeface="Cambria Math" panose="02040503050406030204" pitchFamily="18" charset="0"/>
                              </a:rPr>
                            </m:ctrlPr>
                          </m:sSubPr>
                          <m:e>
                            <m:r>
                              <a:rPr sz="2400" i="1">
                                <a:solidFill>
                                  <a:srgbClr val="0000FF"/>
                                </a:solidFill>
                                <a:latin typeface="Cambria Math" panose="02040503050406030204" pitchFamily="18" charset="0"/>
                              </a:rPr>
                              <m:t>𝑞</m:t>
                            </m:r>
                          </m:e>
                          <m:sub>
                            <m:r>
                              <a:rPr sz="2400" i="1">
                                <a:solidFill>
                                  <a:srgbClr val="0000FF"/>
                                </a:solidFill>
                                <a:latin typeface="Cambria Math" panose="02040503050406030204" pitchFamily="18" charset="0"/>
                              </a:rPr>
                              <m:t>𝑖</m:t>
                            </m:r>
                          </m:sub>
                        </m:sSub>
                        <m:r>
                          <a:rPr sz="2400" i="1">
                            <a:solidFill>
                              <a:srgbClr val="0000FF"/>
                            </a:solidFill>
                            <a:latin typeface="Cambria Math" panose="02040503050406030204" pitchFamily="18" charset="0"/>
                          </a:rPr>
                          <m:t>=1</m:t>
                        </m:r>
                      </m:e>
                    </m:nary>
                  </m:oMath>
                </a14:m>
                <a:endParaRPr/>
              </a:p>
              <a:p>
                <a:pPr marL="457200" indent="-381000">
                  <a:lnSpc>
                    <a:spcPct val="115000"/>
                  </a:lnSpc>
                  <a:buClr>
                    <a:srgbClr val="008000"/>
                  </a:buClr>
                  <a:buSzPts val="2400"/>
                  <a:buFont typeface="Arial"/>
                  <a:buChar char="●"/>
                  <a:defRPr sz="2400" b="1">
                    <a:solidFill>
                      <a:srgbClr val="008000"/>
                    </a:solidFill>
                  </a:defRPr>
                </a:pPr>
                <a:r>
                  <a:t>Since p and q are probability distributions we </a:t>
                </a:r>
              </a:p>
              <a:p>
                <a:pPr indent="457200">
                  <a:lnSpc>
                    <a:spcPct val="115000"/>
                  </a:lnSpc>
                  <a:defRPr sz="2400" b="1">
                    <a:solidFill>
                      <a:srgbClr val="008000"/>
                    </a:solidFill>
                  </a:defRPr>
                </a:pPr>
                <a:r>
                  <a:t>define the cross entropy</a:t>
                </a:r>
              </a:p>
              <a:p>
                <a:pPr indent="457200">
                  <a:lnSpc>
                    <a:spcPct val="115000"/>
                  </a:lnSpc>
                </a:pPr>
                <a:endParaRPr sz="2400" b="1">
                  <a:solidFill>
                    <a:srgbClr val="008000"/>
                  </a:solidFill>
                </a:endParaRPr>
              </a:p>
              <a:p>
                <a:endParaRPr sz="2400" b="1">
                  <a:solidFill>
                    <a:srgbClr val="008000"/>
                  </a:solidFill>
                </a:endParaRPr>
              </a:p>
              <a:p>
                <a:endParaRPr sz="2400" b="1">
                  <a:solidFill>
                    <a:srgbClr val="008000"/>
                  </a:solidFill>
                </a:endParaRPr>
              </a:p>
            </p:txBody>
          </p:sp>
        </mc:Choice>
        <mc:Fallback>
          <p:sp>
            <p:nvSpPr>
              <p:cNvPr id="587" name="Google Shape;512;p72"/>
              <p:cNvSpPr txBox="1">
                <a:spLocks noRot="1" noChangeAspect="1" noMove="1" noResize="1" noEditPoints="1" noAdjustHandles="1" noChangeArrowheads="1" noChangeShapeType="1" noTextEdit="1"/>
              </p:cNvSpPr>
              <p:nvPr/>
            </p:nvSpPr>
            <p:spPr>
              <a:xfrm>
                <a:off x="539399" y="1402424"/>
                <a:ext cx="11157602" cy="5615325"/>
              </a:xfrm>
              <a:prstGeom prst="rect">
                <a:avLst/>
              </a:prstGeom>
              <a:blipFill>
                <a:blip r:embed="rId2"/>
                <a:stretch>
                  <a:fillRect l="-114" t="-22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pic>
        <p:nvPicPr>
          <p:cNvPr id="588" name="Google Shape;513;p72" descr="Google Shape;513;p72"/>
          <p:cNvPicPr>
            <a:picLocks noChangeAspect="1"/>
          </p:cNvPicPr>
          <p:nvPr/>
        </p:nvPicPr>
        <p:blipFill>
          <a:blip r:embed="rId3"/>
          <a:stretch>
            <a:fillRect/>
          </a:stretch>
        </p:blipFill>
        <p:spPr>
          <a:xfrm>
            <a:off x="4500400" y="3043525"/>
            <a:ext cx="1171576" cy="468631"/>
          </a:xfrm>
          <a:prstGeom prst="rect">
            <a:avLst/>
          </a:prstGeom>
          <a:ln w="12700">
            <a:miter lim="400000"/>
          </a:ln>
        </p:spPr>
      </p:pic>
      <p:pic>
        <p:nvPicPr>
          <p:cNvPr id="589" name="Google Shape;515;p72" descr="Google Shape;515;p72"/>
          <p:cNvPicPr>
            <a:picLocks noChangeAspect="1"/>
          </p:cNvPicPr>
          <p:nvPr/>
        </p:nvPicPr>
        <p:blipFill>
          <a:blip r:embed="rId4"/>
          <a:stretch>
            <a:fillRect/>
          </a:stretch>
        </p:blipFill>
        <p:spPr>
          <a:xfrm>
            <a:off x="7791025" y="4585575"/>
            <a:ext cx="3349276" cy="1112064"/>
          </a:xfrm>
          <a:prstGeom prst="rect">
            <a:avLst/>
          </a:prstGeom>
          <a:ln w="12700">
            <a:miter lim="400000"/>
          </a:ln>
        </p:spPr>
      </p:pic>
      <p:pic>
        <p:nvPicPr>
          <p:cNvPr id="590" name="Google Shape;516;p72" descr="Google Shape;516;p72"/>
          <p:cNvPicPr>
            <a:picLocks noChangeAspect="1"/>
          </p:cNvPicPr>
          <p:nvPr/>
        </p:nvPicPr>
        <p:blipFill>
          <a:blip r:embed="rId5"/>
          <a:stretch>
            <a:fillRect/>
          </a:stretch>
        </p:blipFill>
        <p:spPr>
          <a:xfrm>
            <a:off x="993223" y="5638700"/>
            <a:ext cx="5641882" cy="971018"/>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Google Shape;521;p73"/>
          <p:cNvSpPr txBox="1">
            <a:spLocks noGrp="1"/>
          </p:cNvSpPr>
          <p:nvPr>
            <p:ph type="title"/>
          </p:nvPr>
        </p:nvSpPr>
        <p:spPr>
          <a:xfrm>
            <a:off x="143934" y="0"/>
            <a:ext cx="11808884" cy="1143000"/>
          </a:xfrm>
          <a:prstGeom prst="rect">
            <a:avLst/>
          </a:prstGeom>
        </p:spPr>
        <p:txBody>
          <a:bodyPr/>
          <a:lstStyle>
            <a:lvl1pPr>
              <a:defRPr>
                <a:solidFill>
                  <a:srgbClr val="FF0000"/>
                </a:solidFill>
              </a:defRPr>
            </a:lvl1pPr>
          </a:lstStyle>
          <a:p>
            <a:r>
              <a:t>Steps of training a neural network</a:t>
            </a:r>
          </a:p>
        </p:txBody>
      </p:sp>
      <p:sp>
        <p:nvSpPr>
          <p:cNvPr id="593" name="Google Shape;522;p73"/>
          <p:cNvSpPr txBox="1">
            <a:spLocks noGrp="1"/>
          </p:cNvSpPr>
          <p:nvPr>
            <p:ph type="body" idx="1"/>
          </p:nvPr>
        </p:nvSpPr>
        <p:spPr>
          <a:xfrm>
            <a:off x="143933" y="1196975"/>
            <a:ext cx="12048067" cy="5327650"/>
          </a:xfrm>
          <a:prstGeom prst="rect">
            <a:avLst/>
          </a:prstGeom>
        </p:spPr>
        <p:txBody>
          <a:bodyPr/>
          <a:lstStyle/>
          <a:p>
            <a:pPr marL="267368" indent="-267368">
              <a:spcBef>
                <a:spcPts val="5000"/>
              </a:spcBef>
              <a:buClrTx/>
              <a:buSzPct val="100000"/>
              <a:buFontTx/>
              <a:buAutoNum type="arabicPeriod"/>
              <a:defRPr sz="2000"/>
            </a:pPr>
            <a:r>
              <a:t>Initialization: Assigning random values to the network weights</a:t>
            </a:r>
          </a:p>
          <a:p>
            <a:pPr marL="267368" indent="-267368">
              <a:spcBef>
                <a:spcPts val="5000"/>
              </a:spcBef>
              <a:buClrTx/>
              <a:buSzPct val="100000"/>
              <a:buFontTx/>
              <a:buAutoNum type="arabicPeriod"/>
              <a:defRPr sz="2000"/>
            </a:pPr>
            <a:r>
              <a:t>Calculation of the activation functions of the network, i.e. its output, for each of the training samples </a:t>
            </a:r>
            <a:r>
              <a:rPr>
                <a:solidFill>
                  <a:srgbClr val="0000FF"/>
                </a:solidFill>
              </a:rPr>
              <a:t>(Feedforward computations)</a:t>
            </a:r>
          </a:p>
          <a:p>
            <a:pPr marL="267368" indent="-267368">
              <a:spcBef>
                <a:spcPts val="5000"/>
              </a:spcBef>
              <a:buClrTx/>
              <a:buSzPct val="100000"/>
              <a:buFontTx/>
              <a:buAutoNum type="arabicPeriod"/>
              <a:defRPr sz="2000"/>
            </a:pPr>
            <a:r>
              <a:t>Calculate the error </a:t>
            </a:r>
            <a:r>
              <a:rPr>
                <a:solidFill>
                  <a:srgbClr val="0000FF"/>
                </a:solidFill>
              </a:rPr>
              <a:t>(error of loss function) </a:t>
            </a:r>
            <a:r>
              <a:t>for the set of training data. The worse the prediction, the bigger the error.</a:t>
            </a:r>
          </a:p>
          <a:p>
            <a:pPr marL="267368" indent="-267368">
              <a:spcBef>
                <a:spcPts val="5000"/>
              </a:spcBef>
              <a:buClrTx/>
              <a:buSzPct val="100000"/>
              <a:buFontTx/>
              <a:buAutoNum type="arabicPeriod"/>
              <a:defRPr sz="2000">
                <a:solidFill>
                  <a:srgbClr val="0000FF"/>
                </a:solidFill>
              </a:defRPr>
            </a:pPr>
            <a:r>
              <a:t>Back propagation of error</a:t>
            </a:r>
            <a:r>
              <a:rPr>
                <a:solidFill>
                  <a:srgbClr val="008000"/>
                </a:solidFill>
              </a:rPr>
              <a:t> through the network to determine the new values for the network weights.</a:t>
            </a:r>
          </a:p>
          <a:p>
            <a:pPr marL="267368" indent="-267368">
              <a:spcBef>
                <a:spcPts val="5000"/>
              </a:spcBef>
              <a:buClrTx/>
              <a:buSzPct val="100000"/>
              <a:buFontTx/>
              <a:buAutoNum type="arabicPeriod"/>
              <a:defRPr sz="2000"/>
            </a:pPr>
            <a:r>
              <a:t>Repeat steps 2-5 until the error is reduced to an acceptable level</a:t>
            </a:r>
          </a:p>
        </p:txBody>
      </p:sp>
      <p:sp>
        <p:nvSpPr>
          <p:cNvPr id="594" name="Google Shape;523;p7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Google Shape;528;p14"/>
          <p:cNvSpPr txBox="1">
            <a:spLocks noGrp="1"/>
          </p:cNvSpPr>
          <p:nvPr>
            <p:ph type="title"/>
          </p:nvPr>
        </p:nvSpPr>
        <p:spPr>
          <a:xfrm>
            <a:off x="415862" y="65185"/>
            <a:ext cx="11351702" cy="600182"/>
          </a:xfrm>
          <a:prstGeom prst="rect">
            <a:avLst/>
          </a:prstGeom>
        </p:spPr>
        <p:txBody>
          <a:bodyPr/>
          <a:lstStyle>
            <a:lvl1pPr>
              <a:defRPr sz="2800">
                <a:solidFill>
                  <a:srgbClr val="FF0000"/>
                </a:solidFill>
              </a:defRPr>
            </a:lvl1pPr>
          </a:lstStyle>
          <a:p>
            <a:r>
              <a:t>Single-Layer Perceptron for Item-based Collaborative Filtering</a:t>
            </a:r>
          </a:p>
        </p:txBody>
      </p:sp>
      <p:graphicFrame>
        <p:nvGraphicFramePr>
          <p:cNvPr id="597" name="Google Shape;529;p14"/>
          <p:cNvGraphicFramePr/>
          <p:nvPr/>
        </p:nvGraphicFramePr>
        <p:xfrm>
          <a:off x="2249212" y="1909976"/>
          <a:ext cx="5871500" cy="2364545"/>
        </p:xfrm>
        <a:graphic>
          <a:graphicData uri="http://schemas.openxmlformats.org/drawingml/2006/table">
            <a:tbl>
              <a:tblPr firstRow="1">
                <a:tableStyleId>{4C3C2611-4C71-4FC5-86AE-919BDF0F9419}</a:tableStyleId>
              </a:tblPr>
              <a:tblGrid>
                <a:gridCol w="818600">
                  <a:extLst>
                    <a:ext uri="{9D8B030D-6E8A-4147-A177-3AD203B41FA5}">
                      <a16:colId xmlns:a16="http://schemas.microsoft.com/office/drawing/2014/main" val="20000"/>
                    </a:ext>
                  </a:extLst>
                </a:gridCol>
                <a:gridCol w="976250">
                  <a:extLst>
                    <a:ext uri="{9D8B030D-6E8A-4147-A177-3AD203B41FA5}">
                      <a16:colId xmlns:a16="http://schemas.microsoft.com/office/drawing/2014/main" val="20001"/>
                    </a:ext>
                  </a:extLst>
                </a:gridCol>
                <a:gridCol w="1265975">
                  <a:extLst>
                    <a:ext uri="{9D8B030D-6E8A-4147-A177-3AD203B41FA5}">
                      <a16:colId xmlns:a16="http://schemas.microsoft.com/office/drawing/2014/main" val="20002"/>
                    </a:ext>
                  </a:extLst>
                </a:gridCol>
                <a:gridCol w="1317175">
                  <a:extLst>
                    <a:ext uri="{9D8B030D-6E8A-4147-A177-3AD203B41FA5}">
                      <a16:colId xmlns:a16="http://schemas.microsoft.com/office/drawing/2014/main" val="20003"/>
                    </a:ext>
                  </a:extLst>
                </a:gridCol>
                <a:gridCol w="1493500">
                  <a:extLst>
                    <a:ext uri="{9D8B030D-6E8A-4147-A177-3AD203B41FA5}">
                      <a16:colId xmlns:a16="http://schemas.microsoft.com/office/drawing/2014/main" val="20004"/>
                    </a:ext>
                  </a:extLst>
                </a:gridCol>
              </a:tblGrid>
              <a:tr h="412625">
                <a:tc>
                  <a:txBody>
                    <a:bodyPr/>
                    <a:lstStyle/>
                    <a:p>
                      <a:pPr algn="l">
                        <a:defRPr>
                          <a:sym typeface="Arial"/>
                        </a:defRPr>
                      </a:pPr>
                      <a:endParaRPr/>
                    </a:p>
                  </a:txBody>
                  <a:tcPr marL="38250" marR="38250" marT="38250" marB="38250" anchor="ctr" horzOverflow="overflow">
                    <a:solidFill>
                      <a:schemeClr val="accent3">
                        <a:lumOff val="44000"/>
                        <a:alpha val="0"/>
                      </a:schemeClr>
                    </a:solidFill>
                  </a:tcPr>
                </a:tc>
                <a:tc>
                  <a:txBody>
                    <a:bodyPr/>
                    <a:lstStyle/>
                    <a:p>
                      <a:pPr>
                        <a:defRPr sz="1800" b="1">
                          <a:solidFill>
                            <a:srgbClr val="FF0000"/>
                          </a:solidFill>
                          <a:sym typeface="Arial"/>
                        </a:defRPr>
                      </a:pPr>
                      <a:r>
                        <a:t>I</a:t>
                      </a:r>
                      <a:r>
                        <a:rPr baseline="-25000"/>
                        <a:t>1</a:t>
                      </a:r>
                    </a:p>
                  </a:txBody>
                  <a:tcPr marL="38250" marR="38250" marT="38250" marB="38250" anchor="ctr" horzOverflow="overflow">
                    <a:solidFill>
                      <a:schemeClr val="accent3">
                        <a:lumOff val="44000"/>
                        <a:alpha val="0"/>
                      </a:schemeClr>
                    </a:solidFill>
                  </a:tcPr>
                </a:tc>
                <a:tc>
                  <a:txBody>
                    <a:bodyPr/>
                    <a:lstStyle/>
                    <a:p>
                      <a:pPr>
                        <a:defRPr sz="1800" b="1">
                          <a:solidFill>
                            <a:srgbClr val="FF0000"/>
                          </a:solidFill>
                          <a:sym typeface="Arial"/>
                        </a:defRPr>
                      </a:pPr>
                      <a:r>
                        <a:t>I</a:t>
                      </a:r>
                      <a:r>
                        <a:rPr baseline="-25000"/>
                        <a:t>2</a:t>
                      </a:r>
                    </a:p>
                  </a:txBody>
                  <a:tcPr marL="38250" marR="38250" marT="38250" marB="38250" anchor="ctr" horzOverflow="overflow">
                    <a:solidFill>
                      <a:schemeClr val="accent3">
                        <a:lumOff val="44000"/>
                        <a:alpha val="0"/>
                      </a:schemeClr>
                    </a:solidFill>
                  </a:tcPr>
                </a:tc>
                <a:tc>
                  <a:txBody>
                    <a:bodyPr/>
                    <a:lstStyle/>
                    <a:p>
                      <a:pPr>
                        <a:defRPr sz="1800" b="1">
                          <a:solidFill>
                            <a:srgbClr val="FF0000"/>
                          </a:solidFill>
                          <a:sym typeface="Arial"/>
                        </a:defRPr>
                      </a:pPr>
                      <a:r>
                        <a:t>I</a:t>
                      </a:r>
                      <a:r>
                        <a:rPr baseline="-25000"/>
                        <a:t>3</a:t>
                      </a:r>
                    </a:p>
                  </a:txBody>
                  <a:tcPr marL="38250" marR="38250" marT="38250" marB="38250" anchor="ctr" horzOverflow="overflow">
                    <a:solidFill>
                      <a:schemeClr val="accent3">
                        <a:lumOff val="44000"/>
                        <a:alpha val="0"/>
                      </a:schemeClr>
                    </a:solidFill>
                  </a:tcPr>
                </a:tc>
                <a:tc>
                  <a:txBody>
                    <a:bodyPr/>
                    <a:lstStyle/>
                    <a:p>
                      <a:pPr>
                        <a:defRPr sz="1800" b="1">
                          <a:solidFill>
                            <a:srgbClr val="FF0000"/>
                          </a:solidFill>
                          <a:sym typeface="Arial"/>
                        </a:defRPr>
                      </a:pPr>
                      <a:r>
                        <a:t>I</a:t>
                      </a:r>
                      <a:r>
                        <a:rPr baseline="-25000"/>
                        <a:t>4</a:t>
                      </a:r>
                    </a:p>
                  </a:txBody>
                  <a:tcPr marL="38250" marR="38250" marT="38250" marB="38250" anchor="ctr" horzOverflow="overflow">
                    <a:solidFill>
                      <a:schemeClr val="accent3">
                        <a:lumOff val="44000"/>
                        <a:alpha val="0"/>
                      </a:schemeClr>
                    </a:solidFill>
                  </a:tcPr>
                </a:tc>
                <a:extLst>
                  <a:ext uri="{0D108BD9-81ED-4DB2-BD59-A6C34878D82A}">
                    <a16:rowId xmlns:a16="http://schemas.microsoft.com/office/drawing/2014/main" val="10000"/>
                  </a:ext>
                </a:extLst>
              </a:tr>
              <a:tr h="412625">
                <a:tc>
                  <a:txBody>
                    <a:bodyPr/>
                    <a:lstStyle/>
                    <a:p>
                      <a:pPr>
                        <a:defRPr sz="2400">
                          <a:solidFill>
                            <a:schemeClr val="accent6"/>
                          </a:solidFill>
                          <a:sym typeface="Arial"/>
                        </a:defRPr>
                      </a:pPr>
                      <a:r>
                        <a:t>U</a:t>
                      </a:r>
                      <a:r>
                        <a:rPr baseline="-25000"/>
                        <a:t>1</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4</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1</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1</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4</a:t>
                      </a:r>
                    </a:p>
                  </a:txBody>
                  <a:tcPr marL="38250" marR="38250" marT="38250" marB="38250" anchor="ctr" horzOverflow="overflow">
                    <a:solidFill>
                      <a:schemeClr val="accent3">
                        <a:lumOff val="44000"/>
                        <a:alpha val="0"/>
                      </a:schemeClr>
                    </a:solidFill>
                  </a:tcPr>
                </a:tc>
                <a:extLst>
                  <a:ext uri="{0D108BD9-81ED-4DB2-BD59-A6C34878D82A}">
                    <a16:rowId xmlns:a16="http://schemas.microsoft.com/office/drawing/2014/main" val="10001"/>
                  </a:ext>
                </a:extLst>
              </a:tr>
              <a:tr h="412625">
                <a:tc>
                  <a:txBody>
                    <a:bodyPr/>
                    <a:lstStyle/>
                    <a:p>
                      <a:pPr>
                        <a:defRPr sz="2400">
                          <a:solidFill>
                            <a:schemeClr val="accent6"/>
                          </a:solidFill>
                          <a:sym typeface="Arial"/>
                        </a:defRPr>
                      </a:pPr>
                      <a:r>
                        <a:t>U</a:t>
                      </a:r>
                      <a:r>
                        <a:rPr baseline="-25000"/>
                        <a:t>2</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1</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4</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2</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0</a:t>
                      </a:r>
                    </a:p>
                  </a:txBody>
                  <a:tcPr marL="38250" marR="38250" marT="38250" marB="38250" anchor="ctr" horzOverflow="overflow">
                    <a:solidFill>
                      <a:schemeClr val="accent3">
                        <a:lumOff val="44000"/>
                        <a:alpha val="0"/>
                      </a:schemeClr>
                    </a:solidFill>
                  </a:tcPr>
                </a:tc>
                <a:extLst>
                  <a:ext uri="{0D108BD9-81ED-4DB2-BD59-A6C34878D82A}">
                    <a16:rowId xmlns:a16="http://schemas.microsoft.com/office/drawing/2014/main" val="10002"/>
                  </a:ext>
                </a:extLst>
              </a:tr>
              <a:tr h="412625">
                <a:tc>
                  <a:txBody>
                    <a:bodyPr/>
                    <a:lstStyle/>
                    <a:p>
                      <a:pPr>
                        <a:defRPr sz="2400">
                          <a:solidFill>
                            <a:schemeClr val="accent6"/>
                          </a:solidFill>
                          <a:sym typeface="Arial"/>
                        </a:defRPr>
                      </a:pPr>
                      <a:r>
                        <a:t>U</a:t>
                      </a:r>
                      <a:r>
                        <a:rPr baseline="-25000"/>
                        <a:t>3</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2</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1</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4</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5</a:t>
                      </a:r>
                    </a:p>
                  </a:txBody>
                  <a:tcPr marL="38250" marR="38250" marT="38250" marB="38250" anchor="ctr" horzOverflow="overflow">
                    <a:solidFill>
                      <a:schemeClr val="accent3">
                        <a:lumOff val="44000"/>
                        <a:alpha val="0"/>
                      </a:schemeClr>
                    </a:solidFill>
                  </a:tcPr>
                </a:tc>
                <a:extLst>
                  <a:ext uri="{0D108BD9-81ED-4DB2-BD59-A6C34878D82A}">
                    <a16:rowId xmlns:a16="http://schemas.microsoft.com/office/drawing/2014/main" val="10003"/>
                  </a:ext>
                </a:extLst>
              </a:tr>
              <a:tr h="412625">
                <a:tc>
                  <a:txBody>
                    <a:bodyPr/>
                    <a:lstStyle/>
                    <a:p>
                      <a:pPr>
                        <a:defRPr sz="2400">
                          <a:solidFill>
                            <a:schemeClr val="accent6"/>
                          </a:solidFill>
                          <a:sym typeface="Arial"/>
                        </a:defRPr>
                      </a:pPr>
                      <a:r>
                        <a:t>U</a:t>
                      </a:r>
                      <a:r>
                        <a:rPr baseline="-25000"/>
                        <a:t>4</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1</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4</a:t>
                      </a:r>
                    </a:p>
                  </a:txBody>
                  <a:tcPr marL="38250" marR="38250" marT="38250" marB="38250" anchor="ctr" horzOverflow="overflow">
                    <a:solidFill>
                      <a:schemeClr val="accent3">
                        <a:lumOff val="44000"/>
                        <a:alpha val="0"/>
                      </a:schemeClr>
                    </a:solidFill>
                  </a:tcPr>
                </a:tc>
                <a:tc>
                  <a:txBody>
                    <a:bodyPr/>
                    <a:lstStyle/>
                    <a:p>
                      <a:pPr>
                        <a:defRPr sz="1800"/>
                      </a:pPr>
                      <a:r>
                        <a:rPr sz="2000">
                          <a:sym typeface="Arial"/>
                        </a:rPr>
                        <a:t>1</a:t>
                      </a:r>
                    </a:p>
                  </a:txBody>
                  <a:tcPr marL="38250" marR="38250" marT="38250" marB="38250" anchor="ctr" horzOverflow="overflow">
                    <a:solidFill>
                      <a:schemeClr val="accent3">
                        <a:lumOff val="44000"/>
                        <a:alpha val="0"/>
                      </a:schemeClr>
                    </a:solidFill>
                  </a:tcPr>
                </a:tc>
                <a:tc>
                  <a:txBody>
                    <a:bodyPr/>
                    <a:lstStyle/>
                    <a:p>
                      <a:pPr>
                        <a:defRPr sz="1800"/>
                      </a:pPr>
                      <a:r>
                        <a:rPr sz="3600" b="1">
                          <a:solidFill>
                            <a:srgbClr val="FF0000"/>
                          </a:solidFill>
                          <a:sym typeface="Arial"/>
                        </a:rPr>
                        <a:t>?</a:t>
                      </a:r>
                    </a:p>
                  </a:txBody>
                  <a:tcPr marL="38250" marR="38250" marT="38250" marB="38250" anchor="ctr" horzOverflow="overflow">
                    <a:solidFill>
                      <a:schemeClr val="accent3">
                        <a:lumOff val="44000"/>
                        <a:alpha val="0"/>
                      </a:schemeClr>
                    </a:solidFill>
                  </a:tcPr>
                </a:tc>
                <a:extLst>
                  <a:ext uri="{0D108BD9-81ED-4DB2-BD59-A6C34878D82A}">
                    <a16:rowId xmlns:a16="http://schemas.microsoft.com/office/drawing/2014/main" val="10004"/>
                  </a:ext>
                </a:extLst>
              </a:tr>
            </a:tbl>
          </a:graphicData>
        </a:graphic>
      </p:graphicFrame>
      <p:sp>
        <p:nvSpPr>
          <p:cNvPr id="598" name="Google Shape;530;p14"/>
          <p:cNvSpPr/>
          <p:nvPr/>
        </p:nvSpPr>
        <p:spPr>
          <a:xfrm>
            <a:off x="3814457" y="4657057"/>
            <a:ext cx="459357" cy="459358"/>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599" name="Google Shape;531;p14"/>
          <p:cNvSpPr/>
          <p:nvPr/>
        </p:nvSpPr>
        <p:spPr>
          <a:xfrm>
            <a:off x="3814457" y="5266657"/>
            <a:ext cx="459357" cy="459358"/>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00" name="Google Shape;532;p14"/>
          <p:cNvSpPr/>
          <p:nvPr/>
        </p:nvSpPr>
        <p:spPr>
          <a:xfrm>
            <a:off x="3814457" y="5876257"/>
            <a:ext cx="459357" cy="459358"/>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01" name="Google Shape;533;p14"/>
          <p:cNvSpPr/>
          <p:nvPr/>
        </p:nvSpPr>
        <p:spPr>
          <a:xfrm>
            <a:off x="3279402" y="4857332"/>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02" name="Google Shape;534;p14"/>
          <p:cNvSpPr/>
          <p:nvPr/>
        </p:nvSpPr>
        <p:spPr>
          <a:xfrm>
            <a:off x="3279402" y="5466932"/>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03" name="Google Shape;535;p14"/>
          <p:cNvSpPr/>
          <p:nvPr/>
        </p:nvSpPr>
        <p:spPr>
          <a:xfrm>
            <a:off x="3279402" y="6076532"/>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04" name="Google Shape;536;p14"/>
          <p:cNvSpPr/>
          <p:nvPr/>
        </p:nvSpPr>
        <p:spPr>
          <a:xfrm>
            <a:off x="4206542" y="5049142"/>
            <a:ext cx="1012201" cy="384301"/>
          </a:xfrm>
          <a:prstGeom prst="line">
            <a:avLst/>
          </a:prstGeom>
          <a:ln>
            <a:solidFill>
              <a:srgbClr val="000000"/>
            </a:solidFill>
            <a:miter/>
            <a:tailEnd type="triangle"/>
          </a:ln>
        </p:spPr>
        <p:txBody>
          <a:bodyPr lIns="0" tIns="0" rIns="0" bIns="0"/>
          <a:lstStyle/>
          <a:p>
            <a:endParaRPr/>
          </a:p>
        </p:txBody>
      </p:sp>
      <p:cxnSp>
        <p:nvCxnSpPr>
          <p:cNvPr id="605" name="Google Shape;537;p14"/>
          <p:cNvCxnSpPr>
            <a:cxnSpLocks/>
            <a:endCxn id="607" idx="2"/>
          </p:cNvCxnSpPr>
          <p:nvPr/>
        </p:nvCxnSpPr>
        <p:spPr>
          <a:xfrm>
            <a:off x="4273814" y="5527892"/>
            <a:ext cx="944879" cy="38101"/>
          </a:xfrm>
          <a:prstGeom prst="straightConnector1">
            <a:avLst/>
          </a:prstGeom>
          <a:ln>
            <a:solidFill>
              <a:srgbClr val="000000"/>
            </a:solidFill>
            <a:miter/>
            <a:tailEnd type="triangle"/>
          </a:ln>
        </p:spPr>
      </p:cxnSp>
      <p:sp>
        <p:nvSpPr>
          <p:cNvPr id="606" name="Google Shape;539;p14"/>
          <p:cNvSpPr/>
          <p:nvPr/>
        </p:nvSpPr>
        <p:spPr>
          <a:xfrm flipH="1">
            <a:off x="4206542" y="5726029"/>
            <a:ext cx="1012201" cy="217501"/>
          </a:xfrm>
          <a:prstGeom prst="line">
            <a:avLst/>
          </a:prstGeom>
          <a:ln>
            <a:solidFill>
              <a:srgbClr val="000000"/>
            </a:solidFill>
            <a:miter/>
            <a:headEnd type="triangle"/>
          </a:ln>
        </p:spPr>
        <p:txBody>
          <a:bodyPr lIns="0" tIns="0" rIns="0" bIns="0"/>
          <a:lstStyle/>
          <a:p>
            <a:endParaRPr/>
          </a:p>
        </p:txBody>
      </p:sp>
      <p:sp>
        <p:nvSpPr>
          <p:cNvPr id="607" name="Google Shape;538;p14"/>
          <p:cNvSpPr/>
          <p:nvPr/>
        </p:nvSpPr>
        <p:spPr>
          <a:xfrm>
            <a:off x="5218693" y="5146892"/>
            <a:ext cx="1219201" cy="838201"/>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08" name="Google Shape;540;p14"/>
          <p:cNvSpPr/>
          <p:nvPr/>
        </p:nvSpPr>
        <p:spPr>
          <a:xfrm flipH="1">
            <a:off x="5828292" y="5146893"/>
            <a:ext cx="1589" cy="838201"/>
          </a:xfrm>
          <a:prstGeom prst="line">
            <a:avLst/>
          </a:prstGeom>
          <a:ln>
            <a:solidFill>
              <a:srgbClr val="000000"/>
            </a:solidFill>
            <a:miter/>
          </a:ln>
        </p:spPr>
        <p:txBody>
          <a:bodyPr lIns="0" tIns="0" rIns="0" bIns="0"/>
          <a:lstStyle/>
          <a:p>
            <a:endParaRPr/>
          </a:p>
        </p:txBody>
      </p:sp>
      <p:sp>
        <p:nvSpPr>
          <p:cNvPr id="609" name="Google Shape;541;p14"/>
          <p:cNvSpPr txBox="1"/>
          <p:nvPr/>
        </p:nvSpPr>
        <p:spPr>
          <a:xfrm>
            <a:off x="5394125" y="5201006"/>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610" name="Google Shape;542;p14"/>
          <p:cNvSpPr/>
          <p:nvPr/>
        </p:nvSpPr>
        <p:spPr>
          <a:xfrm>
            <a:off x="6460266" y="5527892"/>
            <a:ext cx="1332278" cy="137149"/>
          </a:xfrm>
          <a:prstGeom prst="rightArrow">
            <a:avLst>
              <a:gd name="adj1" fmla="val 50000"/>
              <a:gd name="adj2" fmla="val 50000"/>
            </a:avLst>
          </a:prstGeom>
          <a:ln w="12700">
            <a:solidFill>
              <a:srgbClr val="000000"/>
            </a:solidFill>
            <a:miter/>
          </a:ln>
        </p:spPr>
        <p:txBody>
          <a:bodyPr lIns="0" tIns="0" rIns="0" bIns="0"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grpSp>
        <p:nvGrpSpPr>
          <p:cNvPr id="613" name="Google Shape;543;p14"/>
          <p:cNvGrpSpPr/>
          <p:nvPr/>
        </p:nvGrpSpPr>
        <p:grpSpPr>
          <a:xfrm>
            <a:off x="7712440" y="5375235"/>
            <a:ext cx="381001" cy="381516"/>
            <a:chOff x="0" y="0"/>
            <a:chExt cx="381000" cy="381514"/>
          </a:xfrm>
        </p:grpSpPr>
        <p:sp>
          <p:nvSpPr>
            <p:cNvPr id="611" name="Square"/>
            <p:cNvSpPr/>
            <p:nvPr/>
          </p:nvSpPr>
          <p:spPr>
            <a:xfrm>
              <a:off x="0" y="0"/>
              <a:ext cx="381000" cy="381515"/>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612" name="Text"/>
            <p:cNvSpPr txBox="1"/>
            <p:nvPr/>
          </p:nvSpPr>
          <p:spPr>
            <a:xfrm>
              <a:off x="45724" y="0"/>
              <a:ext cx="289552" cy="3727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 </a:t>
              </a:r>
            </a:p>
          </p:txBody>
        </p:sp>
      </p:grpSp>
      <p:grpSp>
        <p:nvGrpSpPr>
          <p:cNvPr id="616" name="Google Shape;544;p14"/>
          <p:cNvGrpSpPr/>
          <p:nvPr/>
        </p:nvGrpSpPr>
        <p:grpSpPr>
          <a:xfrm>
            <a:off x="2611911" y="4857331"/>
            <a:ext cx="621999" cy="1310642"/>
            <a:chOff x="0" y="0"/>
            <a:chExt cx="621998" cy="1310641"/>
          </a:xfrm>
        </p:grpSpPr>
        <p:sp>
          <p:nvSpPr>
            <p:cNvPr id="614" name="Google Shape;545;p14"/>
            <p:cNvSpPr/>
            <p:nvPr/>
          </p:nvSpPr>
          <p:spPr>
            <a:xfrm>
              <a:off x="243721" y="0"/>
              <a:ext cx="378278" cy="13106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19689"/>
                    <a:pt x="10800" y="17332"/>
                  </a:cubicBezTo>
                  <a:lnTo>
                    <a:pt x="10800" y="15150"/>
                  </a:lnTo>
                  <a:cubicBezTo>
                    <a:pt x="10800" y="12792"/>
                    <a:pt x="5965" y="10881"/>
                    <a:pt x="0" y="10881"/>
                  </a:cubicBezTo>
                  <a:cubicBezTo>
                    <a:pt x="5965" y="10881"/>
                    <a:pt x="10800" y="8971"/>
                    <a:pt x="10800" y="6613"/>
                  </a:cubicBezTo>
                  <a:lnTo>
                    <a:pt x="10800" y="4268"/>
                  </a:lnTo>
                  <a:cubicBezTo>
                    <a:pt x="10800" y="1911"/>
                    <a:pt x="15635" y="0"/>
                    <a:pt x="21600" y="0"/>
                  </a:cubicBezTo>
                </a:path>
              </a:pathLst>
            </a:custGeom>
            <a:noFill/>
            <a:ln w="9525" cap="flat">
              <a:solidFill>
                <a:srgbClr val="000000"/>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sp>
          <p:nvSpPr>
            <p:cNvPr id="615" name="Google Shape;546;p14"/>
            <p:cNvSpPr txBox="1"/>
            <p:nvPr/>
          </p:nvSpPr>
          <p:spPr>
            <a:xfrm>
              <a:off x="0" y="465110"/>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617" name="Google Shape;547;p14"/>
          <p:cNvSpPr txBox="1"/>
          <p:nvPr/>
        </p:nvSpPr>
        <p:spPr>
          <a:xfrm>
            <a:off x="3444319" y="4377202"/>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1</a:t>
            </a:r>
          </a:p>
        </p:txBody>
      </p:sp>
      <p:sp>
        <p:nvSpPr>
          <p:cNvPr id="618" name="Google Shape;548;p14"/>
          <p:cNvSpPr txBox="1"/>
          <p:nvPr/>
        </p:nvSpPr>
        <p:spPr>
          <a:xfrm>
            <a:off x="3419704" y="5055453"/>
            <a:ext cx="321767"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2</a:t>
            </a:r>
          </a:p>
        </p:txBody>
      </p:sp>
      <p:sp>
        <p:nvSpPr>
          <p:cNvPr id="619" name="Google Shape;549;p14"/>
          <p:cNvSpPr txBox="1"/>
          <p:nvPr/>
        </p:nvSpPr>
        <p:spPr>
          <a:xfrm>
            <a:off x="3419704" y="5689698"/>
            <a:ext cx="35672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3</a:t>
            </a:r>
          </a:p>
        </p:txBody>
      </p:sp>
      <p:sp>
        <p:nvSpPr>
          <p:cNvPr id="620" name="Google Shape;550;p14"/>
          <p:cNvSpPr/>
          <p:nvPr/>
        </p:nvSpPr>
        <p:spPr>
          <a:xfrm flipV="1">
            <a:off x="5950392" y="5393411"/>
            <a:ext cx="262707" cy="406930"/>
          </a:xfrm>
          <a:prstGeom prst="line">
            <a:avLst/>
          </a:prstGeom>
          <a:ln w="76200">
            <a:solidFill>
              <a:srgbClr val="000000"/>
            </a:solidFill>
            <a:miter/>
          </a:ln>
        </p:spPr>
        <p:txBody>
          <a:bodyPr lIns="0" tIns="0" rIns="0" bIns="0"/>
          <a:lstStyle/>
          <a:p>
            <a:endParaRPr/>
          </a:p>
        </p:txBody>
      </p:sp>
      <p:sp>
        <p:nvSpPr>
          <p:cNvPr id="621" name="Google Shape;551;p14"/>
          <p:cNvSpPr txBox="1"/>
          <p:nvPr/>
        </p:nvSpPr>
        <p:spPr>
          <a:xfrm>
            <a:off x="4358879" y="5222302"/>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622" name="Google Shape;552;p14"/>
          <p:cNvSpPr txBox="1"/>
          <p:nvPr/>
        </p:nvSpPr>
        <p:spPr>
          <a:xfrm>
            <a:off x="4358879" y="5558373"/>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623" name="Google Shape;554;p14"/>
          <p:cNvSpPr txBox="1"/>
          <p:nvPr/>
        </p:nvSpPr>
        <p:spPr>
          <a:xfrm>
            <a:off x="4385878" y="4849297"/>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624" name="Google Shape;555;p14"/>
          <p:cNvSpPr txBox="1"/>
          <p:nvPr/>
        </p:nvSpPr>
        <p:spPr>
          <a:xfrm>
            <a:off x="8025533" y="5375235"/>
            <a:ext cx="35672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4</a:t>
            </a:r>
          </a:p>
        </p:txBody>
      </p:sp>
      <p:sp>
        <p:nvSpPr>
          <p:cNvPr id="625" name="Google Shape;556;p14"/>
          <p:cNvSpPr txBox="1"/>
          <p:nvPr/>
        </p:nvSpPr>
        <p:spPr>
          <a:xfrm>
            <a:off x="1305823" y="1161984"/>
            <a:ext cx="9814551" cy="9601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457200" indent="-457200">
              <a:buClr>
                <a:srgbClr val="000000"/>
              </a:buClr>
              <a:buSzPts val="2800"/>
              <a:buFont typeface="Arial"/>
              <a:buChar char="•"/>
              <a:defRPr sz="2800">
                <a:solidFill>
                  <a:srgbClr val="008000"/>
                </a:solidFill>
              </a:defRPr>
            </a:pPr>
            <a:r>
              <a:t>Predict whether </a:t>
            </a:r>
            <a:r>
              <a:rPr>
                <a:solidFill>
                  <a:schemeClr val="accent6"/>
                </a:solidFill>
              </a:rPr>
              <a:t>U</a:t>
            </a:r>
            <a:r>
              <a:rPr baseline="-25000">
                <a:solidFill>
                  <a:schemeClr val="accent6"/>
                </a:solidFill>
              </a:rPr>
              <a:t>4</a:t>
            </a:r>
            <a:r>
              <a:t> will like or not the element </a:t>
            </a:r>
            <a:r>
              <a:rPr i="1">
                <a:solidFill>
                  <a:srgbClr val="FF0000"/>
                </a:solidFill>
              </a:rPr>
              <a:t>I4</a:t>
            </a:r>
            <a:endParaRPr>
              <a:solidFill>
                <a:srgbClr val="FF0000"/>
              </a:solidFill>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Google Shape;174;p45"/>
          <p:cNvSpPr txBox="1">
            <a:spLocks noGrp="1"/>
          </p:cNvSpPr>
          <p:nvPr>
            <p:ph type="title"/>
          </p:nvPr>
        </p:nvSpPr>
        <p:spPr>
          <a:xfrm>
            <a:off x="1919535" y="116632"/>
            <a:ext cx="8215064" cy="841404"/>
          </a:xfrm>
          <a:prstGeom prst="rect">
            <a:avLst/>
          </a:prstGeom>
        </p:spPr>
        <p:txBody>
          <a:bodyPr/>
          <a:lstStyle>
            <a:lvl1pPr algn="ctr">
              <a:defRPr>
                <a:solidFill>
                  <a:srgbClr val="FF0000"/>
                </a:solidFill>
              </a:defRPr>
            </a:lvl1pPr>
          </a:lstStyle>
          <a:p>
            <a:r>
              <a:t>Description of Chapter 6</a:t>
            </a:r>
          </a:p>
        </p:txBody>
      </p:sp>
      <p:grpSp>
        <p:nvGrpSpPr>
          <p:cNvPr id="286" name="Google Shape;175;p45"/>
          <p:cNvGrpSpPr/>
          <p:nvPr/>
        </p:nvGrpSpPr>
        <p:grpSpPr>
          <a:xfrm>
            <a:off x="1713649" y="1325411"/>
            <a:ext cx="8879207" cy="5070777"/>
            <a:chOff x="0" y="0"/>
            <a:chExt cx="8879206" cy="5070775"/>
          </a:xfrm>
        </p:grpSpPr>
        <p:sp>
          <p:nvSpPr>
            <p:cNvPr id="273" name="Google Shape;176;p45"/>
            <p:cNvSpPr/>
            <p:nvPr/>
          </p:nvSpPr>
          <p:spPr>
            <a:xfrm>
              <a:off x="0" y="0"/>
              <a:ext cx="1065456" cy="5070776"/>
            </a:xfrm>
            <a:custGeom>
              <a:avLst/>
              <a:gdLst/>
              <a:ahLst/>
              <a:cxnLst>
                <a:cxn ang="0">
                  <a:pos x="wd2" y="hd2"/>
                </a:cxn>
                <a:cxn ang="5400000">
                  <a:pos x="wd2" y="hd2"/>
                </a:cxn>
                <a:cxn ang="10800000">
                  <a:pos x="wd2" y="hd2"/>
                </a:cxn>
                <a:cxn ang="16200000">
                  <a:pos x="wd2" y="hd2"/>
                </a:cxn>
              </a:cxnLst>
              <a:rect l="0" t="0" r="r" b="b"/>
              <a:pathLst>
                <a:path w="16258" h="21600" extrusionOk="0">
                  <a:moveTo>
                    <a:pt x="233" y="0"/>
                  </a:moveTo>
                  <a:cubicBezTo>
                    <a:pt x="21600" y="5965"/>
                    <a:pt x="21600" y="15635"/>
                    <a:pt x="233" y="21600"/>
                  </a:cubicBezTo>
                  <a:lnTo>
                    <a:pt x="0" y="21535"/>
                  </a:lnTo>
                  <a:cubicBezTo>
                    <a:pt x="21238" y="15606"/>
                    <a:pt x="21238" y="5994"/>
                    <a:pt x="0" y="65"/>
                  </a:cubicBezTo>
                  <a:close/>
                </a:path>
              </a:pathLst>
            </a:custGeom>
            <a:noFill/>
            <a:ln w="25400" cap="flat">
              <a:solidFill>
                <a:srgbClr val="00A179"/>
              </a:solidFill>
              <a:prstDash val="solid"/>
              <a:round/>
            </a:ln>
            <a:effectLst/>
          </p:spPr>
          <p:txBody>
            <a:bodyPr wrap="square" lIns="0" tIns="0" rIns="0" bIns="0" numCol="1" anchor="ctr">
              <a:noAutofit/>
            </a:bodyPr>
            <a:lstStyle/>
            <a:p>
              <a:endParaRPr/>
            </a:p>
          </p:txBody>
        </p:sp>
        <p:sp>
          <p:nvSpPr>
            <p:cNvPr id="274" name="Google Shape;177;p45"/>
            <p:cNvSpPr/>
            <p:nvPr/>
          </p:nvSpPr>
          <p:spPr>
            <a:xfrm>
              <a:off x="518702" y="281152"/>
              <a:ext cx="8360503" cy="819605"/>
            </a:xfrm>
            <a:prstGeom prst="rect">
              <a:avLst/>
            </a:prstGeom>
            <a:solidFill>
              <a:srgbClr val="008350"/>
            </a:solidFill>
            <a:ln w="38100" cap="flat">
              <a:solidFill>
                <a:schemeClr val="accent3">
                  <a:lumOff val="44000"/>
                </a:schemeClr>
              </a:solidFill>
              <a:prstDash val="solid"/>
              <a:round/>
            </a:ln>
            <a:effectLst>
              <a:outerShdw blurRad="38100" dist="20000" dir="5400000" rotWithShape="0">
                <a:srgbClr val="000000">
                  <a:alpha val="37647"/>
                </a:srgbClr>
              </a:outerShdw>
            </a:effectLst>
          </p:spPr>
          <p:txBody>
            <a:bodyPr wrap="square" lIns="0" tIns="0" rIns="0" bIns="0" numCol="1" anchor="ctr">
              <a:noAutofit/>
            </a:bodyPr>
            <a:lstStyle/>
            <a:p>
              <a:endParaRPr/>
            </a:p>
          </p:txBody>
        </p:sp>
        <p:sp>
          <p:nvSpPr>
            <p:cNvPr id="275" name="Google Shape;178;p45"/>
            <p:cNvSpPr txBox="1"/>
            <p:nvPr/>
          </p:nvSpPr>
          <p:spPr>
            <a:xfrm>
              <a:off x="1065127" y="296896"/>
              <a:ext cx="7814079" cy="7881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4125" tIns="104125" rIns="104125" bIns="104125" numCol="1" anchor="ctr">
              <a:spAutoFit/>
            </a:bodyPr>
            <a:lstStyle>
              <a:lvl1pPr>
                <a:lnSpc>
                  <a:spcPct val="90000"/>
                </a:lnSpc>
                <a:defRPr sz="4100">
                  <a:solidFill>
                    <a:schemeClr val="accent3">
                      <a:lumOff val="44000"/>
                    </a:schemeClr>
                  </a:solidFill>
                </a:defRPr>
              </a:lvl1pPr>
            </a:lstStyle>
            <a:p>
              <a:r>
                <a:t>Single Layer Perceptron</a:t>
              </a:r>
            </a:p>
          </p:txBody>
        </p:sp>
        <p:sp>
          <p:nvSpPr>
            <p:cNvPr id="276" name="Google Shape;179;p45"/>
            <p:cNvSpPr/>
            <p:nvPr/>
          </p:nvSpPr>
          <p:spPr>
            <a:xfrm>
              <a:off x="6447" y="178702"/>
              <a:ext cx="1024509" cy="1024507"/>
            </a:xfrm>
            <a:prstGeom prst="ellipse">
              <a:avLst/>
            </a:prstGeom>
            <a:solidFill>
              <a:schemeClr val="accent3">
                <a:lumOff val="44000"/>
              </a:schemeClr>
            </a:solidFill>
            <a:ln w="25400" cap="flat">
              <a:solidFill>
                <a:schemeClr val="accent1"/>
              </a:solidFill>
              <a:prstDash val="solid"/>
              <a:round/>
            </a:ln>
            <a:effectLst/>
          </p:spPr>
          <p:txBody>
            <a:bodyPr wrap="square" lIns="0" tIns="0" rIns="0" bIns="0" numCol="1" anchor="ctr">
              <a:noAutofit/>
            </a:bodyPr>
            <a:lstStyle/>
            <a:p>
              <a:endParaRPr/>
            </a:p>
          </p:txBody>
        </p:sp>
        <p:sp>
          <p:nvSpPr>
            <p:cNvPr id="277" name="Google Shape;180;p45"/>
            <p:cNvSpPr/>
            <p:nvPr/>
          </p:nvSpPr>
          <p:spPr>
            <a:xfrm>
              <a:off x="988600" y="1510774"/>
              <a:ext cx="7890606" cy="819605"/>
            </a:xfrm>
            <a:prstGeom prst="rect">
              <a:avLst/>
            </a:prstGeom>
            <a:solidFill>
              <a:srgbClr val="008350"/>
            </a:solidFill>
            <a:ln w="38100" cap="flat">
              <a:solidFill>
                <a:schemeClr val="accent3">
                  <a:lumOff val="44000"/>
                </a:schemeClr>
              </a:solidFill>
              <a:prstDash val="solid"/>
              <a:round/>
            </a:ln>
            <a:effectLst>
              <a:outerShdw blurRad="38100" dist="20000" dir="5400000" rotWithShape="0">
                <a:srgbClr val="000000">
                  <a:alpha val="37647"/>
                </a:srgbClr>
              </a:outerShdw>
            </a:effectLst>
          </p:spPr>
          <p:txBody>
            <a:bodyPr wrap="square" lIns="0" tIns="0" rIns="0" bIns="0" numCol="1" anchor="ctr">
              <a:noAutofit/>
            </a:bodyPr>
            <a:lstStyle/>
            <a:p>
              <a:endParaRPr/>
            </a:p>
          </p:txBody>
        </p:sp>
        <p:sp>
          <p:nvSpPr>
            <p:cNvPr id="278" name="Google Shape;181;p45"/>
            <p:cNvSpPr txBox="1"/>
            <p:nvPr/>
          </p:nvSpPr>
          <p:spPr>
            <a:xfrm>
              <a:off x="1535025" y="1526518"/>
              <a:ext cx="7344182" cy="7881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4125" tIns="104125" rIns="104125" bIns="104125" numCol="1" anchor="ctr">
              <a:spAutoFit/>
            </a:bodyPr>
            <a:lstStyle>
              <a:lvl1pPr>
                <a:lnSpc>
                  <a:spcPct val="90000"/>
                </a:lnSpc>
                <a:defRPr sz="4100">
                  <a:solidFill>
                    <a:schemeClr val="accent3">
                      <a:lumOff val="44000"/>
                    </a:schemeClr>
                  </a:solidFill>
                </a:defRPr>
              </a:lvl1pPr>
            </a:lstStyle>
            <a:p>
              <a:r>
                <a:t>Multi-Layer Perceptron</a:t>
              </a:r>
            </a:p>
          </p:txBody>
        </p:sp>
        <p:sp>
          <p:nvSpPr>
            <p:cNvPr id="279" name="Google Shape;182;p45"/>
            <p:cNvSpPr/>
            <p:nvPr/>
          </p:nvSpPr>
          <p:spPr>
            <a:xfrm>
              <a:off x="476346" y="1408323"/>
              <a:ext cx="1024509" cy="1024507"/>
            </a:xfrm>
            <a:prstGeom prst="ellipse">
              <a:avLst/>
            </a:prstGeom>
            <a:solidFill>
              <a:schemeClr val="accent3">
                <a:lumOff val="44000"/>
              </a:schemeClr>
            </a:solidFill>
            <a:ln w="25400" cap="flat">
              <a:solidFill>
                <a:schemeClr val="accent1"/>
              </a:solidFill>
              <a:prstDash val="solid"/>
              <a:round/>
            </a:ln>
            <a:effectLst/>
          </p:spPr>
          <p:txBody>
            <a:bodyPr wrap="square" lIns="0" tIns="0" rIns="0" bIns="0" numCol="1" anchor="ctr">
              <a:noAutofit/>
            </a:bodyPr>
            <a:lstStyle/>
            <a:p>
              <a:endParaRPr/>
            </a:p>
          </p:txBody>
        </p:sp>
        <p:sp>
          <p:nvSpPr>
            <p:cNvPr id="280" name="Google Shape;183;p45"/>
            <p:cNvSpPr/>
            <p:nvPr/>
          </p:nvSpPr>
          <p:spPr>
            <a:xfrm>
              <a:off x="988600" y="2740394"/>
              <a:ext cx="7890606" cy="819605"/>
            </a:xfrm>
            <a:prstGeom prst="rect">
              <a:avLst/>
            </a:prstGeom>
            <a:solidFill>
              <a:srgbClr val="008350"/>
            </a:solidFill>
            <a:ln w="38100" cap="flat">
              <a:solidFill>
                <a:schemeClr val="accent3">
                  <a:lumOff val="44000"/>
                </a:schemeClr>
              </a:solidFill>
              <a:prstDash val="solid"/>
              <a:round/>
            </a:ln>
            <a:effectLst>
              <a:outerShdw blurRad="38100" dist="20000" dir="5400000" rotWithShape="0">
                <a:srgbClr val="000000">
                  <a:alpha val="37647"/>
                </a:srgbClr>
              </a:outerShdw>
            </a:effectLst>
          </p:spPr>
          <p:txBody>
            <a:bodyPr wrap="square" lIns="0" tIns="0" rIns="0" bIns="0" numCol="1" anchor="ctr">
              <a:noAutofit/>
            </a:bodyPr>
            <a:lstStyle/>
            <a:p>
              <a:endParaRPr/>
            </a:p>
          </p:txBody>
        </p:sp>
        <p:sp>
          <p:nvSpPr>
            <p:cNvPr id="281" name="Google Shape;184;p45"/>
            <p:cNvSpPr txBox="1"/>
            <p:nvPr/>
          </p:nvSpPr>
          <p:spPr>
            <a:xfrm>
              <a:off x="1535025" y="2756139"/>
              <a:ext cx="7344182" cy="7881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4125" tIns="104125" rIns="104125" bIns="104125" numCol="1" anchor="ctr">
              <a:spAutoFit/>
            </a:bodyPr>
            <a:lstStyle>
              <a:lvl1pPr>
                <a:lnSpc>
                  <a:spcPct val="90000"/>
                </a:lnSpc>
                <a:defRPr sz="4100">
                  <a:solidFill>
                    <a:schemeClr val="accent3">
                      <a:lumOff val="44000"/>
                    </a:schemeClr>
                  </a:solidFill>
                </a:defRPr>
              </a:lvl1pPr>
            </a:lstStyle>
            <a:p>
              <a:r>
                <a:t>Graph Convolutional Networks</a:t>
              </a:r>
            </a:p>
          </p:txBody>
        </p:sp>
        <p:sp>
          <p:nvSpPr>
            <p:cNvPr id="282" name="Google Shape;185;p45"/>
            <p:cNvSpPr/>
            <p:nvPr/>
          </p:nvSpPr>
          <p:spPr>
            <a:xfrm>
              <a:off x="476346" y="2637944"/>
              <a:ext cx="1024509" cy="1024507"/>
            </a:xfrm>
            <a:prstGeom prst="ellipse">
              <a:avLst/>
            </a:prstGeom>
            <a:solidFill>
              <a:schemeClr val="accent3">
                <a:lumOff val="44000"/>
              </a:schemeClr>
            </a:solidFill>
            <a:ln w="25400" cap="flat">
              <a:solidFill>
                <a:schemeClr val="accent1"/>
              </a:solidFill>
              <a:prstDash val="solid"/>
              <a:round/>
            </a:ln>
            <a:effectLst/>
          </p:spPr>
          <p:txBody>
            <a:bodyPr wrap="square" lIns="0" tIns="0" rIns="0" bIns="0" numCol="1" anchor="ctr">
              <a:noAutofit/>
            </a:bodyPr>
            <a:lstStyle/>
            <a:p>
              <a:endParaRPr/>
            </a:p>
          </p:txBody>
        </p:sp>
        <p:sp>
          <p:nvSpPr>
            <p:cNvPr id="283" name="Google Shape;186;p45"/>
            <p:cNvSpPr/>
            <p:nvPr/>
          </p:nvSpPr>
          <p:spPr>
            <a:xfrm>
              <a:off x="518702" y="3970016"/>
              <a:ext cx="8360503" cy="819606"/>
            </a:xfrm>
            <a:prstGeom prst="rect">
              <a:avLst/>
            </a:prstGeom>
            <a:solidFill>
              <a:srgbClr val="008350"/>
            </a:solidFill>
            <a:ln w="38100" cap="flat">
              <a:solidFill>
                <a:schemeClr val="accent3">
                  <a:lumOff val="44000"/>
                </a:schemeClr>
              </a:solidFill>
              <a:prstDash val="solid"/>
              <a:round/>
            </a:ln>
            <a:effectLst>
              <a:outerShdw blurRad="38100" dist="20000" dir="5400000" rotWithShape="0">
                <a:srgbClr val="000000">
                  <a:alpha val="37647"/>
                </a:srgbClr>
              </a:outerShdw>
            </a:effectLst>
          </p:spPr>
          <p:txBody>
            <a:bodyPr wrap="square" lIns="0" tIns="0" rIns="0" bIns="0" numCol="1" anchor="ctr">
              <a:noAutofit/>
            </a:bodyPr>
            <a:lstStyle/>
            <a:p>
              <a:endParaRPr/>
            </a:p>
          </p:txBody>
        </p:sp>
        <p:sp>
          <p:nvSpPr>
            <p:cNvPr id="284" name="Google Shape;187;p45"/>
            <p:cNvSpPr txBox="1"/>
            <p:nvPr/>
          </p:nvSpPr>
          <p:spPr>
            <a:xfrm>
              <a:off x="1065127" y="3985761"/>
              <a:ext cx="7814079" cy="7881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4125" tIns="104125" rIns="104125" bIns="104125" numCol="1" anchor="ctr">
              <a:spAutoFit/>
            </a:bodyPr>
            <a:lstStyle>
              <a:lvl1pPr>
                <a:lnSpc>
                  <a:spcPct val="90000"/>
                </a:lnSpc>
                <a:defRPr sz="4100">
                  <a:solidFill>
                    <a:schemeClr val="accent3">
                      <a:lumOff val="44000"/>
                    </a:schemeClr>
                  </a:solidFill>
                </a:defRPr>
              </a:lvl1pPr>
            </a:lstStyle>
            <a:p>
              <a:r>
                <a:t>Other neural networks</a:t>
              </a:r>
            </a:p>
          </p:txBody>
        </p:sp>
        <p:sp>
          <p:nvSpPr>
            <p:cNvPr id="285" name="Google Shape;188;p45"/>
            <p:cNvSpPr/>
            <p:nvPr/>
          </p:nvSpPr>
          <p:spPr>
            <a:xfrm>
              <a:off x="6447" y="3867565"/>
              <a:ext cx="1024509" cy="1024507"/>
            </a:xfrm>
            <a:prstGeom prst="ellipse">
              <a:avLst/>
            </a:prstGeom>
            <a:solidFill>
              <a:schemeClr val="accent3">
                <a:lumOff val="44000"/>
              </a:schemeClr>
            </a:solidFill>
            <a:ln w="25400" cap="flat">
              <a:solidFill>
                <a:schemeClr val="accent1"/>
              </a:solidFill>
              <a:prstDash val="solid"/>
              <a:round/>
            </a:ln>
            <a:effectLst/>
          </p:spPr>
          <p:txBody>
            <a:bodyPr wrap="square" lIns="0" tIns="0" rIns="0" bIns="0" numCol="1" anchor="ctr">
              <a:noAutofit/>
            </a:bodyPr>
            <a:lstStyle/>
            <a:p>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Google Shape;561;p15"/>
          <p:cNvSpPr txBox="1">
            <a:spLocks noGrp="1"/>
          </p:cNvSpPr>
          <p:nvPr>
            <p:ph type="title"/>
          </p:nvPr>
        </p:nvSpPr>
        <p:spPr>
          <a:xfrm>
            <a:off x="56091" y="60917"/>
            <a:ext cx="12192001" cy="586725"/>
          </a:xfrm>
          <a:prstGeom prst="rect">
            <a:avLst/>
          </a:prstGeom>
        </p:spPr>
        <p:txBody>
          <a:bodyPr/>
          <a:lstStyle>
            <a:lvl1pPr algn="ctr">
              <a:defRPr sz="2800">
                <a:solidFill>
                  <a:srgbClr val="FF0000"/>
                </a:solidFill>
              </a:defRPr>
            </a:lvl1pPr>
          </a:lstStyle>
          <a:p>
            <a:r>
              <a:t>Single-Layer Perceptron for Item-based Collaborative Filtering</a:t>
            </a:r>
          </a:p>
        </p:txBody>
      </p:sp>
      <p:sp>
        <p:nvSpPr>
          <p:cNvPr id="628" name="Google Shape;562;p15"/>
          <p:cNvSpPr/>
          <p:nvPr/>
        </p:nvSpPr>
        <p:spPr>
          <a:xfrm>
            <a:off x="3310945" y="4654625"/>
            <a:ext cx="459357" cy="459357"/>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29" name="Google Shape;563;p15"/>
          <p:cNvSpPr/>
          <p:nvPr/>
        </p:nvSpPr>
        <p:spPr>
          <a:xfrm>
            <a:off x="3310945" y="5264225"/>
            <a:ext cx="459357" cy="459357"/>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30" name="Google Shape;564;p15"/>
          <p:cNvSpPr/>
          <p:nvPr/>
        </p:nvSpPr>
        <p:spPr>
          <a:xfrm>
            <a:off x="3310945" y="5873825"/>
            <a:ext cx="459357" cy="459357"/>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31" name="Google Shape;565;p15"/>
          <p:cNvSpPr/>
          <p:nvPr/>
        </p:nvSpPr>
        <p:spPr>
          <a:xfrm>
            <a:off x="2775891" y="485490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32" name="Google Shape;566;p15"/>
          <p:cNvSpPr/>
          <p:nvPr/>
        </p:nvSpPr>
        <p:spPr>
          <a:xfrm>
            <a:off x="2775891" y="546450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33" name="Google Shape;567;p15"/>
          <p:cNvSpPr/>
          <p:nvPr/>
        </p:nvSpPr>
        <p:spPr>
          <a:xfrm>
            <a:off x="2775891" y="607410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34" name="Google Shape;568;p15"/>
          <p:cNvSpPr/>
          <p:nvPr/>
        </p:nvSpPr>
        <p:spPr>
          <a:xfrm>
            <a:off x="3703030" y="5046710"/>
            <a:ext cx="1012201" cy="384300"/>
          </a:xfrm>
          <a:prstGeom prst="line">
            <a:avLst/>
          </a:prstGeom>
          <a:ln>
            <a:solidFill>
              <a:srgbClr val="000000"/>
            </a:solidFill>
            <a:miter/>
            <a:tailEnd type="triangle"/>
          </a:ln>
        </p:spPr>
        <p:txBody>
          <a:bodyPr lIns="0" tIns="0" rIns="0" bIns="0"/>
          <a:lstStyle/>
          <a:p>
            <a:endParaRPr/>
          </a:p>
        </p:txBody>
      </p:sp>
      <p:cxnSp>
        <p:nvCxnSpPr>
          <p:cNvPr id="635" name="Google Shape;569;p15"/>
          <p:cNvCxnSpPr>
            <a:cxnSpLocks/>
            <a:stCxn id="629" idx="6"/>
            <a:endCxn id="637" idx="2"/>
          </p:cNvCxnSpPr>
          <p:nvPr/>
        </p:nvCxnSpPr>
        <p:spPr>
          <a:xfrm>
            <a:off x="3770302" y="5493904"/>
            <a:ext cx="944879" cy="69658"/>
          </a:xfrm>
          <a:prstGeom prst="straightConnector1">
            <a:avLst/>
          </a:prstGeom>
          <a:ln>
            <a:solidFill>
              <a:srgbClr val="000000"/>
            </a:solidFill>
            <a:miter/>
            <a:tailEnd type="triangle"/>
          </a:ln>
        </p:spPr>
      </p:cxnSp>
      <p:sp>
        <p:nvSpPr>
          <p:cNvPr id="636" name="Google Shape;571;p15"/>
          <p:cNvSpPr/>
          <p:nvPr/>
        </p:nvSpPr>
        <p:spPr>
          <a:xfrm flipH="1">
            <a:off x="3703030" y="5723597"/>
            <a:ext cx="1012201" cy="217501"/>
          </a:xfrm>
          <a:prstGeom prst="line">
            <a:avLst/>
          </a:prstGeom>
          <a:ln>
            <a:solidFill>
              <a:srgbClr val="000000"/>
            </a:solidFill>
            <a:miter/>
            <a:headEnd type="triangle"/>
          </a:ln>
        </p:spPr>
        <p:txBody>
          <a:bodyPr lIns="0" tIns="0" rIns="0" bIns="0"/>
          <a:lstStyle/>
          <a:p>
            <a:endParaRPr/>
          </a:p>
        </p:txBody>
      </p:sp>
      <p:sp>
        <p:nvSpPr>
          <p:cNvPr id="637" name="Google Shape;570;p15"/>
          <p:cNvSpPr/>
          <p:nvPr/>
        </p:nvSpPr>
        <p:spPr>
          <a:xfrm>
            <a:off x="4715181" y="5144461"/>
            <a:ext cx="1219201" cy="838201"/>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38" name="Google Shape;572;p15"/>
          <p:cNvSpPr/>
          <p:nvPr/>
        </p:nvSpPr>
        <p:spPr>
          <a:xfrm flipH="1">
            <a:off x="5324780" y="5144461"/>
            <a:ext cx="1589" cy="838201"/>
          </a:xfrm>
          <a:prstGeom prst="line">
            <a:avLst/>
          </a:prstGeom>
          <a:ln>
            <a:solidFill>
              <a:srgbClr val="000000"/>
            </a:solidFill>
            <a:miter/>
          </a:ln>
        </p:spPr>
        <p:txBody>
          <a:bodyPr lIns="0" tIns="0" rIns="0" bIns="0"/>
          <a:lstStyle/>
          <a:p>
            <a:endParaRPr/>
          </a:p>
        </p:txBody>
      </p:sp>
      <p:sp>
        <p:nvSpPr>
          <p:cNvPr id="639" name="Google Shape;573;p15"/>
          <p:cNvSpPr txBox="1"/>
          <p:nvPr/>
        </p:nvSpPr>
        <p:spPr>
          <a:xfrm>
            <a:off x="4890613" y="5198574"/>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640" name="Google Shape;574;p15"/>
          <p:cNvSpPr/>
          <p:nvPr/>
        </p:nvSpPr>
        <p:spPr>
          <a:xfrm>
            <a:off x="5954767" y="5525461"/>
            <a:ext cx="3141440" cy="137149"/>
          </a:xfrm>
          <a:prstGeom prst="rightArrow">
            <a:avLst>
              <a:gd name="adj1" fmla="val 50000"/>
              <a:gd name="adj2" fmla="val 50000"/>
            </a:avLst>
          </a:prstGeom>
          <a:ln w="12700">
            <a:solidFill>
              <a:schemeClr val="accent1"/>
            </a:solidFill>
            <a:miter/>
          </a:ln>
        </p:spPr>
        <p:txBody>
          <a:bodyPr lIns="0" tIns="0" rIns="0" bIns="0"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grpSp>
        <p:nvGrpSpPr>
          <p:cNvPr id="643" name="Google Shape;575;p15"/>
          <p:cNvGrpSpPr/>
          <p:nvPr/>
        </p:nvGrpSpPr>
        <p:grpSpPr>
          <a:xfrm>
            <a:off x="9031827" y="5372803"/>
            <a:ext cx="678230" cy="935330"/>
            <a:chOff x="0" y="0"/>
            <a:chExt cx="678228" cy="935329"/>
          </a:xfrm>
        </p:grpSpPr>
        <p:sp>
          <p:nvSpPr>
            <p:cNvPr id="641" name="Rectangle"/>
            <p:cNvSpPr/>
            <p:nvPr/>
          </p:nvSpPr>
          <p:spPr>
            <a:xfrm>
              <a:off x="0" y="0"/>
              <a:ext cx="678229" cy="490915"/>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pPr>
                <a:defRPr sz="4400"/>
              </a:pPr>
              <a:endParaRPr/>
            </a:p>
          </p:txBody>
        </p:sp>
        <p:sp>
          <p:nvSpPr>
            <p:cNvPr id="642" name="Text"/>
            <p:cNvSpPr txBox="1"/>
            <p:nvPr/>
          </p:nvSpPr>
          <p:spPr>
            <a:xfrm>
              <a:off x="45724" y="0"/>
              <a:ext cx="586781" cy="935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6000">
                  <a:latin typeface="Times New Roman"/>
                  <a:ea typeface="Times New Roman"/>
                  <a:cs typeface="Times New Roman"/>
                  <a:sym typeface="Times New Roman"/>
                </a:defRPr>
              </a:lvl1pPr>
            </a:lstStyle>
            <a:p>
              <a:r>
                <a:t> </a:t>
              </a:r>
            </a:p>
          </p:txBody>
        </p:sp>
      </p:grpSp>
      <p:grpSp>
        <p:nvGrpSpPr>
          <p:cNvPr id="646" name="Google Shape;576;p15"/>
          <p:cNvGrpSpPr/>
          <p:nvPr/>
        </p:nvGrpSpPr>
        <p:grpSpPr>
          <a:xfrm>
            <a:off x="2108399" y="4854900"/>
            <a:ext cx="621999" cy="1310642"/>
            <a:chOff x="0" y="0"/>
            <a:chExt cx="621998" cy="1310641"/>
          </a:xfrm>
        </p:grpSpPr>
        <p:sp>
          <p:nvSpPr>
            <p:cNvPr id="644" name="Google Shape;577;p15"/>
            <p:cNvSpPr/>
            <p:nvPr/>
          </p:nvSpPr>
          <p:spPr>
            <a:xfrm>
              <a:off x="243721" y="0"/>
              <a:ext cx="378278" cy="131064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19689"/>
                    <a:pt x="10800" y="17332"/>
                  </a:cubicBezTo>
                  <a:lnTo>
                    <a:pt x="10800" y="15150"/>
                  </a:lnTo>
                  <a:cubicBezTo>
                    <a:pt x="10800" y="12792"/>
                    <a:pt x="5965" y="10881"/>
                    <a:pt x="0" y="10881"/>
                  </a:cubicBezTo>
                  <a:cubicBezTo>
                    <a:pt x="5965" y="10881"/>
                    <a:pt x="10800" y="8971"/>
                    <a:pt x="10800" y="6613"/>
                  </a:cubicBezTo>
                  <a:lnTo>
                    <a:pt x="10800" y="4268"/>
                  </a:lnTo>
                  <a:cubicBezTo>
                    <a:pt x="10800" y="1911"/>
                    <a:pt x="15635" y="0"/>
                    <a:pt x="21600" y="0"/>
                  </a:cubicBezTo>
                </a:path>
              </a:pathLst>
            </a:custGeom>
            <a:noFill/>
            <a:ln w="9525" cap="flat">
              <a:solidFill>
                <a:srgbClr val="000000"/>
              </a:solidFill>
              <a:prstDash val="solid"/>
              <a:miter lim="800000"/>
            </a:ln>
            <a:effectLst/>
          </p:spPr>
          <p:txBody>
            <a:bodyPr wrap="square" lIns="0" tIns="0" rIns="0" bIns="0" numCol="1" anchor="ctr">
              <a:noAutofit/>
            </a:bodyPr>
            <a:lstStyle/>
            <a:p>
              <a:pPr algn="ctr">
                <a:defRPr sz="2000">
                  <a:latin typeface="Times New Roman"/>
                  <a:ea typeface="Times New Roman"/>
                  <a:cs typeface="Times New Roman"/>
                  <a:sym typeface="Times New Roman"/>
                </a:defRPr>
              </a:pPr>
              <a:endParaRPr/>
            </a:p>
          </p:txBody>
        </p:sp>
        <p:sp>
          <p:nvSpPr>
            <p:cNvPr id="645" name="Google Shape;578;p15"/>
            <p:cNvSpPr txBox="1"/>
            <p:nvPr/>
          </p:nvSpPr>
          <p:spPr>
            <a:xfrm>
              <a:off x="0" y="465110"/>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647" name="Google Shape;579;p15"/>
          <p:cNvSpPr txBox="1"/>
          <p:nvPr/>
        </p:nvSpPr>
        <p:spPr>
          <a:xfrm>
            <a:off x="2916191" y="4429592"/>
            <a:ext cx="367851"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1</a:t>
            </a:r>
          </a:p>
        </p:txBody>
      </p:sp>
      <p:sp>
        <p:nvSpPr>
          <p:cNvPr id="648" name="Google Shape;580;p15"/>
          <p:cNvSpPr txBox="1"/>
          <p:nvPr/>
        </p:nvSpPr>
        <p:spPr>
          <a:xfrm>
            <a:off x="2916191" y="5053021"/>
            <a:ext cx="321767"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2</a:t>
            </a:r>
          </a:p>
        </p:txBody>
      </p:sp>
      <p:sp>
        <p:nvSpPr>
          <p:cNvPr id="649" name="Google Shape;581;p15"/>
          <p:cNvSpPr txBox="1"/>
          <p:nvPr/>
        </p:nvSpPr>
        <p:spPr>
          <a:xfrm>
            <a:off x="2916191" y="5687266"/>
            <a:ext cx="35672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3</a:t>
            </a:r>
          </a:p>
        </p:txBody>
      </p:sp>
      <p:sp>
        <p:nvSpPr>
          <p:cNvPr id="650" name="Google Shape;582;p15"/>
          <p:cNvSpPr/>
          <p:nvPr/>
        </p:nvSpPr>
        <p:spPr>
          <a:xfrm flipV="1">
            <a:off x="5446880" y="5390979"/>
            <a:ext cx="262707" cy="406930"/>
          </a:xfrm>
          <a:prstGeom prst="line">
            <a:avLst/>
          </a:prstGeom>
          <a:ln w="76200">
            <a:solidFill>
              <a:srgbClr val="000000"/>
            </a:solidFill>
            <a:miter/>
          </a:ln>
        </p:spPr>
        <p:txBody>
          <a:bodyPr lIns="0" tIns="0" rIns="0" bIns="0"/>
          <a:lstStyle/>
          <a:p>
            <a:endParaRPr/>
          </a:p>
        </p:txBody>
      </p:sp>
      <p:sp>
        <p:nvSpPr>
          <p:cNvPr id="651" name="Google Shape;583;p15"/>
          <p:cNvSpPr txBox="1"/>
          <p:nvPr/>
        </p:nvSpPr>
        <p:spPr>
          <a:xfrm>
            <a:off x="3882366" y="4846865"/>
            <a:ext cx="361807" cy="320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652" name="Google Shape;584;p15"/>
          <p:cNvSpPr txBox="1"/>
          <p:nvPr/>
        </p:nvSpPr>
        <p:spPr>
          <a:xfrm>
            <a:off x="3855366" y="5219870"/>
            <a:ext cx="361808"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653" name="Google Shape;585;p15"/>
          <p:cNvSpPr txBox="1"/>
          <p:nvPr/>
        </p:nvSpPr>
        <p:spPr>
          <a:xfrm>
            <a:off x="3855366" y="5555941"/>
            <a:ext cx="361808"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654" name="Google Shape;587;p15"/>
          <p:cNvSpPr txBox="1"/>
          <p:nvPr/>
        </p:nvSpPr>
        <p:spPr>
          <a:xfrm>
            <a:off x="5906049" y="5125946"/>
            <a:ext cx="3450228" cy="348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800" b="1">
                <a:latin typeface="Times New Roman"/>
                <a:ea typeface="Times New Roman"/>
                <a:cs typeface="Times New Roman"/>
                <a:sym typeface="Times New Roman"/>
              </a:defRPr>
            </a:pPr>
            <a:r>
              <a:t> </a:t>
            </a:r>
            <a:r>
              <a:rPr>
                <a:solidFill>
                  <a:schemeClr val="accent1"/>
                </a:solidFill>
              </a:rPr>
              <a:t>Loss Function = (y – ( X * W</a:t>
            </a:r>
            <a:r>
              <a:rPr baseline="30000">
                <a:solidFill>
                  <a:schemeClr val="accent1"/>
                </a:solidFill>
              </a:rPr>
              <a:t>T</a:t>
            </a:r>
            <a:r>
              <a:rPr>
                <a:solidFill>
                  <a:schemeClr val="accent1"/>
                </a:solidFill>
              </a:rPr>
              <a:t> ))</a:t>
            </a:r>
            <a:r>
              <a:rPr baseline="30000">
                <a:solidFill>
                  <a:schemeClr val="accent1"/>
                </a:solidFill>
              </a:rPr>
              <a:t>2</a:t>
            </a:r>
            <a:r>
              <a:rPr>
                <a:solidFill>
                  <a:schemeClr val="accent1"/>
                </a:solidFill>
              </a:rPr>
              <a:t> </a:t>
            </a:r>
          </a:p>
        </p:txBody>
      </p:sp>
      <p:sp>
        <p:nvSpPr>
          <p:cNvPr id="655" name="Google Shape;588;p15"/>
          <p:cNvSpPr txBox="1"/>
          <p:nvPr/>
        </p:nvSpPr>
        <p:spPr>
          <a:xfrm>
            <a:off x="7030618" y="5583821"/>
            <a:ext cx="2895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solidFill>
                  <a:srgbClr val="FF0000"/>
                </a:solidFill>
                <a:latin typeface="Times New Roman"/>
                <a:ea typeface="Times New Roman"/>
                <a:cs typeface="Times New Roman"/>
                <a:sym typeface="Times New Roman"/>
              </a:defRPr>
            </a:pPr>
            <a:r>
              <a:t>I</a:t>
            </a:r>
            <a:r>
              <a:rPr baseline="-25000"/>
              <a:t>4</a:t>
            </a:r>
          </a:p>
        </p:txBody>
      </p:sp>
      <p:sp>
        <p:nvSpPr>
          <p:cNvPr id="656" name="Google Shape;590;p15"/>
          <p:cNvSpPr txBox="1"/>
          <p:nvPr/>
        </p:nvSpPr>
        <p:spPr>
          <a:xfrm>
            <a:off x="347961" y="1267031"/>
            <a:ext cx="11608250" cy="11482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342900" indent="-342900">
              <a:buClr>
                <a:srgbClr val="000000"/>
              </a:buClr>
              <a:buSzPts val="2400"/>
              <a:buFont typeface="Arial"/>
              <a:buChar char="•"/>
              <a:defRPr sz="2400" b="1">
                <a:solidFill>
                  <a:srgbClr val="008000"/>
                </a:solidFill>
              </a:defRPr>
            </a:pPr>
            <a:r>
              <a:t>We define an objective function </a:t>
            </a:r>
            <a:r>
              <a:rPr>
                <a:solidFill>
                  <a:srgbClr val="0070C0"/>
                </a:solidFill>
              </a:rPr>
              <a:t>(loss function)</a:t>
            </a:r>
            <a:r>
              <a:t> of minimization of the difference between actual and predicted item scores</a:t>
            </a:r>
          </a:p>
          <a:p>
            <a:pPr>
              <a:defRPr sz="2400" b="1">
                <a:solidFill>
                  <a:srgbClr val="008000"/>
                </a:solidFill>
              </a:defRPr>
            </a:pPr>
            <a:r>
              <a:t> </a:t>
            </a:r>
          </a:p>
        </p:txBody>
      </p:sp>
      <p:sp>
        <p:nvSpPr>
          <p:cNvPr id="657" name="Google Shape;591;p15"/>
          <p:cNvSpPr txBox="1"/>
          <p:nvPr/>
        </p:nvSpPr>
        <p:spPr>
          <a:xfrm>
            <a:off x="913675" y="3340675"/>
            <a:ext cx="10264800" cy="1164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2200"/>
            </a:pPr>
            <a:r>
              <a:t>where </a:t>
            </a:r>
            <a:r>
              <a:rPr>
                <a:solidFill>
                  <a:srgbClr val="60C89B"/>
                </a:solidFill>
              </a:rPr>
              <a:t>y</a:t>
            </a:r>
            <a:r>
              <a:t>: the actual score of an item</a:t>
            </a:r>
          </a:p>
          <a:p>
            <a:pPr>
              <a:defRPr sz="2200"/>
            </a:pPr>
            <a:r>
              <a:t>		 : the predicted score of an item</a:t>
            </a:r>
          </a:p>
          <a:p>
            <a:pPr>
              <a:defRPr sz="2200"/>
            </a:pPr>
            <a:r>
              <a:t>     </a:t>
            </a:r>
            <a:r>
              <a:rPr>
                <a:solidFill>
                  <a:srgbClr val="60C89B"/>
                </a:solidFill>
              </a:rPr>
              <a:t>(X,y)</a:t>
            </a:r>
            <a:r>
              <a:t>: training data pair</a:t>
            </a:r>
          </a:p>
        </p:txBody>
      </p:sp>
      <p:pic>
        <p:nvPicPr>
          <p:cNvPr id="658" name="Google Shape;592;p15" descr="Google Shape;592;p15"/>
          <p:cNvPicPr>
            <a:picLocks noChangeAspect="1"/>
          </p:cNvPicPr>
          <p:nvPr/>
        </p:nvPicPr>
        <p:blipFill>
          <a:blip r:embed="rId3"/>
          <a:stretch>
            <a:fillRect/>
          </a:stretch>
        </p:blipFill>
        <p:spPr>
          <a:xfrm>
            <a:off x="1723750" y="3760013"/>
            <a:ext cx="262701" cy="394051"/>
          </a:xfrm>
          <a:prstGeom prst="rect">
            <a:avLst/>
          </a:prstGeom>
          <a:ln w="12700">
            <a:miter lim="400000"/>
          </a:ln>
        </p:spPr>
      </p:pic>
      <p:pic>
        <p:nvPicPr>
          <p:cNvPr id="659" name="pasted-movie.png" descr="pasted-movie.png"/>
          <p:cNvPicPr>
            <a:picLocks noChangeAspect="1"/>
          </p:cNvPicPr>
          <p:nvPr/>
        </p:nvPicPr>
        <p:blipFill>
          <a:blip r:embed="rId4"/>
          <a:stretch>
            <a:fillRect/>
          </a:stretch>
        </p:blipFill>
        <p:spPr>
          <a:xfrm>
            <a:off x="3184831" y="2296754"/>
            <a:ext cx="4279901" cy="6858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Google Shape;597;p16"/>
          <p:cNvSpPr txBox="1">
            <a:spLocks noGrp="1"/>
          </p:cNvSpPr>
          <p:nvPr>
            <p:ph type="title"/>
          </p:nvPr>
        </p:nvSpPr>
        <p:spPr>
          <a:xfrm>
            <a:off x="420149" y="135541"/>
            <a:ext cx="11351702" cy="653145"/>
          </a:xfrm>
          <a:prstGeom prst="rect">
            <a:avLst/>
          </a:prstGeom>
        </p:spPr>
        <p:txBody>
          <a:bodyPr/>
          <a:lstStyle>
            <a:lvl1pPr algn="ctr">
              <a:defRPr>
                <a:solidFill>
                  <a:srgbClr val="FF0000"/>
                </a:solidFill>
              </a:defRPr>
            </a:lvl1pPr>
          </a:lstStyle>
          <a:p>
            <a:r>
              <a:t>Gradient Descent</a:t>
            </a:r>
          </a:p>
        </p:txBody>
      </p:sp>
      <p:sp>
        <p:nvSpPr>
          <p:cNvPr id="662" name="Google Shape;599;p16"/>
          <p:cNvSpPr txBox="1"/>
          <p:nvPr/>
        </p:nvSpPr>
        <p:spPr>
          <a:xfrm>
            <a:off x="347950" y="1267001"/>
            <a:ext cx="11608250" cy="6534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457200" indent="-381000">
              <a:buClr>
                <a:srgbClr val="008000"/>
              </a:buClr>
              <a:buSzPts val="2400"/>
              <a:buFont typeface="Arial"/>
              <a:buChar char="●"/>
              <a:defRPr sz="2400" b="1">
                <a:solidFill>
                  <a:srgbClr val="008000"/>
                </a:solidFill>
              </a:defRPr>
            </a:pPr>
            <a:r>
              <a:t>It minimizes the loss function by adjusting the vector of </a:t>
            </a:r>
            <a:r>
              <a:rPr>
                <a:solidFill>
                  <a:srgbClr val="0070C0"/>
                </a:solidFill>
              </a:rPr>
              <a:t>weights W accordingly.</a:t>
            </a:r>
          </a:p>
          <a:p>
            <a:pPr marL="457200" indent="-381000">
              <a:buClr>
                <a:srgbClr val="008000"/>
              </a:buClr>
              <a:buSzPts val="2400"/>
              <a:buFont typeface="Arial"/>
              <a:buChar char="●"/>
              <a:defRPr sz="2400" b="1">
                <a:solidFill>
                  <a:srgbClr val="008000"/>
                </a:solidFill>
              </a:defRPr>
            </a:pPr>
            <a:r>
              <a:t>The predicted scores of the neural network are used to generate an approximate score table</a:t>
            </a:r>
          </a:p>
          <a:p>
            <a:pPr indent="914400"/>
            <a:endParaRPr sz="2400" b="1">
              <a:solidFill>
                <a:srgbClr val="008000"/>
              </a:solidFill>
            </a:endParaRPr>
          </a:p>
          <a:p>
            <a:pPr indent="914400"/>
            <a:endParaRPr sz="2400" b="1">
              <a:solidFill>
                <a:srgbClr val="008000"/>
              </a:solidFill>
            </a:endParaRPr>
          </a:p>
          <a:p>
            <a:pPr indent="914400"/>
            <a:endParaRPr sz="2400" b="1">
              <a:solidFill>
                <a:srgbClr val="008000"/>
              </a:solidFill>
            </a:endParaRPr>
          </a:p>
          <a:p>
            <a:pPr marL="457200" indent="-381000">
              <a:buClr>
                <a:srgbClr val="008000"/>
              </a:buClr>
              <a:buSzPts val="2400"/>
              <a:buFont typeface="Arial"/>
              <a:buChar char="●"/>
              <a:defRPr sz="2400" b="1">
                <a:solidFill>
                  <a:srgbClr val="008000"/>
                </a:solidFill>
              </a:defRPr>
            </a:pPr>
            <a:r>
              <a:t>Finds the direction in which the </a:t>
            </a:r>
            <a:r>
              <a:rPr>
                <a:solidFill>
                  <a:srgbClr val="0070C0"/>
                </a:solidFill>
              </a:rPr>
              <a:t>weight vector W</a:t>
            </a:r>
            <a:r>
              <a:t> should be changed to reduce the difference between actual and predicted scores</a:t>
            </a:r>
          </a:p>
          <a:p>
            <a:pPr marL="457200" indent="-381000">
              <a:buClr>
                <a:srgbClr val="008000"/>
              </a:buClr>
              <a:buSzPts val="2400"/>
              <a:buFont typeface="Arial"/>
              <a:buChar char="●"/>
              <a:defRPr sz="2400" b="1">
                <a:solidFill>
                  <a:srgbClr val="008000"/>
                </a:solidFill>
              </a:defRPr>
            </a:pPr>
            <a:r>
              <a:t>Computes the partial derivative of the error function </a:t>
            </a:r>
            <a:r>
              <a:rPr>
                <a:solidFill>
                  <a:srgbClr val="0070C0"/>
                </a:solidFill>
              </a:rPr>
              <a:t>e</a:t>
            </a:r>
            <a:r>
              <a:rPr i="1" baseline="30000">
                <a:solidFill>
                  <a:srgbClr val="0070C0"/>
                </a:solidFill>
              </a:rPr>
              <a:t>2</a:t>
            </a:r>
            <a:r>
              <a:rPr b="0" i="1" baseline="30000"/>
              <a:t> </a:t>
            </a:r>
            <a:r>
              <a:t>to the vector of weights.</a:t>
            </a:r>
          </a:p>
          <a:p>
            <a:pPr indent="914400"/>
            <a:endParaRPr sz="2400" b="1">
              <a:solidFill>
                <a:srgbClr val="008000"/>
              </a:solidFill>
            </a:endParaRPr>
          </a:p>
          <a:p>
            <a:pPr indent="914400"/>
            <a:endParaRPr sz="2400" b="1">
              <a:solidFill>
                <a:srgbClr val="008000"/>
              </a:solidFill>
            </a:endParaRPr>
          </a:p>
          <a:p>
            <a:pPr>
              <a:lnSpc>
                <a:spcPct val="115000"/>
              </a:lnSpc>
            </a:pPr>
            <a:endParaRPr sz="2400" b="1">
              <a:solidFill>
                <a:srgbClr val="008000"/>
              </a:solidFill>
            </a:endParaRPr>
          </a:p>
          <a:p>
            <a:endParaRPr sz="2400" b="1">
              <a:solidFill>
                <a:srgbClr val="008000"/>
              </a:solidFill>
            </a:endParaRPr>
          </a:p>
          <a:p>
            <a:endParaRPr sz="2400" b="1">
              <a:solidFill>
                <a:srgbClr val="008000"/>
              </a:solidFill>
            </a:endParaRPr>
          </a:p>
          <a:p>
            <a:pPr indent="457200"/>
            <a:endParaRPr sz="2400" b="1">
              <a:solidFill>
                <a:srgbClr val="008000"/>
              </a:solidFill>
            </a:endParaRPr>
          </a:p>
          <a:p>
            <a:pPr>
              <a:defRPr sz="2400" b="1">
                <a:solidFill>
                  <a:srgbClr val="008000"/>
                </a:solidFill>
              </a:defRPr>
            </a:pPr>
            <a:r>
              <a:t> </a:t>
            </a:r>
          </a:p>
        </p:txBody>
      </p:sp>
      <p:pic>
        <p:nvPicPr>
          <p:cNvPr id="663" name="Google Shape;600;p16" descr="Google Shape;600;p16"/>
          <p:cNvPicPr>
            <a:picLocks noChangeAspect="1"/>
          </p:cNvPicPr>
          <p:nvPr/>
        </p:nvPicPr>
        <p:blipFill>
          <a:blip r:embed="rId2"/>
          <a:stretch>
            <a:fillRect/>
          </a:stretch>
        </p:blipFill>
        <p:spPr>
          <a:xfrm>
            <a:off x="4403099" y="2343399"/>
            <a:ext cx="292176" cy="568976"/>
          </a:xfrm>
          <a:prstGeom prst="rect">
            <a:avLst/>
          </a:prstGeom>
          <a:ln w="12700">
            <a:miter lim="400000"/>
          </a:ln>
        </p:spPr>
      </p:pic>
      <p:pic>
        <p:nvPicPr>
          <p:cNvPr id="664" name="Google Shape;601;p16" descr="Google Shape;601;p16"/>
          <p:cNvPicPr>
            <a:picLocks noChangeAspect="1"/>
          </p:cNvPicPr>
          <p:nvPr/>
        </p:nvPicPr>
        <p:blipFill>
          <a:blip r:embed="rId3"/>
          <a:stretch>
            <a:fillRect/>
          </a:stretch>
        </p:blipFill>
        <p:spPr>
          <a:xfrm>
            <a:off x="3553485" y="3006824"/>
            <a:ext cx="1991413" cy="568977"/>
          </a:xfrm>
          <a:prstGeom prst="rect">
            <a:avLst/>
          </a:prstGeom>
          <a:ln w="12700">
            <a:miter lim="400000"/>
          </a:ln>
        </p:spPr>
      </p:pic>
      <p:pic>
        <p:nvPicPr>
          <p:cNvPr id="665" name="Google Shape;602;p16" descr="Google Shape;602;p16"/>
          <p:cNvPicPr>
            <a:picLocks noChangeAspect="1"/>
          </p:cNvPicPr>
          <p:nvPr/>
        </p:nvPicPr>
        <p:blipFill>
          <a:blip r:embed="rId4"/>
          <a:stretch>
            <a:fillRect/>
          </a:stretch>
        </p:blipFill>
        <p:spPr>
          <a:xfrm>
            <a:off x="3127524" y="5222525"/>
            <a:ext cx="2417376" cy="1173351"/>
          </a:xfrm>
          <a:prstGeom prst="rect">
            <a:avLst/>
          </a:prstGeom>
          <a:ln w="12700">
            <a:miter lim="400000"/>
          </a:ln>
        </p:spPr>
      </p:pic>
      <p:sp>
        <p:nvSpPr>
          <p:cNvPr id="666" name="Google Shape;603;p16"/>
          <p:cNvSpPr txBox="1"/>
          <p:nvPr/>
        </p:nvSpPr>
        <p:spPr>
          <a:xfrm>
            <a:off x="5544899" y="5398075"/>
            <a:ext cx="4197301" cy="528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marL="800100" indent="-685800">
              <a:defRPr sz="2400" b="1">
                <a:solidFill>
                  <a:srgbClr val="0070C0"/>
                </a:solidFill>
              </a:defRPr>
            </a:lvl1pPr>
          </a:lstStyle>
          <a:p>
            <a:r>
              <a:t>where e is error</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Google Shape;637;p17"/>
          <p:cNvSpPr txBox="1">
            <a:spLocks noGrp="1"/>
          </p:cNvSpPr>
          <p:nvPr>
            <p:ph type="title"/>
          </p:nvPr>
        </p:nvSpPr>
        <p:spPr>
          <a:xfrm>
            <a:off x="1648499" y="-21771"/>
            <a:ext cx="9629101" cy="674914"/>
          </a:xfrm>
          <a:prstGeom prst="rect">
            <a:avLst/>
          </a:prstGeom>
        </p:spPr>
        <p:txBody>
          <a:bodyPr/>
          <a:lstStyle>
            <a:lvl1pPr algn="ctr">
              <a:defRPr sz="2800">
                <a:solidFill>
                  <a:srgbClr val="FF0000"/>
                </a:solidFill>
              </a:defRPr>
            </a:lvl1pPr>
          </a:lstStyle>
          <a:p>
            <a:r>
              <a:t>Back Propagation</a:t>
            </a:r>
          </a:p>
        </p:txBody>
      </p:sp>
      <mc:AlternateContent xmlns:mc="http://schemas.openxmlformats.org/markup-compatibility/2006">
        <mc:Choice xmlns:a14="http://schemas.microsoft.com/office/drawing/2010/main" Requires="a14">
          <p:sp>
            <p:nvSpPr>
              <p:cNvPr id="669" name="TextBox 2"/>
              <p:cNvSpPr txBox="1"/>
              <p:nvPr/>
            </p:nvSpPr>
            <p:spPr>
              <a:xfrm>
                <a:off x="193430" y="1175598"/>
                <a:ext cx="11805140" cy="592554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p>
                <a:pPr marL="457200" indent="-457200">
                  <a:buClr>
                    <a:srgbClr val="000000"/>
                  </a:buClr>
                  <a:buSzPct val="100000"/>
                  <a:buFont typeface="Arial"/>
                  <a:buChar char="•"/>
                  <a:defRPr sz="2400">
                    <a:solidFill>
                      <a:srgbClr val="008000"/>
                    </a:solidFill>
                  </a:defRPr>
                </a:pPr>
                <a:r>
                  <a:t>We compare the scores of </a:t>
                </a:r>
                <a:r>
                  <a:rPr>
                    <a:solidFill>
                      <a:schemeClr val="accent6"/>
                    </a:solidFill>
                  </a:rPr>
                  <a:t>Α</a:t>
                </a:r>
                <a:r>
                  <a:t> (original table) with </a:t>
                </a:r>
                <a14:m>
                  <m:oMath xmlns:m="http://schemas.openxmlformats.org/officeDocument/2006/math">
                    <m:limUpp>
                      <m:limUppPr>
                        <m:ctrlPr>
                          <a:rPr sz="2400">
                            <a:solidFill>
                              <a:srgbClr val="2D2DB9"/>
                            </a:solidFill>
                            <a:latin typeface="Cambria Math" panose="02040503050406030204" pitchFamily="18" charset="0"/>
                          </a:rPr>
                        </m:ctrlPr>
                      </m:limUppPr>
                      <m:e>
                        <m:r>
                          <a:rPr sz="2400" i="1">
                            <a:solidFill>
                              <a:srgbClr val="2D2DB9"/>
                            </a:solidFill>
                            <a:latin typeface="Cambria Math" panose="02040503050406030204" pitchFamily="18" charset="0"/>
                          </a:rPr>
                          <m:t>𝐴</m:t>
                        </m:r>
                      </m:e>
                      <m:lim>
                        <m:r>
                          <a:rPr sz="2400" i="1">
                            <a:solidFill>
                              <a:srgbClr val="2D2DB9"/>
                            </a:solidFill>
                            <a:latin typeface="Cambria Math" panose="02040503050406030204" pitchFamily="18" charset="0"/>
                          </a:rPr>
                          <m:t>^</m:t>
                        </m:r>
                      </m:lim>
                    </m:limUpp>
                  </m:oMath>
                </a14:m>
                <a:r>
                  <a:rPr>
                    <a:solidFill>
                      <a:srgbClr val="000000"/>
                    </a:solidFill>
                  </a:rPr>
                  <a:t>. </a:t>
                </a:r>
              </a:p>
              <a:p>
                <a:pPr marL="285750" indent="-285750">
                  <a:buClr>
                    <a:srgbClr val="000000"/>
                  </a:buClr>
                  <a:buSzPct val="100000"/>
                  <a:buFont typeface="Arial"/>
                  <a:buChar char="•"/>
                  <a:defRPr sz="2400"/>
                </a:pPr>
                <a:endParaRPr>
                  <a:solidFill>
                    <a:srgbClr val="000000"/>
                  </a:solidFill>
                </a:endParaRPr>
              </a:p>
              <a:p>
                <a:pPr marL="285750" indent="-285750">
                  <a:buClr>
                    <a:srgbClr val="000000"/>
                  </a:buClr>
                  <a:buSzPct val="100000"/>
                  <a:buFont typeface="Arial"/>
                  <a:buChar char="•"/>
                  <a:defRPr sz="2400">
                    <a:solidFill>
                      <a:srgbClr val="008000"/>
                    </a:solidFill>
                  </a:defRPr>
                </a:pPr>
                <a:r>
                  <a:t>If there are significant differences between the predicted and actual scores the weight vector is adjusted with the following update rule:</a:t>
                </a:r>
              </a:p>
              <a:p>
                <a:pPr marL="285750" indent="-285750">
                  <a:buClr>
                    <a:srgbClr val="000000"/>
                  </a:buClr>
                  <a:buSzPct val="100000"/>
                  <a:buFont typeface="Arial"/>
                  <a:buChar char="•"/>
                  <a:defRPr sz="2400">
                    <a:solidFill>
                      <a:srgbClr val="008000"/>
                    </a:solidFill>
                  </a:defRPr>
                </a:pPr>
                <a:endParaRPr/>
              </a:p>
              <a:p>
                <a:pPr marL="571499" indent="-571499">
                  <a:buClr>
                    <a:srgbClr val="000000"/>
                  </a:buClr>
                  <a:buSzPct val="100000"/>
                  <a:buFont typeface="Arial"/>
                  <a:buChar char="•"/>
                  <a:defRPr sz="2400">
                    <a:solidFill>
                      <a:schemeClr val="accent6"/>
                    </a:solidFill>
                  </a:defRPr>
                </a:pPr>
                <a14:m>
                  <m:oMath xmlns:m="http://schemas.openxmlformats.org/officeDocument/2006/math">
                    <m:sSup>
                      <m:sSupPr>
                        <m:ctrlPr>
                          <a:rPr sz="2900">
                            <a:solidFill>
                              <a:srgbClr val="2D2DB9"/>
                            </a:solidFill>
                            <a:latin typeface="Cambria Math" panose="02040503050406030204" pitchFamily="18" charset="0"/>
                          </a:rPr>
                        </m:ctrlPr>
                      </m:sSupPr>
                      <m:e>
                        <m:r>
                          <a:rPr sz="2900" i="1">
                            <a:solidFill>
                              <a:srgbClr val="2D2DB9"/>
                            </a:solidFill>
                            <a:latin typeface="Cambria Math" panose="02040503050406030204" pitchFamily="18" charset="0"/>
                          </a:rPr>
                          <m:t>𝐖</m:t>
                        </m:r>
                      </m:e>
                      <m:sup>
                        <m:r>
                          <a:rPr sz="2900" i="1">
                            <a:solidFill>
                              <a:srgbClr val="2D2DB9"/>
                            </a:solidFill>
                            <a:latin typeface="Cambria Math" panose="02040503050406030204" pitchFamily="18" charset="0"/>
                          </a:rPr>
                          <m:t>𝑡</m:t>
                        </m:r>
                        <m:r>
                          <a:rPr sz="2900" i="1">
                            <a:solidFill>
                              <a:srgbClr val="2D2DB9"/>
                            </a:solidFill>
                            <a:latin typeface="Cambria Math" panose="02040503050406030204" pitchFamily="18" charset="0"/>
                          </a:rPr>
                          <m:t>+1</m:t>
                        </m:r>
                      </m:sup>
                    </m:sSup>
                    <m:r>
                      <a:rPr sz="2900" i="1">
                        <a:solidFill>
                          <a:srgbClr val="2D2DB9"/>
                        </a:solidFill>
                        <a:latin typeface="Cambria Math" panose="02040503050406030204" pitchFamily="18" charset="0"/>
                      </a:rPr>
                      <m:t>=</m:t>
                    </m:r>
                    <m:sSup>
                      <m:sSupPr>
                        <m:ctrlPr>
                          <a:rPr sz="2900" i="1">
                            <a:solidFill>
                              <a:srgbClr val="2D2DB9"/>
                            </a:solidFill>
                            <a:latin typeface="Cambria Math" panose="02040503050406030204" pitchFamily="18" charset="0"/>
                          </a:rPr>
                        </m:ctrlPr>
                      </m:sSupPr>
                      <m:e>
                        <m:r>
                          <a:rPr sz="2900" i="1">
                            <a:solidFill>
                              <a:srgbClr val="2D2DB9"/>
                            </a:solidFill>
                            <a:latin typeface="Cambria Math" panose="02040503050406030204" pitchFamily="18" charset="0"/>
                          </a:rPr>
                          <m:t>𝐖</m:t>
                        </m:r>
                      </m:e>
                      <m:sup>
                        <m:r>
                          <a:rPr sz="2900" i="1">
                            <a:solidFill>
                              <a:srgbClr val="2D2DB9"/>
                            </a:solidFill>
                            <a:latin typeface="Cambria Math" panose="02040503050406030204" pitchFamily="18" charset="0"/>
                          </a:rPr>
                          <m:t>𝑡</m:t>
                        </m:r>
                      </m:sup>
                    </m:sSup>
                    <m:r>
                      <a:rPr sz="2900" i="1">
                        <a:solidFill>
                          <a:srgbClr val="2D2DB9"/>
                        </a:solidFill>
                        <a:latin typeface="Cambria Math" panose="02040503050406030204" pitchFamily="18" charset="0"/>
                      </a:rPr>
                      <m:t>+2⋅</m:t>
                    </m:r>
                    <m:r>
                      <a:rPr sz="2900" i="1">
                        <a:solidFill>
                          <a:srgbClr val="2D2DB9"/>
                        </a:solidFill>
                        <a:latin typeface="Cambria Math" panose="02040503050406030204" pitchFamily="18" charset="0"/>
                      </a:rPr>
                      <m:t>𝜂</m:t>
                    </m:r>
                    <m:r>
                      <a:rPr sz="2900" i="1">
                        <a:solidFill>
                          <a:srgbClr val="2D2DB9"/>
                        </a:solidFill>
                        <a:latin typeface="Cambria Math" panose="02040503050406030204" pitchFamily="18" charset="0"/>
                      </a:rPr>
                      <m:t>⋅</m:t>
                    </m:r>
                    <m:r>
                      <a:rPr sz="2900" i="1">
                        <a:solidFill>
                          <a:srgbClr val="2D2DB9"/>
                        </a:solidFill>
                        <a:latin typeface="Cambria Math" panose="02040503050406030204" pitchFamily="18" charset="0"/>
                      </a:rPr>
                      <m:t>𝑒</m:t>
                    </m:r>
                    <m:r>
                      <a:rPr sz="2900" i="1">
                        <a:solidFill>
                          <a:srgbClr val="2D2DB9"/>
                        </a:solidFill>
                        <a:latin typeface="Cambria Math" panose="02040503050406030204" pitchFamily="18" charset="0"/>
                      </a:rPr>
                      <m:t>⋅</m:t>
                    </m:r>
                    <m:r>
                      <a:rPr sz="2900" i="1">
                        <a:solidFill>
                          <a:srgbClr val="2D2DB9"/>
                        </a:solidFill>
                        <a:latin typeface="Cambria Math" panose="02040503050406030204" pitchFamily="18" charset="0"/>
                      </a:rPr>
                      <m:t>𝐗</m:t>
                    </m:r>
                  </m:oMath>
                </a14:m>
                <a:endParaRPr b="1">
                  <a:solidFill>
                    <a:srgbClr val="008000"/>
                  </a:solidFill>
                </a:endParaRPr>
              </a:p>
              <a:p>
                <a:pPr marL="342900" indent="-342900">
                  <a:buClr>
                    <a:srgbClr val="000000"/>
                  </a:buClr>
                  <a:buSzPct val="100000"/>
                  <a:buFont typeface="Arial"/>
                  <a:buChar char="•"/>
                  <a:defRPr sz="2000" b="1">
                    <a:solidFill>
                      <a:srgbClr val="008000"/>
                    </a:solidFill>
                  </a:defRPr>
                </a:pPr>
                <a:endParaRPr b="1">
                  <a:solidFill>
                    <a:srgbClr val="008000"/>
                  </a:solidFill>
                </a:endParaRPr>
              </a:p>
              <a:p>
                <a:pPr marL="342900" indent="-342900">
                  <a:buClr>
                    <a:srgbClr val="000000"/>
                  </a:buClr>
                  <a:buSzPct val="100000"/>
                  <a:buFont typeface="Arial"/>
                  <a:buChar char="•"/>
                  <a:defRPr sz="2400">
                    <a:solidFill>
                      <a:srgbClr val="008000"/>
                    </a:solidFill>
                  </a:defRPr>
                </a:pPr>
                <a:r>
                  <a:t>we move in the opposite direction of the slope  </a:t>
                </a:r>
                <a:r>
                  <a:rPr>
                    <a:solidFill>
                      <a:schemeClr val="accent6"/>
                    </a:solidFill>
                  </a:rPr>
                  <a:t>– (</a:t>
                </a:r>
                <a14:m>
                  <m:oMath xmlns:m="http://schemas.openxmlformats.org/officeDocument/2006/math">
                    <m:r>
                      <a:rPr sz="2500" i="1">
                        <a:solidFill>
                          <a:srgbClr val="2D2DB9"/>
                        </a:solidFill>
                        <a:latin typeface="Cambria Math" panose="02040503050406030204" pitchFamily="18" charset="0"/>
                      </a:rPr>
                      <m:t>−2⋅</m:t>
                    </m:r>
                    <m:r>
                      <m:rPr>
                        <m:sty m:val="p"/>
                      </m:rPr>
                      <a:rPr sz="2500" i="1">
                        <a:solidFill>
                          <a:srgbClr val="2D2DB9"/>
                        </a:solidFill>
                        <a:latin typeface="Cambria Math" panose="02040503050406030204" pitchFamily="18" charset="0"/>
                      </a:rPr>
                      <m:t>e</m:t>
                    </m:r>
                    <m:r>
                      <a:rPr sz="2500" i="1">
                        <a:solidFill>
                          <a:srgbClr val="2D2DB9"/>
                        </a:solidFill>
                        <a:latin typeface="Cambria Math" panose="02040503050406030204" pitchFamily="18" charset="0"/>
                      </a:rPr>
                      <m:t>⋅</m:t>
                    </m:r>
                    <m:r>
                      <a:rPr sz="2500" i="1">
                        <a:solidFill>
                          <a:srgbClr val="2D2DB9"/>
                        </a:solidFill>
                        <a:latin typeface="Cambria Math" panose="02040503050406030204" pitchFamily="18" charset="0"/>
                      </a:rPr>
                      <m:t>𝐗</m:t>
                    </m:r>
                  </m:oMath>
                </a14:m>
                <a:r>
                  <a:rPr>
                    <a:solidFill>
                      <a:schemeClr val="accent6"/>
                    </a:solidFill>
                    <a:latin typeface="Calibri"/>
                    <a:ea typeface="Calibri"/>
                    <a:cs typeface="Calibri"/>
                    <a:sym typeface="Calibri"/>
                  </a:rPr>
                  <a:t> )</a:t>
                </a:r>
              </a:p>
              <a:p>
                <a:pPr>
                  <a:defRPr sz="2400">
                    <a:solidFill>
                      <a:schemeClr val="accent1"/>
                    </a:solidFill>
                  </a:defRPr>
                </a:pPr>
                <a:endParaRPr>
                  <a:solidFill>
                    <a:schemeClr val="accent6"/>
                  </a:solidFill>
                  <a:latin typeface="Calibri"/>
                  <a:ea typeface="Calibri"/>
                  <a:cs typeface="Calibri"/>
                  <a:sym typeface="Calibri"/>
                </a:endParaRPr>
              </a:p>
              <a:p>
                <a:pPr marL="285750" indent="-285750">
                  <a:buClr>
                    <a:srgbClr val="000000"/>
                  </a:buClr>
                  <a:buSzPct val="100000"/>
                  <a:buFont typeface="Arial"/>
                  <a:buChar char="•"/>
                  <a:defRPr sz="2400">
                    <a:solidFill>
                      <a:srgbClr val="008000"/>
                    </a:solidFill>
                  </a:defRPr>
                </a:pPr>
                <a:r>
                  <a:t>where </a:t>
                </a:r>
                <a:r>
                  <a:rPr>
                    <a:solidFill>
                      <a:schemeClr val="accent6"/>
                    </a:solidFill>
                  </a:rPr>
                  <a:t>η </a:t>
                </a:r>
                <a14:m>
                  <m:oMath xmlns:m="http://schemas.openxmlformats.org/officeDocument/2006/math">
                    <m:r>
                      <a:rPr sz="2400" i="1">
                        <a:solidFill>
                          <a:srgbClr val="2D2DB9"/>
                        </a:solidFill>
                        <a:latin typeface="Cambria Math" panose="02040503050406030204" pitchFamily="18" charset="0"/>
                      </a:rPr>
                      <m:t>∈</m:t>
                    </m:r>
                    <m:d>
                      <m:dPr>
                        <m:endChr m:val="]"/>
                        <m:ctrlPr>
                          <a:rPr sz="2400" i="1">
                            <a:solidFill>
                              <a:srgbClr val="2D2DB9"/>
                            </a:solidFill>
                            <a:latin typeface="Cambria Math" panose="02040503050406030204" pitchFamily="18" charset="0"/>
                          </a:rPr>
                        </m:ctrlPr>
                      </m:dPr>
                      <m:e>
                        <m:r>
                          <a:rPr sz="2400" i="1">
                            <a:solidFill>
                              <a:srgbClr val="2D2DB9"/>
                            </a:solidFill>
                            <a:latin typeface="Cambria Math" panose="02040503050406030204" pitchFamily="18" charset="0"/>
                          </a:rPr>
                          <m:t>0,1</m:t>
                        </m:r>
                      </m:e>
                    </m:d>
                    <m:r>
                      <a:rPr sz="2400" i="1">
                        <a:solidFill>
                          <a:srgbClr val="2D2DB9"/>
                        </a:solidFill>
                        <a:latin typeface="Cambria Math" panose="02040503050406030204" pitchFamily="18" charset="0"/>
                      </a:rPr>
                      <m:t> :</m:t>
                    </m:r>
                  </m:oMath>
                </a14:m>
                <a:r>
                  <a:rPr>
                    <a:solidFill>
                      <a:srgbClr val="000000"/>
                    </a:solidFill>
                  </a:rPr>
                  <a:t> </a:t>
                </a:r>
                <a:r>
                  <a:t>learning rate</a:t>
                </a:r>
              </a:p>
              <a:p>
                <a:pPr marL="269615" indent="-269615">
                  <a:buClr>
                    <a:srgbClr val="000000"/>
                  </a:buClr>
                  <a:buSzPct val="100000"/>
                  <a:buFont typeface="Arial"/>
                  <a:buChar char="•"/>
                  <a:defRPr sz="2800">
                    <a:solidFill>
                      <a:schemeClr val="accent6"/>
                    </a:solidFill>
                  </a:defRPr>
                </a:pPr>
                <a14:m>
                  <m:oMath xmlns:m="http://schemas.openxmlformats.org/officeDocument/2006/math">
                    <m:sSup>
                      <m:sSupPr>
                        <m:ctrlPr>
                          <a:rPr sz="2800">
                            <a:solidFill>
                              <a:srgbClr val="2D2DB9"/>
                            </a:solidFill>
                            <a:latin typeface="Cambria Math" panose="02040503050406030204" pitchFamily="18" charset="0"/>
                          </a:rPr>
                        </m:ctrlPr>
                      </m:sSupPr>
                      <m:e>
                        <m:r>
                          <m:rPr>
                            <m:sty m:val="p"/>
                          </m:rPr>
                          <a:rPr sz="2800" i="1">
                            <a:solidFill>
                              <a:srgbClr val="2D2DB9"/>
                            </a:solidFill>
                            <a:latin typeface="Cambria Math" panose="02040503050406030204" pitchFamily="18" charset="0"/>
                          </a:rPr>
                          <m:t>W</m:t>
                        </m:r>
                      </m:e>
                      <m:sup>
                        <m:r>
                          <a:rPr sz="2800" i="1">
                            <a:solidFill>
                              <a:srgbClr val="2D2DB9"/>
                            </a:solidFill>
                            <a:latin typeface="Cambria Math" panose="02040503050406030204" pitchFamily="18" charset="0"/>
                          </a:rPr>
                          <m:t>𝑡</m:t>
                        </m:r>
                      </m:sup>
                    </m:sSup>
                    <m:r>
                      <a:rPr sz="2800" i="1">
                        <a:solidFill>
                          <a:srgbClr val="2D2DB9"/>
                        </a:solidFill>
                        <a:latin typeface="Cambria Math" panose="02040503050406030204" pitchFamily="18" charset="0"/>
                      </a:rPr>
                      <m:t>  :  </m:t>
                    </m:r>
                  </m:oMath>
                </a14:m>
                <a:r>
                  <a:rPr>
                    <a:solidFill>
                      <a:srgbClr val="008000"/>
                    </a:solidFill>
                  </a:rPr>
                  <a:t> </a:t>
                </a:r>
                <a:r>
                  <a:rPr sz="2400">
                    <a:solidFill>
                      <a:srgbClr val="008000"/>
                    </a:solidFill>
                  </a:rPr>
                  <a:t>the values of the weight vector at time t</a:t>
                </a:r>
                <a:r>
                  <a:rPr sz="2400">
                    <a:solidFill>
                      <a:srgbClr val="000000"/>
                    </a:solidFill>
                  </a:rPr>
                  <a:t>  </a:t>
                </a:r>
              </a:p>
              <a:p>
                <a:pPr>
                  <a:defRPr sz="2400"/>
                </a:pPr>
                <a:endParaRPr sz="2400">
                  <a:solidFill>
                    <a:srgbClr val="000000"/>
                  </a:solidFill>
                </a:endParaRPr>
              </a:p>
              <a:p>
                <a:pPr>
                  <a:defRPr sz="2400" b="1">
                    <a:solidFill>
                      <a:srgbClr val="008000"/>
                    </a:solidFill>
                  </a:defRPr>
                </a:pPr>
                <a:r>
                  <a:t>This procedure is receptive until</a:t>
                </a:r>
                <a:r>
                  <a:rPr b="0">
                    <a:solidFill>
                      <a:srgbClr val="000000"/>
                    </a:solidFill>
                  </a:rPr>
                  <a:t> </a:t>
                </a:r>
                <a:r>
                  <a:rPr b="0">
                    <a:solidFill>
                      <a:schemeClr val="accent6"/>
                    </a:solidFill>
                    <a:latin typeface="Cambria"/>
                    <a:ea typeface="Cambria"/>
                    <a:cs typeface="Cambria"/>
                    <a:sym typeface="Cambria"/>
                  </a:rPr>
                  <a:t>Α</a:t>
                </a:r>
                <a14:m>
                  <m:oMath xmlns:m="http://schemas.openxmlformats.org/officeDocument/2006/math">
                    <m:r>
                      <a:rPr sz="2400" i="1">
                        <a:solidFill>
                          <a:srgbClr val="2D2DB9"/>
                        </a:solidFill>
                        <a:latin typeface="Cambria Math" panose="02040503050406030204" pitchFamily="18" charset="0"/>
                      </a:rPr>
                      <m:t> ≈ </m:t>
                    </m:r>
                    <m:limUpp>
                      <m:limUppPr>
                        <m:ctrlPr>
                          <a:rPr sz="2400" i="1">
                            <a:solidFill>
                              <a:srgbClr val="2D2DB9"/>
                            </a:solidFill>
                            <a:latin typeface="Cambria Math" panose="02040503050406030204" pitchFamily="18" charset="0"/>
                          </a:rPr>
                        </m:ctrlPr>
                      </m:limUppPr>
                      <m:e>
                        <m:r>
                          <a:rPr sz="2400" i="1">
                            <a:solidFill>
                              <a:srgbClr val="2D2DB9"/>
                            </a:solidFill>
                            <a:latin typeface="Cambria Math" panose="02040503050406030204" pitchFamily="18" charset="0"/>
                          </a:rPr>
                          <m:t>𝐴</m:t>
                        </m:r>
                      </m:e>
                      <m:lim>
                        <m:r>
                          <a:rPr sz="2400" i="1">
                            <a:solidFill>
                              <a:srgbClr val="2D2DB9"/>
                            </a:solidFill>
                            <a:latin typeface="Cambria Math" panose="02040503050406030204" pitchFamily="18" charset="0"/>
                          </a:rPr>
                          <m:t>^</m:t>
                        </m:r>
                      </m:lim>
                    </m:limUpp>
                  </m:oMath>
                </a14:m>
                <a:endParaRPr b="0">
                  <a:solidFill>
                    <a:schemeClr val="accent6"/>
                  </a:solidFill>
                  <a:latin typeface="Cambria"/>
                  <a:ea typeface="Cambria"/>
                  <a:cs typeface="Cambria"/>
                  <a:sym typeface="Cambria"/>
                </a:endParaRPr>
              </a:p>
              <a:p>
                <a:pPr marL="285750" indent="-285750">
                  <a:buClr>
                    <a:srgbClr val="000000"/>
                  </a:buClr>
                  <a:buSzPct val="100000"/>
                  <a:buFont typeface="Arial"/>
                  <a:buChar char="•"/>
                  <a:defRPr sz="2000"/>
                </a:pPr>
                <a:endParaRPr b="0">
                  <a:solidFill>
                    <a:schemeClr val="accent6"/>
                  </a:solidFill>
                  <a:latin typeface="Cambria"/>
                  <a:ea typeface="Cambria"/>
                  <a:cs typeface="Cambria"/>
                  <a:sym typeface="Cambria"/>
                </a:endParaRPr>
              </a:p>
              <a:p>
                <a:pPr marL="285750" indent="-285750">
                  <a:buClr>
                    <a:srgbClr val="000000"/>
                  </a:buClr>
                  <a:buSzPct val="100000"/>
                  <a:buFont typeface="Arial"/>
                  <a:buChar char="•"/>
                  <a:defRPr sz="2000"/>
                </a:pPr>
                <a:endParaRPr b="0">
                  <a:solidFill>
                    <a:schemeClr val="accent6"/>
                  </a:solidFill>
                  <a:latin typeface="Cambria"/>
                  <a:ea typeface="Cambria"/>
                  <a:cs typeface="Cambria"/>
                  <a:sym typeface="Cambria"/>
                </a:endParaRPr>
              </a:p>
            </p:txBody>
          </p:sp>
        </mc:Choice>
        <mc:Fallback>
          <p:sp>
            <p:nvSpPr>
              <p:cNvPr id="669" name="TextBox 2"/>
              <p:cNvSpPr txBox="1">
                <a:spLocks noRot="1" noChangeAspect="1" noMove="1" noResize="1" noEditPoints="1" noAdjustHandles="1" noChangeArrowheads="1" noChangeShapeType="1" noTextEdit="1"/>
              </p:cNvSpPr>
              <p:nvPr/>
            </p:nvSpPr>
            <p:spPr>
              <a:xfrm>
                <a:off x="193430" y="1175598"/>
                <a:ext cx="11805140" cy="5925544"/>
              </a:xfrm>
              <a:prstGeom prst="rect">
                <a:avLst/>
              </a:prstGeom>
              <a:blipFill>
                <a:blip r:embed="rId3"/>
                <a:stretch>
                  <a:fillRect l="-139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3" name="Picture 4" descr="Picture 4"/>
          <p:cNvPicPr>
            <a:picLocks noChangeAspect="1"/>
          </p:cNvPicPr>
          <p:nvPr/>
        </p:nvPicPr>
        <p:blipFill>
          <a:blip r:embed="rId2"/>
          <a:stretch>
            <a:fillRect/>
          </a:stretch>
        </p:blipFill>
        <p:spPr>
          <a:xfrm>
            <a:off x="6076950" y="3346450"/>
            <a:ext cx="38100" cy="165100"/>
          </a:xfrm>
          <a:prstGeom prst="rect">
            <a:avLst/>
          </a:prstGeom>
          <a:ln w="12700">
            <a:miter lim="400000"/>
          </a:ln>
        </p:spPr>
      </p:pic>
      <p:sp>
        <p:nvSpPr>
          <p:cNvPr id="674" name="Text Placeholder 1"/>
          <p:cNvSpPr txBox="1">
            <a:spLocks noGrp="1"/>
          </p:cNvSpPr>
          <p:nvPr>
            <p:ph type="body" idx="1"/>
          </p:nvPr>
        </p:nvSpPr>
        <p:spPr>
          <a:xfrm>
            <a:off x="609600" y="2250281"/>
            <a:ext cx="10972800" cy="3178176"/>
          </a:xfrm>
          <a:prstGeom prst="rect">
            <a:avLst/>
          </a:prstGeom>
        </p:spPr>
        <p:txBody>
          <a:bodyPr/>
          <a:lstStyle/>
          <a:p>
            <a:pPr algn="just">
              <a:defRPr i="1"/>
            </a:pPr>
            <a:r>
              <a:t>The main disadvantage of the </a:t>
            </a:r>
            <a:r>
              <a:rPr>
                <a:solidFill>
                  <a:srgbClr val="0070C0"/>
                </a:solidFill>
              </a:rPr>
              <a:t>perceptron</a:t>
            </a:r>
            <a:r>
              <a:t> is that it cannot split non-linearly separable data since it only consists of the layer of input nodes and a single output node.</a:t>
            </a:r>
          </a:p>
        </p:txBody>
      </p:sp>
      <p:sp>
        <p:nvSpPr>
          <p:cNvPr id="675" name="Title 2"/>
          <p:cNvSpPr txBox="1">
            <a:spLocks noGrp="1"/>
          </p:cNvSpPr>
          <p:nvPr>
            <p:ph type="title"/>
          </p:nvPr>
        </p:nvSpPr>
        <p:spPr>
          <a:xfrm>
            <a:off x="609600" y="0"/>
            <a:ext cx="10972800" cy="1143000"/>
          </a:xfrm>
          <a:prstGeom prst="rect">
            <a:avLst/>
          </a:prstGeom>
        </p:spPr>
        <p:txBody>
          <a:bodyPr/>
          <a:lstStyle/>
          <a:p>
            <a:r>
              <a:t>Disadvantages of Single-layer perceptron</a:t>
            </a:r>
          </a:p>
        </p:txBody>
      </p:sp>
      <p:sp>
        <p:nvSpPr>
          <p:cNvPr id="676" name="Slide Number Placeholder 3"/>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Google Shape;656;p19"/>
          <p:cNvSpPr txBox="1">
            <a:spLocks noGrp="1"/>
          </p:cNvSpPr>
          <p:nvPr>
            <p:ph type="title"/>
          </p:nvPr>
        </p:nvSpPr>
        <p:spPr>
          <a:xfrm>
            <a:off x="143934" y="0"/>
            <a:ext cx="11808884" cy="1143000"/>
          </a:xfrm>
          <a:prstGeom prst="rect">
            <a:avLst/>
          </a:prstGeom>
        </p:spPr>
        <p:txBody>
          <a:bodyPr/>
          <a:lstStyle>
            <a:lvl1pPr>
              <a:defRPr>
                <a:solidFill>
                  <a:srgbClr val="FF0000"/>
                </a:solidFill>
              </a:defRPr>
            </a:lvl1pPr>
          </a:lstStyle>
          <a:p>
            <a:r>
              <a:t>Example: Implementing the OR Logical Operation using a perceptron</a:t>
            </a:r>
          </a:p>
        </p:txBody>
      </p:sp>
      <p:pic>
        <p:nvPicPr>
          <p:cNvPr id="679" name="pasted-movie.png" descr="pasted-movie.png"/>
          <p:cNvPicPr>
            <a:picLocks noChangeAspect="1"/>
          </p:cNvPicPr>
          <p:nvPr/>
        </p:nvPicPr>
        <p:blipFill>
          <a:blip r:embed="rId3"/>
          <a:stretch>
            <a:fillRect/>
          </a:stretch>
        </p:blipFill>
        <p:spPr>
          <a:xfrm>
            <a:off x="918134" y="1467393"/>
            <a:ext cx="9969501" cy="46482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 name="Google Shape;666;p20"/>
          <p:cNvSpPr txBox="1">
            <a:spLocks noGrp="1"/>
          </p:cNvSpPr>
          <p:nvPr>
            <p:ph type="title"/>
          </p:nvPr>
        </p:nvSpPr>
        <p:spPr>
          <a:xfrm>
            <a:off x="499499" y="288733"/>
            <a:ext cx="11193002" cy="543441"/>
          </a:xfrm>
          <a:prstGeom prst="rect">
            <a:avLst/>
          </a:prstGeom>
        </p:spPr>
        <p:txBody>
          <a:bodyPr/>
          <a:lstStyle>
            <a:lvl1pPr algn="ctr">
              <a:defRPr sz="2900">
                <a:solidFill>
                  <a:srgbClr val="FF0000"/>
                </a:solidFill>
              </a:defRPr>
            </a:lvl1pPr>
          </a:lstStyle>
          <a:p>
            <a:r>
              <a:t>Two-Input Single Layer Perceptron with Step Function</a:t>
            </a:r>
          </a:p>
        </p:txBody>
      </p:sp>
      <p:sp>
        <p:nvSpPr>
          <p:cNvPr id="684" name="Google Shape;670;p20"/>
          <p:cNvSpPr/>
          <p:nvPr/>
        </p:nvSpPr>
        <p:spPr>
          <a:xfrm>
            <a:off x="6970537" y="2317208"/>
            <a:ext cx="459357" cy="459357"/>
          </a:xfrm>
          <a:prstGeom prst="ellipse">
            <a:avLst/>
          </a:prstGeom>
          <a:solidFill>
            <a:srgbClr val="000000"/>
          </a:solidFill>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85" name="Google Shape;671;p20"/>
          <p:cNvSpPr/>
          <p:nvPr/>
        </p:nvSpPr>
        <p:spPr>
          <a:xfrm>
            <a:off x="6999865" y="3186489"/>
            <a:ext cx="459357" cy="459358"/>
          </a:xfrm>
          <a:prstGeom prst="ellipse">
            <a:avLst/>
          </a:prstGeom>
          <a:solidFill>
            <a:srgbClr val="000000"/>
          </a:solidFill>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86" name="Google Shape;672;p20"/>
          <p:cNvSpPr/>
          <p:nvPr/>
        </p:nvSpPr>
        <p:spPr>
          <a:xfrm>
            <a:off x="6428618" y="2467775"/>
            <a:ext cx="502921" cy="91441"/>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87" name="Google Shape;673;p20"/>
          <p:cNvSpPr/>
          <p:nvPr/>
        </p:nvSpPr>
        <p:spPr>
          <a:xfrm>
            <a:off x="6480492" y="3366970"/>
            <a:ext cx="502921" cy="91441"/>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88" name="Google Shape;674;p20"/>
          <p:cNvSpPr/>
          <p:nvPr/>
        </p:nvSpPr>
        <p:spPr>
          <a:xfrm>
            <a:off x="7429892" y="2546887"/>
            <a:ext cx="1022701" cy="314701"/>
          </a:xfrm>
          <a:prstGeom prst="line">
            <a:avLst/>
          </a:prstGeom>
          <a:ln>
            <a:solidFill>
              <a:srgbClr val="000000"/>
            </a:solidFill>
            <a:miter/>
            <a:tailEnd type="triangle"/>
          </a:ln>
        </p:spPr>
        <p:txBody>
          <a:bodyPr lIns="45719" rIns="45719"/>
          <a:lstStyle/>
          <a:p>
            <a:endParaRPr/>
          </a:p>
        </p:txBody>
      </p:sp>
      <p:sp>
        <p:nvSpPr>
          <p:cNvPr id="689" name="Google Shape;675;p20"/>
          <p:cNvSpPr/>
          <p:nvPr/>
        </p:nvSpPr>
        <p:spPr>
          <a:xfrm flipV="1">
            <a:off x="7406192" y="3070056"/>
            <a:ext cx="1067313" cy="449468"/>
          </a:xfrm>
          <a:prstGeom prst="line">
            <a:avLst/>
          </a:prstGeom>
          <a:ln>
            <a:solidFill>
              <a:srgbClr val="000000"/>
            </a:solidFill>
            <a:miter/>
            <a:tailEnd type="triangle"/>
          </a:ln>
        </p:spPr>
        <p:txBody>
          <a:bodyPr lIns="45719" rIns="45719"/>
          <a:lstStyle/>
          <a:p>
            <a:endParaRPr/>
          </a:p>
        </p:txBody>
      </p:sp>
      <p:sp>
        <p:nvSpPr>
          <p:cNvPr id="690" name="Google Shape;676;p20"/>
          <p:cNvSpPr/>
          <p:nvPr/>
        </p:nvSpPr>
        <p:spPr>
          <a:xfrm>
            <a:off x="8395716" y="2479727"/>
            <a:ext cx="1219201" cy="838201"/>
          </a:xfrm>
          <a:prstGeom prst="ellipse">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91" name="Google Shape;677;p20"/>
          <p:cNvSpPr/>
          <p:nvPr/>
        </p:nvSpPr>
        <p:spPr>
          <a:xfrm flipH="1">
            <a:off x="9005315" y="2479727"/>
            <a:ext cx="1589" cy="838201"/>
          </a:xfrm>
          <a:prstGeom prst="line">
            <a:avLst/>
          </a:prstGeom>
          <a:ln>
            <a:solidFill>
              <a:srgbClr val="000000"/>
            </a:solidFill>
            <a:miter/>
          </a:ln>
        </p:spPr>
        <p:txBody>
          <a:bodyPr lIns="45719" rIns="45719"/>
          <a:lstStyle/>
          <a:p>
            <a:endParaRPr/>
          </a:p>
        </p:txBody>
      </p:sp>
      <p:sp>
        <p:nvSpPr>
          <p:cNvPr id="692" name="Google Shape;678;p20"/>
          <p:cNvSpPr txBox="1"/>
          <p:nvPr/>
        </p:nvSpPr>
        <p:spPr>
          <a:xfrm>
            <a:off x="8571148" y="2533842"/>
            <a:ext cx="441951" cy="6667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693" name="Google Shape;679;p20"/>
          <p:cNvSpPr/>
          <p:nvPr/>
        </p:nvSpPr>
        <p:spPr>
          <a:xfrm>
            <a:off x="9658898" y="2799769"/>
            <a:ext cx="900899" cy="198109"/>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694" name="Google Shape;680;p20"/>
          <p:cNvSpPr txBox="1"/>
          <p:nvPr/>
        </p:nvSpPr>
        <p:spPr>
          <a:xfrm>
            <a:off x="6141725" y="2284239"/>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X1</a:t>
            </a:r>
          </a:p>
        </p:txBody>
      </p:sp>
      <p:sp>
        <p:nvSpPr>
          <p:cNvPr id="695" name="Google Shape;681;p20"/>
          <p:cNvSpPr txBox="1"/>
          <p:nvPr/>
        </p:nvSpPr>
        <p:spPr>
          <a:xfrm>
            <a:off x="6182610" y="3181411"/>
            <a:ext cx="32176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Χ2</a:t>
            </a:r>
          </a:p>
        </p:txBody>
      </p:sp>
      <p:sp>
        <p:nvSpPr>
          <p:cNvPr id="696" name="Google Shape;682;p20"/>
          <p:cNvSpPr txBox="1"/>
          <p:nvPr/>
        </p:nvSpPr>
        <p:spPr>
          <a:xfrm>
            <a:off x="7516700" y="2225985"/>
            <a:ext cx="628141"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 </a:t>
            </a:r>
            <a:r>
              <a:t>= 2</a:t>
            </a:r>
          </a:p>
        </p:txBody>
      </p:sp>
      <p:sp>
        <p:nvSpPr>
          <p:cNvPr id="697" name="Google Shape;683;p20"/>
          <p:cNvSpPr txBox="1"/>
          <p:nvPr/>
        </p:nvSpPr>
        <p:spPr>
          <a:xfrm>
            <a:off x="7516700" y="2925522"/>
            <a:ext cx="628141" cy="320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 </a:t>
            </a:r>
            <a:r>
              <a:t>= 2</a:t>
            </a:r>
          </a:p>
        </p:txBody>
      </p:sp>
      <p:sp>
        <p:nvSpPr>
          <p:cNvPr id="698" name="Google Shape;684;p20"/>
          <p:cNvSpPr txBox="1"/>
          <p:nvPr/>
        </p:nvSpPr>
        <p:spPr>
          <a:xfrm>
            <a:off x="9041895" y="2692558"/>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f(z)</a:t>
            </a:r>
          </a:p>
        </p:txBody>
      </p:sp>
      <p:sp>
        <p:nvSpPr>
          <p:cNvPr id="699" name="Google Shape;685;p20"/>
          <p:cNvSpPr txBox="1"/>
          <p:nvPr/>
        </p:nvSpPr>
        <p:spPr>
          <a:xfrm>
            <a:off x="10605520" y="2720294"/>
            <a:ext cx="965807" cy="349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b="1">
                <a:latin typeface="Times New Roman"/>
                <a:ea typeface="Times New Roman"/>
                <a:cs typeface="Times New Roman"/>
                <a:sym typeface="Times New Roman"/>
              </a:defRPr>
            </a:pPr>
            <a:r>
              <a:t>Z</a:t>
            </a:r>
            <a:r>
              <a:rPr baseline="-25000"/>
              <a:t>1</a:t>
            </a:r>
            <a:r>
              <a:t> = f(z)</a:t>
            </a:r>
          </a:p>
        </p:txBody>
      </p:sp>
      <p:sp>
        <p:nvSpPr>
          <p:cNvPr id="700" name="Google Shape;686;p20"/>
          <p:cNvSpPr/>
          <p:nvPr/>
        </p:nvSpPr>
        <p:spPr>
          <a:xfrm>
            <a:off x="6999865" y="4046899"/>
            <a:ext cx="459357" cy="459357"/>
          </a:xfrm>
          <a:prstGeom prst="ellipse">
            <a:avLst/>
          </a:prstGeom>
          <a:solidFill>
            <a:schemeClr val="accent1"/>
          </a:solidFill>
          <a:ln w="12700">
            <a:solidFill>
              <a:schemeClr val="accent1"/>
            </a:solidFill>
            <a:miter/>
          </a:ln>
        </p:spPr>
        <p:txBody>
          <a:bodyPr lIns="45719" rIns="45719" anchor="ctr"/>
          <a:lstStyle/>
          <a:p>
            <a:pPr algn="ctr">
              <a:defRPr sz="2000">
                <a:solidFill>
                  <a:schemeClr val="accent1"/>
                </a:solidFill>
                <a:latin typeface="Times New Roman"/>
                <a:ea typeface="Times New Roman"/>
                <a:cs typeface="Times New Roman"/>
                <a:sym typeface="Times New Roman"/>
              </a:defRPr>
            </a:pPr>
            <a:endParaRPr/>
          </a:p>
        </p:txBody>
      </p:sp>
      <p:sp>
        <p:nvSpPr>
          <p:cNvPr id="701" name="Google Shape;687;p20"/>
          <p:cNvSpPr/>
          <p:nvPr/>
        </p:nvSpPr>
        <p:spPr>
          <a:xfrm flipH="1">
            <a:off x="7391950" y="3295769"/>
            <a:ext cx="1393800" cy="818402"/>
          </a:xfrm>
          <a:prstGeom prst="line">
            <a:avLst/>
          </a:prstGeom>
          <a:ln>
            <a:solidFill>
              <a:schemeClr val="accent1"/>
            </a:solidFill>
            <a:miter/>
            <a:headEnd type="triangle"/>
          </a:ln>
        </p:spPr>
        <p:txBody>
          <a:bodyPr lIns="45719" rIns="45719"/>
          <a:lstStyle/>
          <a:p>
            <a:endParaRPr/>
          </a:p>
        </p:txBody>
      </p:sp>
      <p:sp>
        <p:nvSpPr>
          <p:cNvPr id="702" name="Google Shape;688;p20"/>
          <p:cNvSpPr/>
          <p:nvPr/>
        </p:nvSpPr>
        <p:spPr>
          <a:xfrm>
            <a:off x="6464436" y="4218097"/>
            <a:ext cx="502921" cy="91441"/>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703" name="Google Shape;689;p20"/>
          <p:cNvSpPr txBox="1"/>
          <p:nvPr/>
        </p:nvSpPr>
        <p:spPr>
          <a:xfrm>
            <a:off x="6194523" y="4044229"/>
            <a:ext cx="359538"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b</a:t>
            </a:r>
          </a:p>
        </p:txBody>
      </p:sp>
      <p:sp>
        <p:nvSpPr>
          <p:cNvPr id="704" name="Google Shape;690;p20"/>
          <p:cNvSpPr txBox="1"/>
          <p:nvPr/>
        </p:nvSpPr>
        <p:spPr>
          <a:xfrm>
            <a:off x="6223835" y="2035443"/>
            <a:ext cx="883804"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400" b="1">
                <a:solidFill>
                  <a:schemeClr val="accent1"/>
                </a:solidFill>
                <a:latin typeface="Times New Roman"/>
                <a:ea typeface="Times New Roman"/>
                <a:cs typeface="Times New Roman"/>
                <a:sym typeface="Times New Roman"/>
              </a:defRPr>
            </a:pPr>
            <a:r>
              <a:t>    </a:t>
            </a:r>
            <a:r>
              <a:rPr sz="2000"/>
              <a:t>0</a:t>
            </a:r>
          </a:p>
        </p:txBody>
      </p:sp>
      <p:sp>
        <p:nvSpPr>
          <p:cNvPr id="705" name="Google Shape;691;p20"/>
          <p:cNvSpPr txBox="1"/>
          <p:nvPr/>
        </p:nvSpPr>
        <p:spPr>
          <a:xfrm>
            <a:off x="6237826" y="2980371"/>
            <a:ext cx="883804"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400" b="1">
                <a:solidFill>
                  <a:schemeClr val="accent1"/>
                </a:solidFill>
                <a:latin typeface="Times New Roman"/>
                <a:ea typeface="Times New Roman"/>
                <a:cs typeface="Times New Roman"/>
                <a:sym typeface="Times New Roman"/>
              </a:defRPr>
            </a:pPr>
            <a:r>
              <a:t>    </a:t>
            </a:r>
            <a:r>
              <a:rPr sz="2000"/>
              <a:t>1</a:t>
            </a:r>
          </a:p>
        </p:txBody>
      </p:sp>
      <p:sp>
        <p:nvSpPr>
          <p:cNvPr id="706" name="Google Shape;692;p20"/>
          <p:cNvSpPr txBox="1"/>
          <p:nvPr/>
        </p:nvSpPr>
        <p:spPr>
          <a:xfrm>
            <a:off x="6239646" y="3780071"/>
            <a:ext cx="883804"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400" b="1">
                <a:solidFill>
                  <a:schemeClr val="accent1"/>
                </a:solidFill>
                <a:latin typeface="Times New Roman"/>
                <a:ea typeface="Times New Roman"/>
                <a:cs typeface="Times New Roman"/>
                <a:sym typeface="Times New Roman"/>
              </a:defRPr>
            </a:pPr>
            <a:r>
              <a:t>   -</a:t>
            </a:r>
            <a:r>
              <a:rPr sz="2000"/>
              <a:t>1</a:t>
            </a:r>
          </a:p>
        </p:txBody>
      </p:sp>
      <mc:AlternateContent xmlns:mc="http://schemas.openxmlformats.org/markup-compatibility/2006">
        <mc:Choice xmlns:a14="http://schemas.microsoft.com/office/drawing/2010/main" Requires="a14">
          <p:sp>
            <p:nvSpPr>
              <p:cNvPr id="707" name="Θέση κειμένου 3"/>
              <p:cNvSpPr txBox="1">
                <a:spLocks noGrp="1"/>
              </p:cNvSpPr>
              <p:nvPr>
                <p:ph type="body" sz="quarter" idx="1"/>
              </p:nvPr>
            </p:nvSpPr>
            <p:spPr>
              <a:xfrm>
                <a:off x="771518" y="1536243"/>
                <a:ext cx="3932767" cy="3811588"/>
              </a:xfrm>
              <a:prstGeom prst="rect">
                <a:avLst/>
              </a:prstGeom>
            </p:spPr>
            <p:txBody>
              <a:bodyPr/>
              <a:lstStyle/>
              <a:p>
                <a:pPr marL="285750" indent="-285750">
                  <a:spcBef>
                    <a:spcPts val="300"/>
                  </a:spcBef>
                  <a:buSzPts val="2400"/>
                  <a:buFont typeface="Arial"/>
                  <a:defRPr sz="2400">
                    <a:solidFill>
                      <a:schemeClr val="accent1"/>
                    </a:solidFill>
                  </a:defRPr>
                </a:pPr>
                <a:r>
                  <a:t>0</a:t>
                </a:r>
                <a:r>
                  <a:rPr>
                    <a:solidFill>
                      <a:srgbClr val="008000"/>
                    </a:solidFill>
                  </a:rPr>
                  <a:t> : false</a:t>
                </a:r>
                <a:endParaRPr sz="1600"/>
              </a:p>
              <a:p>
                <a:pPr marL="285750" indent="-285750">
                  <a:spcBef>
                    <a:spcPts val="300"/>
                  </a:spcBef>
                  <a:buSzPts val="2400"/>
                  <a:buFont typeface="Arial"/>
                  <a:defRPr sz="2400">
                    <a:solidFill>
                      <a:schemeClr val="accent1"/>
                    </a:solidFill>
                  </a:defRPr>
                </a:pPr>
                <a:r>
                  <a:t>1</a:t>
                </a:r>
                <a:r>
                  <a:rPr>
                    <a:solidFill>
                      <a:srgbClr val="008000"/>
                    </a:solidFill>
                  </a:rPr>
                  <a:t>: true</a:t>
                </a:r>
                <a:endParaRPr sz="1600"/>
              </a:p>
              <a:p>
                <a:pPr marL="285750" indent="-285750">
                  <a:spcBef>
                    <a:spcPts val="300"/>
                  </a:spcBef>
                  <a:buSzPts val="2400"/>
                  <a:buFont typeface="Arial"/>
                  <a:defRPr sz="2400">
                    <a:solidFill>
                      <a:schemeClr val="accent1"/>
                    </a:solidFill>
                  </a:defRPr>
                </a:pPr>
                <a:r>
                  <a:t>F(z) </a:t>
                </a:r>
                <a:r>
                  <a:rPr>
                    <a:solidFill>
                      <a:srgbClr val="008000"/>
                    </a:solidFill>
                  </a:rPr>
                  <a:t>: output</a:t>
                </a:r>
                <a:endParaRPr sz="1600"/>
              </a:p>
              <a:p>
                <a:pPr marL="285750" indent="-285750">
                  <a:spcBef>
                    <a:spcPts val="300"/>
                  </a:spcBef>
                  <a:buSzPts val="2400"/>
                  <a:buFont typeface="Arial"/>
                  <a:defRPr sz="2400"/>
                </a:pPr>
                <a:endParaRPr sz="1600"/>
              </a:p>
              <a:p>
                <a:pPr marL="228600" indent="0">
                  <a:spcBef>
                    <a:spcPts val="300"/>
                  </a:spcBef>
                  <a:buSzTx/>
                  <a:buNone/>
                  <a:defRPr sz="2400" b="0">
                    <a:solidFill>
                      <a:schemeClr val="accent1"/>
                    </a:solidFill>
                  </a:defRPr>
                </a:pPr>
                <a14:m>
                  <m:oMathPara xmlns:m="http://schemas.openxmlformats.org/officeDocument/2006/math">
                    <m:oMathParaPr>
                      <m:jc m:val="left"/>
                    </m:oMathParaPr>
                    <m:oMath xmlns:m="http://schemas.openxmlformats.org/officeDocument/2006/math">
                      <m:r>
                        <a:rPr sz="2400" i="1">
                          <a:solidFill>
                            <a:srgbClr val="00CC99"/>
                          </a:solidFill>
                          <a:latin typeface="Cambria Math" panose="02040503050406030204" pitchFamily="18" charset="0"/>
                        </a:rPr>
                        <m:t>𝑓</m:t>
                      </m:r>
                      <m:r>
                        <a:rPr sz="2400" i="1">
                          <a:solidFill>
                            <a:srgbClr val="00CC99"/>
                          </a:solidFill>
                          <a:latin typeface="Cambria Math" panose="02040503050406030204" pitchFamily="18" charset="0"/>
                        </a:rPr>
                        <m:t>(</m:t>
                      </m:r>
                      <m:r>
                        <a:rPr sz="2400" i="1">
                          <a:solidFill>
                            <a:srgbClr val="00CC99"/>
                          </a:solidFill>
                          <a:latin typeface="Cambria Math" panose="02040503050406030204" pitchFamily="18" charset="0"/>
                        </a:rPr>
                        <m:t>𝑧</m:t>
                      </m:r>
                      <m:r>
                        <a:rPr sz="2400" i="1">
                          <a:solidFill>
                            <a:srgbClr val="00CC99"/>
                          </a:solidFill>
                          <a:latin typeface="Cambria Math" panose="02040503050406030204" pitchFamily="18" charset="0"/>
                        </a:rPr>
                        <m:t>)=</m:t>
                      </m:r>
                      <m:d>
                        <m:dPr>
                          <m:begChr m:val="{"/>
                          <m:endChr m:val=""/>
                          <m:ctrlPr>
                            <a:rPr sz="2400" i="1">
                              <a:solidFill>
                                <a:srgbClr val="00CC99"/>
                              </a:solidFill>
                              <a:latin typeface="Cambria Math" panose="02040503050406030204" pitchFamily="18" charset="0"/>
                            </a:rPr>
                          </m:ctrlPr>
                        </m:dPr>
                        <m:e>
                          <m:eqArr>
                            <m:eqArrPr>
                              <m:ctrlPr>
                                <a:rPr sz="2400" i="1">
                                  <a:solidFill>
                                    <a:srgbClr val="00CC99"/>
                                  </a:solidFill>
                                  <a:latin typeface="Cambria Math" panose="02040503050406030204" pitchFamily="18" charset="0"/>
                                </a:rPr>
                              </m:ctrlPr>
                            </m:eqArrPr>
                            <m:e>
                              <m:r>
                                <a:rPr>
                                  <a:latin typeface="Cambria Math" panose="02040503050406030204" pitchFamily="18" charset="0"/>
                                </a:rPr>
                                <m:t> </m:t>
                              </m:r>
                              <m:r>
                                <a:rPr sz="2400" i="1">
                                  <a:solidFill>
                                    <a:srgbClr val="00CC99"/>
                                  </a:solidFill>
                                  <a:latin typeface="Cambria Math" panose="02040503050406030204" pitchFamily="18" charset="0"/>
                                </a:rPr>
                                <m:t>1,    </m:t>
                              </m:r>
                              <m:r>
                                <a:rPr>
                                  <a:latin typeface="Cambria Math" panose="02040503050406030204" pitchFamily="18" charset="0"/>
                                </a:rPr>
                                <m:t>  </m:t>
                              </m:r>
                              <m:r>
                                <a:rPr sz="2400" i="1">
                                  <a:solidFill>
                                    <a:srgbClr val="00CC99"/>
                                  </a:solidFill>
                                  <a:latin typeface="Cambria Math" panose="02040503050406030204" pitchFamily="18" charset="0"/>
                                </a:rPr>
                                <m:t>𝑧</m:t>
                              </m:r>
                              <m:r>
                                <a:rPr sz="2400" i="1">
                                  <a:solidFill>
                                    <a:srgbClr val="00CC99"/>
                                  </a:solidFill>
                                  <a:latin typeface="Cambria Math" panose="02040503050406030204" pitchFamily="18" charset="0"/>
                                </a:rPr>
                                <m:t>&gt;0</m:t>
                              </m:r>
                            </m:e>
                            <m:e>
                              <m:r>
                                <a:rPr>
                                  <a:latin typeface="Cambria Math" panose="02040503050406030204" pitchFamily="18" charset="0"/>
                                </a:rPr>
                                <m:t> </m:t>
                              </m:r>
                              <m:r>
                                <a:rPr sz="2400" i="1">
                                  <a:solidFill>
                                    <a:srgbClr val="00CC99"/>
                                  </a:solidFill>
                                  <a:latin typeface="Cambria Math" panose="02040503050406030204" pitchFamily="18" charset="0"/>
                                </a:rPr>
                                <m:t>0,    </m:t>
                              </m:r>
                              <m:r>
                                <a:rPr>
                                  <a:latin typeface="Cambria Math" panose="02040503050406030204" pitchFamily="18" charset="0"/>
                                </a:rPr>
                                <m:t>  </m:t>
                              </m:r>
                              <m:r>
                                <a:rPr sz="2400" i="1">
                                  <a:solidFill>
                                    <a:srgbClr val="00CC99"/>
                                  </a:solidFill>
                                  <a:latin typeface="Cambria Math" panose="02040503050406030204" pitchFamily="18" charset="0"/>
                                </a:rPr>
                                <m:t>𝑧</m:t>
                              </m:r>
                              <m:r>
                                <a:rPr sz="2400" i="1">
                                  <a:solidFill>
                                    <a:srgbClr val="00CC99"/>
                                  </a:solidFill>
                                  <a:latin typeface="Cambria Math" panose="02040503050406030204" pitchFamily="18" charset="0"/>
                                </a:rPr>
                                <m:t>≤0</m:t>
                              </m:r>
                            </m:e>
                          </m:eqArr>
                        </m:e>
                      </m:d>
                    </m:oMath>
                  </m:oMathPara>
                </a14:m>
                <a:endParaRPr sz="2264">
                  <a:solidFill>
                    <a:srgbClr val="00CC99"/>
                  </a:solidFill>
                </a:endParaRPr>
              </a:p>
            </p:txBody>
          </p:sp>
        </mc:Choice>
        <mc:Fallback>
          <p:sp>
            <p:nvSpPr>
              <p:cNvPr id="707" name="Θέση κειμένου 3"/>
              <p:cNvSpPr txBox="1">
                <a:spLocks noGrp="1" noRot="1" noChangeAspect="1" noMove="1" noResize="1" noEditPoints="1" noAdjustHandles="1" noChangeArrowheads="1" noChangeShapeType="1" noTextEdit="1"/>
              </p:cNvSpPr>
              <p:nvPr>
                <p:ph type="body" sz="quarter" idx="1"/>
              </p:nvPr>
            </p:nvSpPr>
            <p:spPr>
              <a:xfrm>
                <a:off x="771518" y="1536243"/>
                <a:ext cx="3932767" cy="3811588"/>
              </a:xfrm>
              <a:prstGeom prst="rect">
                <a:avLst/>
              </a:prstGeom>
              <a:blipFill>
                <a:blip r:embed="rId2"/>
                <a:stretch>
                  <a:fillRect l="-7395" t="-9967" b="-32226"/>
                </a:stretch>
              </a:blipFill>
            </p:spPr>
            <p:txBody>
              <a:bodyPr/>
              <a:lstStyle/>
              <a:p>
                <a:r>
                  <a:rPr lang="en-GR">
                    <a:noFill/>
                  </a:rPr>
                  <a:t> </a:t>
                </a:r>
              </a:p>
            </p:txBody>
          </p:sp>
        </mc:Fallback>
      </mc:AlternateContent>
      <p:pic>
        <p:nvPicPr>
          <p:cNvPr id="708" name="Picture 1" descr="Picture 1"/>
          <p:cNvPicPr>
            <a:picLocks noChangeAspect="1"/>
          </p:cNvPicPr>
          <p:nvPr/>
        </p:nvPicPr>
        <p:blipFill>
          <a:blip r:embed="rId3"/>
          <a:stretch>
            <a:fillRect/>
          </a:stretch>
        </p:blipFill>
        <p:spPr>
          <a:xfrm>
            <a:off x="2752423" y="4971198"/>
            <a:ext cx="8801882" cy="1134264"/>
          </a:xfrm>
          <a:prstGeom prst="rect">
            <a:avLst/>
          </a:prstGeom>
          <a:ln w="12700">
            <a:miter lim="400000"/>
          </a:ln>
        </p:spPr>
      </p:pic>
      <p:pic>
        <p:nvPicPr>
          <p:cNvPr id="709" name="pasted-movie.png" descr="pasted-movie.png"/>
          <p:cNvPicPr>
            <a:picLocks noChangeAspect="1"/>
          </p:cNvPicPr>
          <p:nvPr/>
        </p:nvPicPr>
        <p:blipFill>
          <a:blip r:embed="rId4"/>
          <a:stretch>
            <a:fillRect/>
          </a:stretch>
        </p:blipFill>
        <p:spPr>
          <a:xfrm>
            <a:off x="264473" y="4086932"/>
            <a:ext cx="2409826" cy="2190751"/>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Title 2"/>
          <p:cNvSpPr txBox="1">
            <a:spLocks noGrp="1"/>
          </p:cNvSpPr>
          <p:nvPr>
            <p:ph type="title"/>
          </p:nvPr>
        </p:nvSpPr>
        <p:spPr>
          <a:xfrm>
            <a:off x="312378" y="90857"/>
            <a:ext cx="11808885" cy="1143001"/>
          </a:xfrm>
          <a:prstGeom prst="rect">
            <a:avLst/>
          </a:prstGeom>
        </p:spPr>
        <p:txBody>
          <a:bodyPr/>
          <a:lstStyle>
            <a:lvl1pPr>
              <a:defRPr sz="2900">
                <a:solidFill>
                  <a:srgbClr val="FF0000"/>
                </a:solidFill>
              </a:defRPr>
            </a:lvl1pPr>
          </a:lstStyle>
          <a:p>
            <a:r>
              <a:t>Geometric representation of the inputs and outputs of the OR Logic Operation</a:t>
            </a:r>
          </a:p>
        </p:txBody>
      </p:sp>
      <p:pic>
        <p:nvPicPr>
          <p:cNvPr id="712" name="pasted-movie.png" descr="pasted-movie.png"/>
          <p:cNvPicPr>
            <a:picLocks noChangeAspect="1"/>
          </p:cNvPicPr>
          <p:nvPr/>
        </p:nvPicPr>
        <p:blipFill>
          <a:blip r:embed="rId3"/>
          <a:stretch>
            <a:fillRect/>
          </a:stretch>
        </p:blipFill>
        <p:spPr>
          <a:xfrm>
            <a:off x="2514070" y="1144999"/>
            <a:ext cx="7163860" cy="5636540"/>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Title 2"/>
          <p:cNvSpPr txBox="1">
            <a:spLocks noGrp="1"/>
          </p:cNvSpPr>
          <p:nvPr>
            <p:ph type="title"/>
          </p:nvPr>
        </p:nvSpPr>
        <p:spPr>
          <a:xfrm>
            <a:off x="191558" y="-8732"/>
            <a:ext cx="11808884" cy="1143001"/>
          </a:xfrm>
          <a:prstGeom prst="rect">
            <a:avLst/>
          </a:prstGeom>
        </p:spPr>
        <p:txBody>
          <a:bodyPr/>
          <a:lstStyle>
            <a:lvl1pPr>
              <a:defRPr>
                <a:solidFill>
                  <a:srgbClr val="FF0000"/>
                </a:solidFill>
              </a:defRPr>
            </a:lvl1pPr>
          </a:lstStyle>
          <a:p>
            <a:r>
              <a:t>Geometric representation of the inputs and outputs of the ΧOR Logic Operation</a:t>
            </a:r>
          </a:p>
        </p:txBody>
      </p:sp>
      <p:pic>
        <p:nvPicPr>
          <p:cNvPr id="717" name="pasted-movie.png" descr="pasted-movie.png"/>
          <p:cNvPicPr>
            <a:picLocks noChangeAspect="1"/>
          </p:cNvPicPr>
          <p:nvPr/>
        </p:nvPicPr>
        <p:blipFill>
          <a:blip r:embed="rId3"/>
          <a:stretch>
            <a:fillRect/>
          </a:stretch>
        </p:blipFill>
        <p:spPr>
          <a:xfrm>
            <a:off x="4289488" y="1326895"/>
            <a:ext cx="6638928" cy="5113316"/>
          </a:xfrm>
          <a:prstGeom prst="rect">
            <a:avLst/>
          </a:prstGeom>
          <a:ln w="12700">
            <a:miter lim="400000"/>
          </a:ln>
        </p:spPr>
      </p:pic>
      <p:pic>
        <p:nvPicPr>
          <p:cNvPr id="718" name="pasted-movie.png" descr="pasted-movie.png"/>
          <p:cNvPicPr>
            <a:picLocks noChangeAspect="1"/>
          </p:cNvPicPr>
          <p:nvPr/>
        </p:nvPicPr>
        <p:blipFill>
          <a:blip r:embed="rId4"/>
          <a:stretch>
            <a:fillRect/>
          </a:stretch>
        </p:blipFill>
        <p:spPr>
          <a:xfrm>
            <a:off x="701953" y="2089150"/>
            <a:ext cx="2857501" cy="26797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Google Shape;753;p24"/>
          <p:cNvSpPr txBox="1">
            <a:spLocks noGrp="1"/>
          </p:cNvSpPr>
          <p:nvPr>
            <p:ph type="title"/>
          </p:nvPr>
        </p:nvSpPr>
        <p:spPr>
          <a:xfrm>
            <a:off x="2221936" y="-35842"/>
            <a:ext cx="8691830" cy="977099"/>
          </a:xfrm>
          <a:prstGeom prst="rect">
            <a:avLst/>
          </a:prstGeom>
        </p:spPr>
        <p:txBody>
          <a:bodyPr/>
          <a:lstStyle>
            <a:lvl1pPr algn="ctr">
              <a:defRPr sz="4400">
                <a:solidFill>
                  <a:srgbClr val="FF0000"/>
                </a:solidFill>
              </a:defRPr>
            </a:lvl1pPr>
          </a:lstStyle>
          <a:p>
            <a:r>
              <a:t>Multi – Layer Perceptrons</a:t>
            </a:r>
          </a:p>
        </p:txBody>
      </p:sp>
      <p:sp>
        <p:nvSpPr>
          <p:cNvPr id="723" name="Google Shape;754;p24"/>
          <p:cNvSpPr txBox="1">
            <a:spLocks noGrp="1"/>
          </p:cNvSpPr>
          <p:nvPr>
            <p:ph type="body" sz="half" idx="1"/>
          </p:nvPr>
        </p:nvSpPr>
        <p:spPr>
          <a:xfrm>
            <a:off x="283169" y="1484589"/>
            <a:ext cx="4745991" cy="4342767"/>
          </a:xfrm>
          <a:prstGeom prst="rect">
            <a:avLst/>
          </a:prstGeom>
        </p:spPr>
        <p:txBody>
          <a:bodyPr/>
          <a:lstStyle/>
          <a:p>
            <a:pPr marL="285750" indent="-285750">
              <a:spcBef>
                <a:spcPts val="0"/>
              </a:spcBef>
              <a:buClr>
                <a:schemeClr val="accent2"/>
              </a:buClr>
              <a:buSzPts val="2000"/>
              <a:buFont typeface="Arial"/>
              <a:defRPr sz="2000"/>
            </a:pPr>
            <a:r>
              <a:t>Neurons are arranged in layers, of which the input and output </a:t>
            </a:r>
            <a:r>
              <a:rPr>
                <a:solidFill>
                  <a:schemeClr val="accent6"/>
                </a:solidFill>
              </a:rPr>
              <a:t>layers</a:t>
            </a:r>
            <a:r>
              <a:t> are separated by another group of additional intermediate layers. These layers are called </a:t>
            </a:r>
            <a:r>
              <a:rPr>
                <a:solidFill>
                  <a:schemeClr val="accent6"/>
                </a:solidFill>
              </a:rPr>
              <a:t>hidden</a:t>
            </a:r>
            <a:r>
              <a:t>.</a:t>
            </a:r>
          </a:p>
          <a:p>
            <a:pPr marL="285750" indent="-285750">
              <a:spcBef>
                <a:spcPts val="300"/>
              </a:spcBef>
              <a:buClr>
                <a:schemeClr val="accent2"/>
              </a:buClr>
              <a:buSzPts val="2000"/>
              <a:buFont typeface="Arial"/>
              <a:defRPr sz="2000"/>
            </a:pPr>
            <a:endParaRPr/>
          </a:p>
          <a:p>
            <a:pPr marL="285750" indent="-285750">
              <a:spcBef>
                <a:spcPts val="300"/>
              </a:spcBef>
              <a:buClr>
                <a:schemeClr val="accent2"/>
              </a:buClr>
              <a:buSzPts val="2000"/>
              <a:buFont typeface="Arial"/>
              <a:defRPr sz="2000"/>
            </a:pPr>
            <a:r>
              <a:t>This particular architecture </a:t>
            </a:r>
            <a:r>
              <a:rPr>
                <a:solidFill>
                  <a:schemeClr val="accent6"/>
                </a:solidFill>
              </a:rPr>
              <a:t>MLP</a:t>
            </a:r>
            <a:r>
              <a:t> is referred as </a:t>
            </a:r>
            <a:r>
              <a:rPr>
                <a:solidFill>
                  <a:schemeClr val="accent6"/>
                </a:solidFill>
              </a:rPr>
              <a:t>feed forward neural network.</a:t>
            </a:r>
          </a:p>
        </p:txBody>
      </p:sp>
      <p:sp>
        <p:nvSpPr>
          <p:cNvPr id="724" name="Google Shape;758;p24"/>
          <p:cNvSpPr/>
          <p:nvPr/>
        </p:nvSpPr>
        <p:spPr>
          <a:xfrm>
            <a:off x="6004611" y="3347513"/>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25" name="Google Shape;759;p24"/>
          <p:cNvSpPr txBox="1"/>
          <p:nvPr/>
        </p:nvSpPr>
        <p:spPr>
          <a:xfrm>
            <a:off x="6034339" y="3360837"/>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1</a:t>
            </a:r>
          </a:p>
        </p:txBody>
      </p:sp>
      <p:sp>
        <p:nvSpPr>
          <p:cNvPr id="726" name="Google Shape;760;p24"/>
          <p:cNvSpPr/>
          <p:nvPr/>
        </p:nvSpPr>
        <p:spPr>
          <a:xfrm>
            <a:off x="6004611" y="4016864"/>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27" name="Google Shape;761;p24"/>
          <p:cNvSpPr txBox="1"/>
          <p:nvPr/>
        </p:nvSpPr>
        <p:spPr>
          <a:xfrm>
            <a:off x="6018976" y="4029450"/>
            <a:ext cx="3639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2</a:t>
            </a:r>
          </a:p>
        </p:txBody>
      </p:sp>
      <p:sp>
        <p:nvSpPr>
          <p:cNvPr id="728" name="Google Shape;762;p24"/>
          <p:cNvSpPr/>
          <p:nvPr/>
        </p:nvSpPr>
        <p:spPr>
          <a:xfrm>
            <a:off x="6004607" y="4698053"/>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29" name="Google Shape;763;p24"/>
          <p:cNvSpPr txBox="1"/>
          <p:nvPr/>
        </p:nvSpPr>
        <p:spPr>
          <a:xfrm>
            <a:off x="6034351" y="4710862"/>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3</a:t>
            </a:r>
          </a:p>
        </p:txBody>
      </p:sp>
      <p:sp>
        <p:nvSpPr>
          <p:cNvPr id="730" name="Google Shape;764;p24"/>
          <p:cNvSpPr/>
          <p:nvPr/>
        </p:nvSpPr>
        <p:spPr>
          <a:xfrm>
            <a:off x="6004607" y="5328539"/>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31" name="Google Shape;765;p24"/>
          <p:cNvSpPr txBox="1"/>
          <p:nvPr/>
        </p:nvSpPr>
        <p:spPr>
          <a:xfrm>
            <a:off x="6050325" y="5337738"/>
            <a:ext cx="4806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4</a:t>
            </a:r>
          </a:p>
        </p:txBody>
      </p:sp>
      <p:sp>
        <p:nvSpPr>
          <p:cNvPr id="732" name="Google Shape;766;p24"/>
          <p:cNvSpPr txBox="1"/>
          <p:nvPr/>
        </p:nvSpPr>
        <p:spPr>
          <a:xfrm>
            <a:off x="5790801" y="2856975"/>
            <a:ext cx="1145151"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a:latin typeface="Times New Roman"/>
                <a:ea typeface="Times New Roman"/>
                <a:cs typeface="Times New Roman"/>
                <a:sym typeface="Times New Roman"/>
              </a:defRPr>
            </a:lvl1pPr>
          </a:lstStyle>
          <a:p>
            <a:r>
              <a:t>Users</a:t>
            </a:r>
          </a:p>
        </p:txBody>
      </p:sp>
      <p:sp>
        <p:nvSpPr>
          <p:cNvPr id="733" name="Google Shape;767;p24"/>
          <p:cNvSpPr/>
          <p:nvPr/>
        </p:nvSpPr>
        <p:spPr>
          <a:xfrm>
            <a:off x="10407812" y="3408669"/>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34" name="Google Shape;768;p24"/>
          <p:cNvSpPr txBox="1"/>
          <p:nvPr/>
        </p:nvSpPr>
        <p:spPr>
          <a:xfrm>
            <a:off x="10530177" y="3434288"/>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Ι</a:t>
            </a:r>
            <a:r>
              <a:rPr baseline="-25000"/>
              <a:t>1</a:t>
            </a:r>
          </a:p>
        </p:txBody>
      </p:sp>
      <p:sp>
        <p:nvSpPr>
          <p:cNvPr id="735" name="Google Shape;769;p24"/>
          <p:cNvSpPr/>
          <p:nvPr/>
        </p:nvSpPr>
        <p:spPr>
          <a:xfrm>
            <a:off x="10407812" y="4078020"/>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36" name="Google Shape;770;p24"/>
          <p:cNvSpPr txBox="1"/>
          <p:nvPr/>
        </p:nvSpPr>
        <p:spPr>
          <a:xfrm>
            <a:off x="10451589" y="4102663"/>
            <a:ext cx="4164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 I</a:t>
            </a:r>
            <a:r>
              <a:rPr sz="1000"/>
              <a:t>2</a:t>
            </a:r>
          </a:p>
        </p:txBody>
      </p:sp>
      <p:sp>
        <p:nvSpPr>
          <p:cNvPr id="737" name="Google Shape;771;p24"/>
          <p:cNvSpPr/>
          <p:nvPr/>
        </p:nvSpPr>
        <p:spPr>
          <a:xfrm>
            <a:off x="10407808" y="4759209"/>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38" name="Google Shape;772;p24"/>
          <p:cNvSpPr txBox="1"/>
          <p:nvPr/>
        </p:nvSpPr>
        <p:spPr>
          <a:xfrm>
            <a:off x="10474379" y="4741662"/>
            <a:ext cx="5268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 I</a:t>
            </a:r>
            <a:r>
              <a:rPr baseline="-25000"/>
              <a:t>3</a:t>
            </a:r>
          </a:p>
        </p:txBody>
      </p:sp>
      <p:sp>
        <p:nvSpPr>
          <p:cNvPr id="739" name="Google Shape;773;p24"/>
          <p:cNvSpPr/>
          <p:nvPr/>
        </p:nvSpPr>
        <p:spPr>
          <a:xfrm>
            <a:off x="10407808" y="5389695"/>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40" name="Google Shape;774;p24"/>
          <p:cNvSpPr txBox="1"/>
          <p:nvPr/>
        </p:nvSpPr>
        <p:spPr>
          <a:xfrm>
            <a:off x="10474959" y="5380637"/>
            <a:ext cx="5268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 I</a:t>
            </a:r>
            <a:r>
              <a:rPr baseline="-25000"/>
              <a:t>4</a:t>
            </a:r>
          </a:p>
        </p:txBody>
      </p:sp>
      <p:sp>
        <p:nvSpPr>
          <p:cNvPr id="741" name="Google Shape;775;p24"/>
          <p:cNvSpPr txBox="1"/>
          <p:nvPr/>
        </p:nvSpPr>
        <p:spPr>
          <a:xfrm>
            <a:off x="10141072" y="2835424"/>
            <a:ext cx="10722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a:latin typeface="Times New Roman"/>
                <a:ea typeface="Times New Roman"/>
                <a:cs typeface="Times New Roman"/>
                <a:sym typeface="Times New Roman"/>
              </a:defRPr>
            </a:lvl1pPr>
          </a:lstStyle>
          <a:p>
            <a:r>
              <a:t>Elements</a:t>
            </a:r>
          </a:p>
        </p:txBody>
      </p:sp>
      <p:sp>
        <p:nvSpPr>
          <p:cNvPr id="742" name="Google Shape;776;p24"/>
          <p:cNvSpPr/>
          <p:nvPr/>
        </p:nvSpPr>
        <p:spPr>
          <a:xfrm>
            <a:off x="8163321" y="4094833"/>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43" name="Google Shape;777;p24"/>
          <p:cNvSpPr txBox="1"/>
          <p:nvPr/>
        </p:nvSpPr>
        <p:spPr>
          <a:xfrm>
            <a:off x="8225686" y="4074600"/>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rPr dirty="0"/>
              <a:t>Κ</a:t>
            </a:r>
            <a:r>
              <a:rPr baseline="-25000" dirty="0"/>
              <a:t>1</a:t>
            </a:r>
          </a:p>
        </p:txBody>
      </p:sp>
      <p:sp>
        <p:nvSpPr>
          <p:cNvPr id="744" name="Google Shape;778;p24"/>
          <p:cNvSpPr/>
          <p:nvPr/>
        </p:nvSpPr>
        <p:spPr>
          <a:xfrm>
            <a:off x="8163318" y="4776447"/>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45" name="Google Shape;779;p24"/>
          <p:cNvSpPr txBox="1"/>
          <p:nvPr/>
        </p:nvSpPr>
        <p:spPr>
          <a:xfrm>
            <a:off x="8243934" y="4741674"/>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Κ</a:t>
            </a:r>
            <a:r>
              <a:rPr baseline="-25000"/>
              <a:t>2</a:t>
            </a:r>
          </a:p>
        </p:txBody>
      </p:sp>
      <p:sp>
        <p:nvSpPr>
          <p:cNvPr id="746" name="Google Shape;780;p24"/>
          <p:cNvSpPr/>
          <p:nvPr/>
        </p:nvSpPr>
        <p:spPr>
          <a:xfrm>
            <a:off x="6460013" y="3566343"/>
            <a:ext cx="1714801" cy="648601"/>
          </a:xfrm>
          <a:prstGeom prst="line">
            <a:avLst/>
          </a:prstGeom>
          <a:ln>
            <a:solidFill>
              <a:srgbClr val="000000"/>
            </a:solidFill>
            <a:miter/>
            <a:tailEnd type="triangle"/>
          </a:ln>
        </p:spPr>
        <p:txBody>
          <a:bodyPr lIns="45719" rIns="45719"/>
          <a:lstStyle/>
          <a:p>
            <a:endParaRPr/>
          </a:p>
        </p:txBody>
      </p:sp>
      <p:sp>
        <p:nvSpPr>
          <p:cNvPr id="747" name="Google Shape;781;p24"/>
          <p:cNvSpPr/>
          <p:nvPr/>
        </p:nvSpPr>
        <p:spPr>
          <a:xfrm>
            <a:off x="6460013" y="3566343"/>
            <a:ext cx="1730701" cy="1300201"/>
          </a:xfrm>
          <a:prstGeom prst="line">
            <a:avLst/>
          </a:prstGeom>
          <a:ln>
            <a:solidFill>
              <a:srgbClr val="000000"/>
            </a:solidFill>
            <a:miter/>
            <a:tailEnd type="triangle"/>
          </a:ln>
        </p:spPr>
        <p:txBody>
          <a:bodyPr lIns="45719" rIns="45719"/>
          <a:lstStyle/>
          <a:p>
            <a:endParaRPr/>
          </a:p>
        </p:txBody>
      </p:sp>
      <p:cxnSp>
        <p:nvCxnSpPr>
          <p:cNvPr id="748" name="Google Shape;782;p24"/>
          <p:cNvCxnSpPr>
            <a:cxnSpLocks/>
            <a:stCxn id="749" idx="0"/>
            <a:endCxn id="742" idx="2"/>
          </p:cNvCxnSpPr>
          <p:nvPr/>
        </p:nvCxnSpPr>
        <p:spPr>
          <a:xfrm>
            <a:off x="6460013" y="4235694"/>
            <a:ext cx="1703308" cy="77970"/>
          </a:xfrm>
          <a:prstGeom prst="straightConnector1">
            <a:avLst/>
          </a:prstGeom>
          <a:ln>
            <a:solidFill>
              <a:srgbClr val="000000"/>
            </a:solidFill>
            <a:miter/>
            <a:tailEnd type="triangle"/>
          </a:ln>
        </p:spPr>
      </p:cxnSp>
      <p:sp>
        <p:nvSpPr>
          <p:cNvPr id="749" name="Google Shape;783;p24"/>
          <p:cNvSpPr/>
          <p:nvPr/>
        </p:nvSpPr>
        <p:spPr>
          <a:xfrm>
            <a:off x="6460013" y="4235694"/>
            <a:ext cx="1703401" cy="712501"/>
          </a:xfrm>
          <a:prstGeom prst="line">
            <a:avLst/>
          </a:prstGeom>
          <a:ln>
            <a:solidFill>
              <a:srgbClr val="000000"/>
            </a:solidFill>
            <a:miter/>
            <a:tailEnd type="triangle"/>
          </a:ln>
        </p:spPr>
        <p:txBody>
          <a:bodyPr lIns="45719" rIns="45719"/>
          <a:lstStyle/>
          <a:p>
            <a:endParaRPr/>
          </a:p>
        </p:txBody>
      </p:sp>
      <p:sp>
        <p:nvSpPr>
          <p:cNvPr id="750" name="Google Shape;784;p24"/>
          <p:cNvSpPr/>
          <p:nvPr/>
        </p:nvSpPr>
        <p:spPr>
          <a:xfrm>
            <a:off x="6471619" y="4899578"/>
            <a:ext cx="1691701" cy="95701"/>
          </a:xfrm>
          <a:prstGeom prst="line">
            <a:avLst/>
          </a:prstGeom>
          <a:ln>
            <a:solidFill>
              <a:srgbClr val="000000"/>
            </a:solidFill>
            <a:miter/>
            <a:tailEnd type="triangle"/>
          </a:ln>
        </p:spPr>
        <p:txBody>
          <a:bodyPr lIns="45719" rIns="45719"/>
          <a:lstStyle/>
          <a:p>
            <a:endParaRPr/>
          </a:p>
        </p:txBody>
      </p:sp>
      <p:sp>
        <p:nvSpPr>
          <p:cNvPr id="751" name="Google Shape;785;p24"/>
          <p:cNvSpPr/>
          <p:nvPr/>
        </p:nvSpPr>
        <p:spPr>
          <a:xfrm flipV="1">
            <a:off x="6471572" y="4402338"/>
            <a:ext cx="1703305" cy="449373"/>
          </a:xfrm>
          <a:prstGeom prst="line">
            <a:avLst/>
          </a:prstGeom>
          <a:ln>
            <a:solidFill>
              <a:srgbClr val="000000"/>
            </a:solidFill>
            <a:miter/>
            <a:tailEnd type="triangle"/>
          </a:ln>
        </p:spPr>
        <p:txBody>
          <a:bodyPr lIns="45719" rIns="45719"/>
          <a:lstStyle/>
          <a:p>
            <a:endParaRPr/>
          </a:p>
        </p:txBody>
      </p:sp>
      <p:sp>
        <p:nvSpPr>
          <p:cNvPr id="752" name="Google Shape;786;p24"/>
          <p:cNvSpPr/>
          <p:nvPr/>
        </p:nvSpPr>
        <p:spPr>
          <a:xfrm flipV="1">
            <a:off x="6448452" y="4454525"/>
            <a:ext cx="1757755" cy="984309"/>
          </a:xfrm>
          <a:prstGeom prst="line">
            <a:avLst/>
          </a:prstGeom>
          <a:ln>
            <a:solidFill>
              <a:srgbClr val="000000"/>
            </a:solidFill>
            <a:miter/>
            <a:tailEnd type="triangle"/>
          </a:ln>
        </p:spPr>
        <p:txBody>
          <a:bodyPr lIns="45719" rIns="45719"/>
          <a:lstStyle/>
          <a:p>
            <a:endParaRPr/>
          </a:p>
        </p:txBody>
      </p:sp>
      <p:sp>
        <p:nvSpPr>
          <p:cNvPr id="753" name="Google Shape;787;p24"/>
          <p:cNvSpPr/>
          <p:nvPr/>
        </p:nvSpPr>
        <p:spPr>
          <a:xfrm flipV="1">
            <a:off x="6454311" y="5150013"/>
            <a:ext cx="1775701" cy="364201"/>
          </a:xfrm>
          <a:prstGeom prst="line">
            <a:avLst/>
          </a:prstGeom>
          <a:ln>
            <a:solidFill>
              <a:srgbClr val="000000"/>
            </a:solidFill>
            <a:miter/>
            <a:tailEnd type="triangle"/>
          </a:ln>
        </p:spPr>
        <p:txBody>
          <a:bodyPr lIns="45719" rIns="45719"/>
          <a:lstStyle/>
          <a:p>
            <a:endParaRPr/>
          </a:p>
        </p:txBody>
      </p:sp>
      <p:cxnSp>
        <p:nvCxnSpPr>
          <p:cNvPr id="754" name="Google Shape;788;p24"/>
          <p:cNvCxnSpPr>
            <a:cxnSpLocks/>
            <a:endCxn id="733" idx="0"/>
          </p:cNvCxnSpPr>
          <p:nvPr/>
        </p:nvCxnSpPr>
        <p:spPr>
          <a:xfrm flipV="1">
            <a:off x="8618607" y="3408669"/>
            <a:ext cx="2016907" cy="806275"/>
          </a:xfrm>
          <a:prstGeom prst="straightConnector1">
            <a:avLst/>
          </a:prstGeom>
          <a:ln>
            <a:solidFill>
              <a:srgbClr val="000000"/>
            </a:solidFill>
            <a:miter/>
            <a:tailEnd type="triangle"/>
          </a:ln>
        </p:spPr>
      </p:cxnSp>
      <p:cxnSp>
        <p:nvCxnSpPr>
          <p:cNvPr id="755" name="Google Shape;789;p24"/>
          <p:cNvCxnSpPr>
            <a:cxnSpLocks/>
            <a:stCxn id="743" idx="3"/>
            <a:endCxn id="735" idx="0"/>
          </p:cNvCxnSpPr>
          <p:nvPr/>
        </p:nvCxnSpPr>
        <p:spPr>
          <a:xfrm flipV="1">
            <a:off x="8642137" y="4078020"/>
            <a:ext cx="1993377" cy="207066"/>
          </a:xfrm>
          <a:prstGeom prst="straightConnector1">
            <a:avLst/>
          </a:prstGeom>
          <a:ln>
            <a:solidFill>
              <a:srgbClr val="000000"/>
            </a:solidFill>
            <a:miter/>
            <a:tailEnd type="triangle"/>
          </a:ln>
        </p:spPr>
      </p:cxnSp>
      <p:sp>
        <p:nvSpPr>
          <p:cNvPr id="756" name="Google Shape;790;p24"/>
          <p:cNvSpPr/>
          <p:nvPr/>
        </p:nvSpPr>
        <p:spPr>
          <a:xfrm>
            <a:off x="8541900" y="4476689"/>
            <a:ext cx="1932600" cy="977101"/>
          </a:xfrm>
          <a:prstGeom prst="line">
            <a:avLst/>
          </a:prstGeom>
          <a:ln>
            <a:solidFill>
              <a:srgbClr val="000000"/>
            </a:solidFill>
            <a:miter/>
            <a:tailEnd type="triangle"/>
          </a:ln>
        </p:spPr>
        <p:txBody>
          <a:bodyPr lIns="45719" rIns="45719"/>
          <a:lstStyle/>
          <a:p>
            <a:endParaRPr/>
          </a:p>
        </p:txBody>
      </p:sp>
      <p:sp>
        <p:nvSpPr>
          <p:cNvPr id="757" name="Google Shape;791;p24"/>
          <p:cNvSpPr/>
          <p:nvPr/>
        </p:nvSpPr>
        <p:spPr>
          <a:xfrm>
            <a:off x="8609007" y="4402038"/>
            <a:ext cx="1798802" cy="576001"/>
          </a:xfrm>
          <a:prstGeom prst="line">
            <a:avLst/>
          </a:prstGeom>
          <a:ln>
            <a:solidFill>
              <a:srgbClr val="000000"/>
            </a:solidFill>
            <a:miter/>
            <a:tailEnd type="triangle"/>
          </a:ln>
        </p:spPr>
        <p:txBody>
          <a:bodyPr lIns="45719" rIns="45719"/>
          <a:lstStyle/>
          <a:p>
            <a:endParaRPr/>
          </a:p>
        </p:txBody>
      </p:sp>
      <p:sp>
        <p:nvSpPr>
          <p:cNvPr id="758" name="Google Shape;792;p24"/>
          <p:cNvSpPr/>
          <p:nvPr/>
        </p:nvSpPr>
        <p:spPr>
          <a:xfrm>
            <a:off x="8618722" y="4995278"/>
            <a:ext cx="1796701" cy="73200"/>
          </a:xfrm>
          <a:prstGeom prst="line">
            <a:avLst/>
          </a:prstGeom>
          <a:ln>
            <a:solidFill>
              <a:srgbClr val="000000"/>
            </a:solidFill>
            <a:miter/>
            <a:tailEnd type="triangle"/>
          </a:ln>
        </p:spPr>
        <p:txBody>
          <a:bodyPr lIns="45719" rIns="45719"/>
          <a:lstStyle/>
          <a:p>
            <a:endParaRPr/>
          </a:p>
        </p:txBody>
      </p:sp>
      <p:sp>
        <p:nvSpPr>
          <p:cNvPr id="759" name="Google Shape;793;p24"/>
          <p:cNvSpPr/>
          <p:nvPr/>
        </p:nvSpPr>
        <p:spPr>
          <a:xfrm flipV="1">
            <a:off x="8480922" y="3716799"/>
            <a:ext cx="1949701" cy="1095455"/>
          </a:xfrm>
          <a:prstGeom prst="line">
            <a:avLst/>
          </a:prstGeom>
          <a:ln>
            <a:solidFill>
              <a:srgbClr val="000000"/>
            </a:solidFill>
            <a:miter/>
            <a:tailEnd type="triangle"/>
          </a:ln>
        </p:spPr>
        <p:txBody>
          <a:bodyPr lIns="45719" rIns="45719"/>
          <a:lstStyle/>
          <a:p>
            <a:endParaRPr/>
          </a:p>
        </p:txBody>
      </p:sp>
      <p:sp>
        <p:nvSpPr>
          <p:cNvPr id="760" name="Google Shape;794;p24"/>
          <p:cNvSpPr/>
          <p:nvPr/>
        </p:nvSpPr>
        <p:spPr>
          <a:xfrm flipV="1">
            <a:off x="8609904" y="4386143"/>
            <a:ext cx="1796728" cy="508594"/>
          </a:xfrm>
          <a:prstGeom prst="line">
            <a:avLst/>
          </a:prstGeom>
          <a:ln>
            <a:solidFill>
              <a:srgbClr val="000000"/>
            </a:solidFill>
            <a:miter/>
            <a:tailEnd type="triangle"/>
          </a:ln>
        </p:spPr>
        <p:txBody>
          <a:bodyPr lIns="45719" rIns="45719"/>
          <a:lstStyle/>
          <a:p>
            <a:endParaRPr/>
          </a:p>
        </p:txBody>
      </p:sp>
      <p:sp>
        <p:nvSpPr>
          <p:cNvPr id="761" name="Google Shape;795;p24"/>
          <p:cNvSpPr/>
          <p:nvPr/>
        </p:nvSpPr>
        <p:spPr>
          <a:xfrm>
            <a:off x="8618607" y="5115926"/>
            <a:ext cx="1789201" cy="492601"/>
          </a:xfrm>
          <a:prstGeom prst="line">
            <a:avLst/>
          </a:prstGeom>
          <a:ln>
            <a:solidFill>
              <a:srgbClr val="000000"/>
            </a:solidFill>
            <a:miter/>
            <a:tailEnd type="triangle"/>
          </a:ln>
        </p:spPr>
        <p:txBody>
          <a:bodyPr lIns="45719" rIns="45719"/>
          <a:lstStyle/>
          <a:p>
            <a:endParaRPr/>
          </a:p>
        </p:txBody>
      </p:sp>
      <p:sp>
        <p:nvSpPr>
          <p:cNvPr id="762" name="Google Shape;796;p24"/>
          <p:cNvSpPr txBox="1"/>
          <p:nvPr/>
        </p:nvSpPr>
        <p:spPr>
          <a:xfrm>
            <a:off x="5743838" y="1874638"/>
            <a:ext cx="1505350" cy="28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b="1">
                <a:latin typeface="Times New Roman"/>
                <a:ea typeface="Times New Roman"/>
                <a:cs typeface="Times New Roman"/>
                <a:sym typeface="Times New Roman"/>
              </a:defRPr>
            </a:lvl1pPr>
          </a:lstStyle>
          <a:p>
            <a:r>
              <a:t>Input Layer</a:t>
            </a:r>
          </a:p>
        </p:txBody>
      </p:sp>
      <p:sp>
        <p:nvSpPr>
          <p:cNvPr id="763" name="Google Shape;797;p24"/>
          <p:cNvSpPr txBox="1"/>
          <p:nvPr/>
        </p:nvSpPr>
        <p:spPr>
          <a:xfrm>
            <a:off x="7701528" y="1874638"/>
            <a:ext cx="1378992" cy="28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b="1">
                <a:latin typeface="Times New Roman"/>
                <a:ea typeface="Times New Roman"/>
                <a:cs typeface="Times New Roman"/>
                <a:sym typeface="Times New Roman"/>
              </a:defRPr>
            </a:lvl1pPr>
          </a:lstStyle>
          <a:p>
            <a:r>
              <a:t>Hidden Layer</a:t>
            </a:r>
          </a:p>
        </p:txBody>
      </p:sp>
      <p:sp>
        <p:nvSpPr>
          <p:cNvPr id="764" name="Google Shape;798;p24"/>
          <p:cNvSpPr txBox="1"/>
          <p:nvPr/>
        </p:nvSpPr>
        <p:spPr>
          <a:xfrm>
            <a:off x="9943155" y="1874638"/>
            <a:ext cx="1468084" cy="28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b="1">
                <a:latin typeface="Times New Roman"/>
                <a:ea typeface="Times New Roman"/>
                <a:cs typeface="Times New Roman"/>
                <a:sym typeface="Times New Roman"/>
              </a:defRPr>
            </a:lvl1pPr>
          </a:lstStyle>
          <a:p>
            <a:r>
              <a:t>Output Layer</a:t>
            </a:r>
          </a:p>
        </p:txBody>
      </p:sp>
      <p:grpSp>
        <p:nvGrpSpPr>
          <p:cNvPr id="767" name="Google Shape;799;p24"/>
          <p:cNvGrpSpPr/>
          <p:nvPr/>
        </p:nvGrpSpPr>
        <p:grpSpPr>
          <a:xfrm>
            <a:off x="11068957" y="3358402"/>
            <a:ext cx="526455" cy="2410513"/>
            <a:chOff x="0" y="0"/>
            <a:chExt cx="526454" cy="2410511"/>
          </a:xfrm>
        </p:grpSpPr>
        <p:sp>
          <p:nvSpPr>
            <p:cNvPr id="765" name="Google Shape;800;p24"/>
            <p:cNvSpPr/>
            <p:nvPr/>
          </p:nvSpPr>
          <p:spPr>
            <a:xfrm rot="10800000">
              <a:off x="0" y="0"/>
              <a:ext cx="260221" cy="24105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1600">
                  <a:latin typeface="Times New Roman"/>
                  <a:ea typeface="Times New Roman"/>
                  <a:cs typeface="Times New Roman"/>
                  <a:sym typeface="Times New Roman"/>
                </a:defRPr>
              </a:pPr>
              <a:endParaRPr/>
            </a:p>
          </p:txBody>
        </p:sp>
        <p:sp>
          <p:nvSpPr>
            <p:cNvPr id="766" name="Google Shape;801;p24"/>
            <p:cNvSpPr txBox="1"/>
            <p:nvPr/>
          </p:nvSpPr>
          <p:spPr>
            <a:xfrm>
              <a:off x="250971" y="942634"/>
              <a:ext cx="275484" cy="5502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800" b="1" baseline="-25000">
                  <a:latin typeface="Times New Roman"/>
                  <a:ea typeface="Times New Roman"/>
                  <a:cs typeface="Times New Roman"/>
                  <a:sym typeface="Times New Roman"/>
                </a:defRPr>
              </a:lvl1pPr>
            </a:lstStyle>
            <a:p>
              <a:r>
                <a:t>Y</a:t>
              </a:r>
            </a:p>
          </p:txBody>
        </p:sp>
      </p:grpSp>
      <p:grpSp>
        <p:nvGrpSpPr>
          <p:cNvPr id="770" name="Google Shape;802;p24"/>
          <p:cNvGrpSpPr/>
          <p:nvPr/>
        </p:nvGrpSpPr>
        <p:grpSpPr>
          <a:xfrm>
            <a:off x="5336783" y="3358401"/>
            <a:ext cx="462078" cy="2410513"/>
            <a:chOff x="0" y="0"/>
            <a:chExt cx="462077" cy="2410511"/>
          </a:xfrm>
        </p:grpSpPr>
        <p:sp>
          <p:nvSpPr>
            <p:cNvPr id="768" name="Google Shape;803;p24"/>
            <p:cNvSpPr/>
            <p:nvPr/>
          </p:nvSpPr>
          <p:spPr>
            <a:xfrm>
              <a:off x="201857" y="0"/>
              <a:ext cx="260221" cy="241051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1600">
                  <a:latin typeface="Times New Roman"/>
                  <a:ea typeface="Times New Roman"/>
                  <a:cs typeface="Times New Roman"/>
                  <a:sym typeface="Times New Roman"/>
                </a:defRPr>
              </a:pPr>
              <a:endParaRPr/>
            </a:p>
          </p:txBody>
        </p:sp>
        <p:sp>
          <p:nvSpPr>
            <p:cNvPr id="769" name="Google Shape;804;p24"/>
            <p:cNvSpPr txBox="1"/>
            <p:nvPr/>
          </p:nvSpPr>
          <p:spPr>
            <a:xfrm>
              <a:off x="0" y="1043495"/>
              <a:ext cx="275485"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771" name="Google Shape;805;p24"/>
          <p:cNvSpPr txBox="1"/>
          <p:nvPr/>
        </p:nvSpPr>
        <p:spPr>
          <a:xfrm>
            <a:off x="6658033" y="3159794"/>
            <a:ext cx="1030463"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b="1">
                <a:latin typeface="Times New Roman"/>
                <a:ea typeface="Times New Roman"/>
                <a:cs typeface="Times New Roman"/>
                <a:sym typeface="Times New Roman"/>
              </a:defRPr>
            </a:pPr>
            <a:r>
              <a:t> W</a:t>
            </a:r>
            <a:r>
              <a:rPr sz="1600"/>
              <a:t>1</a:t>
            </a:r>
          </a:p>
        </p:txBody>
      </p:sp>
      <p:sp>
        <p:nvSpPr>
          <p:cNvPr id="772" name="Google Shape;806;p24"/>
          <p:cNvSpPr txBox="1"/>
          <p:nvPr/>
        </p:nvSpPr>
        <p:spPr>
          <a:xfrm>
            <a:off x="9364984" y="3128766"/>
            <a:ext cx="644650" cy="52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b="1">
                <a:latin typeface="Times New Roman"/>
                <a:ea typeface="Times New Roman"/>
                <a:cs typeface="Times New Roman"/>
                <a:sym typeface="Times New Roman"/>
              </a:defRPr>
            </a:pPr>
            <a:r>
              <a:t> W</a:t>
            </a:r>
            <a:r>
              <a:rPr sz="2400" baseline="-25000"/>
              <a:t>2</a:t>
            </a:r>
          </a:p>
        </p:txBody>
      </p:sp>
      <p:sp>
        <p:nvSpPr>
          <p:cNvPr id="773" name="Google Shape;807;p24"/>
          <p:cNvSpPr txBox="1"/>
          <p:nvPr/>
        </p:nvSpPr>
        <p:spPr>
          <a:xfrm>
            <a:off x="6453007" y="5964611"/>
            <a:ext cx="4161403" cy="348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800">
                <a:latin typeface="Times New Roman"/>
                <a:ea typeface="Times New Roman"/>
                <a:cs typeface="Times New Roman"/>
                <a:sym typeface="Times New Roman"/>
              </a:defRPr>
            </a:lvl1pPr>
          </a:lstStyle>
          <a:p>
            <a:r>
              <a:t>W : weights synapse between layers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Google Shape;1162;p29"/>
          <p:cNvSpPr txBox="1"/>
          <p:nvPr/>
        </p:nvSpPr>
        <p:spPr>
          <a:xfrm>
            <a:off x="131923" y="1250021"/>
            <a:ext cx="5246694" cy="39018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marL="285750" indent="-285750">
              <a:lnSpc>
                <a:spcPct val="110000"/>
              </a:lnSpc>
              <a:buClr>
                <a:schemeClr val="accent2"/>
              </a:buClr>
              <a:buSzPts val="2200"/>
              <a:buFont typeface="Arial"/>
              <a:buChar char="•"/>
              <a:defRPr sz="2200">
                <a:solidFill>
                  <a:srgbClr val="008000"/>
                </a:solidFill>
              </a:defRPr>
            </a:pPr>
            <a:r>
              <a:t>Usually each node of a layer is connected to all the nodes of the next layer </a:t>
            </a:r>
            <a:r>
              <a:rPr>
                <a:solidFill>
                  <a:schemeClr val="accent6"/>
                </a:solidFill>
              </a:rPr>
              <a:t>(</a:t>
            </a:r>
            <a:r>
              <a:rPr b="1">
                <a:solidFill>
                  <a:schemeClr val="accent6"/>
                </a:solidFill>
              </a:rPr>
              <a:t>fully dense network</a:t>
            </a:r>
            <a:r>
              <a:rPr>
                <a:solidFill>
                  <a:schemeClr val="accent6"/>
                </a:solidFill>
              </a:rPr>
              <a:t>).</a:t>
            </a:r>
          </a:p>
          <a:p>
            <a:pPr marL="285750" indent="-285750">
              <a:lnSpc>
                <a:spcPct val="110000"/>
              </a:lnSpc>
              <a:buClr>
                <a:schemeClr val="accent2"/>
              </a:buClr>
              <a:buSzPts val="2200"/>
              <a:buFont typeface="Arial"/>
              <a:buChar char="•"/>
              <a:defRPr sz="2200">
                <a:solidFill>
                  <a:srgbClr val="008000"/>
                </a:solidFill>
              </a:defRPr>
            </a:pPr>
            <a:endParaRPr>
              <a:solidFill>
                <a:schemeClr val="accent6"/>
              </a:solidFill>
            </a:endParaRPr>
          </a:p>
          <a:p>
            <a:pPr marL="285750" indent="-285750">
              <a:lnSpc>
                <a:spcPct val="110000"/>
              </a:lnSpc>
              <a:buClr>
                <a:schemeClr val="accent2"/>
              </a:buClr>
              <a:buSzPts val="2200"/>
              <a:buFont typeface="Arial"/>
              <a:buChar char="•"/>
              <a:defRPr sz="2200">
                <a:solidFill>
                  <a:srgbClr val="008000"/>
                </a:solidFill>
              </a:defRPr>
            </a:pPr>
            <a:r>
              <a:t>They provide the ability to calculate complex </a:t>
            </a:r>
            <a:r>
              <a:rPr>
                <a:solidFill>
                  <a:schemeClr val="accent6"/>
                </a:solidFill>
              </a:rPr>
              <a:t>non-linear correlations between data</a:t>
            </a:r>
          </a:p>
          <a:p>
            <a:pPr marL="285750" indent="-285750" algn="just">
              <a:lnSpc>
                <a:spcPct val="110000"/>
              </a:lnSpc>
              <a:spcBef>
                <a:spcPts val="1800"/>
              </a:spcBef>
              <a:buClr>
                <a:schemeClr val="accent2"/>
              </a:buClr>
              <a:buSzPts val="2200"/>
              <a:buFont typeface="Arial"/>
              <a:buChar char="•"/>
              <a:defRPr sz="2200">
                <a:solidFill>
                  <a:srgbClr val="008000"/>
                </a:solidFill>
              </a:defRPr>
            </a:pPr>
            <a:r>
              <a:t>To the neurons of each different layer of such a neural network, we can also apply a </a:t>
            </a:r>
            <a:r>
              <a:rPr>
                <a:solidFill>
                  <a:schemeClr val="accent6"/>
                </a:solidFill>
              </a:rPr>
              <a:t>different activation function</a:t>
            </a:r>
          </a:p>
        </p:txBody>
      </p:sp>
      <p:sp>
        <p:nvSpPr>
          <p:cNvPr id="776" name="Google Shape;758;p24"/>
          <p:cNvSpPr/>
          <p:nvPr/>
        </p:nvSpPr>
        <p:spPr>
          <a:xfrm>
            <a:off x="6004611" y="3347513"/>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77" name="Google Shape;759;p24"/>
          <p:cNvSpPr txBox="1"/>
          <p:nvPr/>
        </p:nvSpPr>
        <p:spPr>
          <a:xfrm>
            <a:off x="6034339" y="3360837"/>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1</a:t>
            </a:r>
          </a:p>
        </p:txBody>
      </p:sp>
      <p:sp>
        <p:nvSpPr>
          <p:cNvPr id="778" name="Google Shape;760;p24"/>
          <p:cNvSpPr/>
          <p:nvPr/>
        </p:nvSpPr>
        <p:spPr>
          <a:xfrm>
            <a:off x="6004611" y="4016864"/>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79" name="Google Shape;761;p24"/>
          <p:cNvSpPr txBox="1"/>
          <p:nvPr/>
        </p:nvSpPr>
        <p:spPr>
          <a:xfrm>
            <a:off x="6018976" y="4029450"/>
            <a:ext cx="3639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2</a:t>
            </a:r>
          </a:p>
        </p:txBody>
      </p:sp>
      <p:sp>
        <p:nvSpPr>
          <p:cNvPr id="780" name="Google Shape;762;p24"/>
          <p:cNvSpPr/>
          <p:nvPr/>
        </p:nvSpPr>
        <p:spPr>
          <a:xfrm>
            <a:off x="6004607" y="4698053"/>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81" name="Google Shape;763;p24"/>
          <p:cNvSpPr txBox="1"/>
          <p:nvPr/>
        </p:nvSpPr>
        <p:spPr>
          <a:xfrm>
            <a:off x="6034351" y="4710862"/>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3</a:t>
            </a:r>
          </a:p>
        </p:txBody>
      </p:sp>
      <p:sp>
        <p:nvSpPr>
          <p:cNvPr id="782" name="Google Shape;764;p24"/>
          <p:cNvSpPr/>
          <p:nvPr/>
        </p:nvSpPr>
        <p:spPr>
          <a:xfrm>
            <a:off x="6004607" y="5328539"/>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83" name="Google Shape;765;p24"/>
          <p:cNvSpPr txBox="1"/>
          <p:nvPr/>
        </p:nvSpPr>
        <p:spPr>
          <a:xfrm>
            <a:off x="6050325" y="5337738"/>
            <a:ext cx="4806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U</a:t>
            </a:r>
            <a:r>
              <a:rPr baseline="-25000"/>
              <a:t>4</a:t>
            </a:r>
          </a:p>
        </p:txBody>
      </p:sp>
      <p:sp>
        <p:nvSpPr>
          <p:cNvPr id="784" name="Google Shape;766;p24"/>
          <p:cNvSpPr txBox="1"/>
          <p:nvPr/>
        </p:nvSpPr>
        <p:spPr>
          <a:xfrm>
            <a:off x="5790801" y="2856975"/>
            <a:ext cx="1145151"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a:latin typeface="Times New Roman"/>
                <a:ea typeface="Times New Roman"/>
                <a:cs typeface="Times New Roman"/>
                <a:sym typeface="Times New Roman"/>
              </a:defRPr>
            </a:lvl1pPr>
          </a:lstStyle>
          <a:p>
            <a:r>
              <a:t>Users</a:t>
            </a:r>
          </a:p>
        </p:txBody>
      </p:sp>
      <p:sp>
        <p:nvSpPr>
          <p:cNvPr id="785" name="Google Shape;767;p24"/>
          <p:cNvSpPr/>
          <p:nvPr/>
        </p:nvSpPr>
        <p:spPr>
          <a:xfrm>
            <a:off x="10407812" y="3408669"/>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86" name="Google Shape;768;p24"/>
          <p:cNvSpPr txBox="1"/>
          <p:nvPr/>
        </p:nvSpPr>
        <p:spPr>
          <a:xfrm>
            <a:off x="10530177" y="3434288"/>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Ι</a:t>
            </a:r>
            <a:r>
              <a:rPr baseline="-25000"/>
              <a:t>1</a:t>
            </a:r>
          </a:p>
        </p:txBody>
      </p:sp>
      <p:sp>
        <p:nvSpPr>
          <p:cNvPr id="787" name="Google Shape;769;p24"/>
          <p:cNvSpPr/>
          <p:nvPr/>
        </p:nvSpPr>
        <p:spPr>
          <a:xfrm>
            <a:off x="10407812" y="4078020"/>
            <a:ext cx="455404"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88" name="Google Shape;770;p24"/>
          <p:cNvSpPr txBox="1"/>
          <p:nvPr/>
        </p:nvSpPr>
        <p:spPr>
          <a:xfrm>
            <a:off x="10451589" y="4102663"/>
            <a:ext cx="4164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 I</a:t>
            </a:r>
            <a:r>
              <a:rPr sz="1000"/>
              <a:t>2</a:t>
            </a:r>
          </a:p>
        </p:txBody>
      </p:sp>
      <p:sp>
        <p:nvSpPr>
          <p:cNvPr id="789" name="Google Shape;771;p24"/>
          <p:cNvSpPr/>
          <p:nvPr/>
        </p:nvSpPr>
        <p:spPr>
          <a:xfrm>
            <a:off x="10407808" y="4759209"/>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90" name="Google Shape;772;p24"/>
          <p:cNvSpPr txBox="1"/>
          <p:nvPr/>
        </p:nvSpPr>
        <p:spPr>
          <a:xfrm>
            <a:off x="10474379" y="4741662"/>
            <a:ext cx="5268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 I</a:t>
            </a:r>
            <a:r>
              <a:rPr baseline="-25000"/>
              <a:t>3</a:t>
            </a:r>
          </a:p>
        </p:txBody>
      </p:sp>
      <p:sp>
        <p:nvSpPr>
          <p:cNvPr id="791" name="Google Shape;773;p24"/>
          <p:cNvSpPr/>
          <p:nvPr/>
        </p:nvSpPr>
        <p:spPr>
          <a:xfrm>
            <a:off x="10407808" y="5389695"/>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92" name="Google Shape;774;p24"/>
          <p:cNvSpPr txBox="1"/>
          <p:nvPr/>
        </p:nvSpPr>
        <p:spPr>
          <a:xfrm>
            <a:off x="10474959" y="5380637"/>
            <a:ext cx="5268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 I</a:t>
            </a:r>
            <a:r>
              <a:rPr baseline="-25000"/>
              <a:t>4</a:t>
            </a:r>
          </a:p>
        </p:txBody>
      </p:sp>
      <p:sp>
        <p:nvSpPr>
          <p:cNvPr id="793" name="Google Shape;775;p24"/>
          <p:cNvSpPr txBox="1"/>
          <p:nvPr/>
        </p:nvSpPr>
        <p:spPr>
          <a:xfrm>
            <a:off x="10141072" y="2835424"/>
            <a:ext cx="10722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a:latin typeface="Times New Roman"/>
                <a:ea typeface="Times New Roman"/>
                <a:cs typeface="Times New Roman"/>
                <a:sym typeface="Times New Roman"/>
              </a:defRPr>
            </a:lvl1pPr>
          </a:lstStyle>
          <a:p>
            <a:r>
              <a:t>Elements</a:t>
            </a:r>
          </a:p>
        </p:txBody>
      </p:sp>
      <p:sp>
        <p:nvSpPr>
          <p:cNvPr id="794" name="Google Shape;776;p24"/>
          <p:cNvSpPr/>
          <p:nvPr/>
        </p:nvSpPr>
        <p:spPr>
          <a:xfrm>
            <a:off x="8163321" y="4094833"/>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95" name="Google Shape;777;p24"/>
          <p:cNvSpPr txBox="1"/>
          <p:nvPr/>
        </p:nvSpPr>
        <p:spPr>
          <a:xfrm>
            <a:off x="8225686" y="4074600"/>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Κ</a:t>
            </a:r>
            <a:r>
              <a:rPr baseline="-25000"/>
              <a:t>1</a:t>
            </a:r>
          </a:p>
        </p:txBody>
      </p:sp>
      <p:sp>
        <p:nvSpPr>
          <p:cNvPr id="796" name="Google Shape;778;p24"/>
          <p:cNvSpPr/>
          <p:nvPr/>
        </p:nvSpPr>
        <p:spPr>
          <a:xfrm>
            <a:off x="8163318" y="4776447"/>
            <a:ext cx="455405" cy="437661"/>
          </a:xfrm>
          <a:prstGeom prst="ellipse">
            <a:avLst/>
          </a:prstGeom>
          <a:ln w="19050">
            <a:solidFill>
              <a:srgbClr val="000000"/>
            </a:solidFill>
            <a:miter/>
          </a:ln>
        </p:spPr>
        <p:txBody>
          <a:bodyPr lIns="45719" rIns="45719" anchor="ctr"/>
          <a:lstStyle/>
          <a:p>
            <a:pPr algn="ctr">
              <a:defRPr sz="1600">
                <a:solidFill>
                  <a:schemeClr val="accent3">
                    <a:lumOff val="44000"/>
                  </a:schemeClr>
                </a:solidFill>
                <a:latin typeface="Times New Roman"/>
                <a:ea typeface="Times New Roman"/>
                <a:cs typeface="Times New Roman"/>
                <a:sym typeface="Times New Roman"/>
              </a:defRPr>
            </a:pPr>
            <a:endParaRPr/>
          </a:p>
        </p:txBody>
      </p:sp>
      <p:sp>
        <p:nvSpPr>
          <p:cNvPr id="797" name="Google Shape;779;p24"/>
          <p:cNvSpPr txBox="1"/>
          <p:nvPr/>
        </p:nvSpPr>
        <p:spPr>
          <a:xfrm>
            <a:off x="8243934" y="4741674"/>
            <a:ext cx="41645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a:latin typeface="Times New Roman"/>
                <a:ea typeface="Times New Roman"/>
                <a:cs typeface="Times New Roman"/>
                <a:sym typeface="Times New Roman"/>
              </a:defRPr>
            </a:pPr>
            <a:r>
              <a:t>Κ</a:t>
            </a:r>
            <a:r>
              <a:rPr baseline="-25000"/>
              <a:t>2</a:t>
            </a:r>
          </a:p>
        </p:txBody>
      </p:sp>
      <p:sp>
        <p:nvSpPr>
          <p:cNvPr id="798" name="Google Shape;780;p24"/>
          <p:cNvSpPr/>
          <p:nvPr/>
        </p:nvSpPr>
        <p:spPr>
          <a:xfrm>
            <a:off x="6460013" y="3566343"/>
            <a:ext cx="1714801" cy="648601"/>
          </a:xfrm>
          <a:prstGeom prst="line">
            <a:avLst/>
          </a:prstGeom>
          <a:ln>
            <a:solidFill>
              <a:srgbClr val="000000"/>
            </a:solidFill>
            <a:miter/>
            <a:tailEnd type="triangle"/>
          </a:ln>
        </p:spPr>
        <p:txBody>
          <a:bodyPr lIns="45719" rIns="45719"/>
          <a:lstStyle/>
          <a:p>
            <a:endParaRPr/>
          </a:p>
        </p:txBody>
      </p:sp>
      <p:sp>
        <p:nvSpPr>
          <p:cNvPr id="799" name="Google Shape;781;p24"/>
          <p:cNvSpPr/>
          <p:nvPr/>
        </p:nvSpPr>
        <p:spPr>
          <a:xfrm>
            <a:off x="6460013" y="3566343"/>
            <a:ext cx="1730701" cy="1300201"/>
          </a:xfrm>
          <a:prstGeom prst="line">
            <a:avLst/>
          </a:prstGeom>
          <a:ln>
            <a:solidFill>
              <a:srgbClr val="000000"/>
            </a:solidFill>
            <a:miter/>
            <a:tailEnd type="triangle"/>
          </a:ln>
        </p:spPr>
        <p:txBody>
          <a:bodyPr lIns="45719" rIns="45719"/>
          <a:lstStyle/>
          <a:p>
            <a:endParaRPr/>
          </a:p>
        </p:txBody>
      </p:sp>
      <p:cxnSp>
        <p:nvCxnSpPr>
          <p:cNvPr id="800" name="Google Shape;782;p24"/>
          <p:cNvCxnSpPr>
            <a:cxnSpLocks/>
            <a:endCxn id="794" idx="2"/>
          </p:cNvCxnSpPr>
          <p:nvPr/>
        </p:nvCxnSpPr>
        <p:spPr>
          <a:xfrm>
            <a:off x="6530976" y="4102663"/>
            <a:ext cx="1632345" cy="211001"/>
          </a:xfrm>
          <a:prstGeom prst="straightConnector1">
            <a:avLst/>
          </a:prstGeom>
          <a:ln>
            <a:solidFill>
              <a:srgbClr val="000000"/>
            </a:solidFill>
            <a:miter/>
            <a:tailEnd type="triangle"/>
          </a:ln>
        </p:spPr>
      </p:cxnSp>
      <p:sp>
        <p:nvSpPr>
          <p:cNvPr id="801" name="Google Shape;783;p24"/>
          <p:cNvSpPr/>
          <p:nvPr/>
        </p:nvSpPr>
        <p:spPr>
          <a:xfrm>
            <a:off x="6460013" y="4235694"/>
            <a:ext cx="1703401" cy="712501"/>
          </a:xfrm>
          <a:prstGeom prst="line">
            <a:avLst/>
          </a:prstGeom>
          <a:ln>
            <a:solidFill>
              <a:srgbClr val="000000"/>
            </a:solidFill>
            <a:miter/>
            <a:tailEnd type="triangle"/>
          </a:ln>
        </p:spPr>
        <p:txBody>
          <a:bodyPr lIns="45719" rIns="45719"/>
          <a:lstStyle/>
          <a:p>
            <a:endParaRPr/>
          </a:p>
        </p:txBody>
      </p:sp>
      <p:sp>
        <p:nvSpPr>
          <p:cNvPr id="802" name="Google Shape;784;p24"/>
          <p:cNvSpPr/>
          <p:nvPr/>
        </p:nvSpPr>
        <p:spPr>
          <a:xfrm>
            <a:off x="6471619" y="4899578"/>
            <a:ext cx="1691701" cy="95701"/>
          </a:xfrm>
          <a:prstGeom prst="line">
            <a:avLst/>
          </a:prstGeom>
          <a:ln>
            <a:solidFill>
              <a:srgbClr val="000000"/>
            </a:solidFill>
            <a:miter/>
            <a:tailEnd type="triangle"/>
          </a:ln>
        </p:spPr>
        <p:txBody>
          <a:bodyPr lIns="45719" rIns="45719"/>
          <a:lstStyle/>
          <a:p>
            <a:endParaRPr/>
          </a:p>
        </p:txBody>
      </p:sp>
      <p:sp>
        <p:nvSpPr>
          <p:cNvPr id="803" name="Google Shape;785;p24"/>
          <p:cNvSpPr/>
          <p:nvPr/>
        </p:nvSpPr>
        <p:spPr>
          <a:xfrm flipV="1">
            <a:off x="6471572" y="4402338"/>
            <a:ext cx="1703305" cy="449373"/>
          </a:xfrm>
          <a:prstGeom prst="line">
            <a:avLst/>
          </a:prstGeom>
          <a:ln>
            <a:solidFill>
              <a:srgbClr val="000000"/>
            </a:solidFill>
            <a:miter/>
            <a:tailEnd type="triangle"/>
          </a:ln>
        </p:spPr>
        <p:txBody>
          <a:bodyPr lIns="45719" rIns="45719"/>
          <a:lstStyle/>
          <a:p>
            <a:endParaRPr/>
          </a:p>
        </p:txBody>
      </p:sp>
      <p:sp>
        <p:nvSpPr>
          <p:cNvPr id="804" name="Google Shape;786;p24"/>
          <p:cNvSpPr/>
          <p:nvPr/>
        </p:nvSpPr>
        <p:spPr>
          <a:xfrm flipV="1">
            <a:off x="6448452" y="4454525"/>
            <a:ext cx="1757755" cy="984309"/>
          </a:xfrm>
          <a:prstGeom prst="line">
            <a:avLst/>
          </a:prstGeom>
          <a:ln>
            <a:solidFill>
              <a:srgbClr val="000000"/>
            </a:solidFill>
            <a:miter/>
            <a:tailEnd type="triangle"/>
          </a:ln>
        </p:spPr>
        <p:txBody>
          <a:bodyPr lIns="45719" rIns="45719"/>
          <a:lstStyle/>
          <a:p>
            <a:endParaRPr/>
          </a:p>
        </p:txBody>
      </p:sp>
      <p:sp>
        <p:nvSpPr>
          <p:cNvPr id="805" name="Google Shape;787;p24"/>
          <p:cNvSpPr/>
          <p:nvPr/>
        </p:nvSpPr>
        <p:spPr>
          <a:xfrm flipV="1">
            <a:off x="6454311" y="5150013"/>
            <a:ext cx="1775701" cy="364201"/>
          </a:xfrm>
          <a:prstGeom prst="line">
            <a:avLst/>
          </a:prstGeom>
          <a:ln>
            <a:solidFill>
              <a:srgbClr val="000000"/>
            </a:solidFill>
            <a:miter/>
            <a:tailEnd type="triangle"/>
          </a:ln>
        </p:spPr>
        <p:txBody>
          <a:bodyPr lIns="45719" rIns="45719"/>
          <a:lstStyle/>
          <a:p>
            <a:endParaRPr/>
          </a:p>
        </p:txBody>
      </p:sp>
      <p:cxnSp>
        <p:nvCxnSpPr>
          <p:cNvPr id="806" name="Google Shape;788;p24"/>
          <p:cNvCxnSpPr>
            <a:cxnSpLocks/>
            <a:stCxn id="794" idx="7"/>
            <a:endCxn id="785" idx="0"/>
          </p:cNvCxnSpPr>
          <p:nvPr/>
        </p:nvCxnSpPr>
        <p:spPr>
          <a:xfrm flipV="1">
            <a:off x="8552033" y="3408669"/>
            <a:ext cx="2083481" cy="750258"/>
          </a:xfrm>
          <a:prstGeom prst="straightConnector1">
            <a:avLst/>
          </a:prstGeom>
          <a:ln>
            <a:solidFill>
              <a:srgbClr val="000000"/>
            </a:solidFill>
            <a:miter/>
            <a:tailEnd type="triangle"/>
          </a:ln>
        </p:spPr>
      </p:cxnSp>
      <p:cxnSp>
        <p:nvCxnSpPr>
          <p:cNvPr id="807" name="Google Shape;789;p24"/>
          <p:cNvCxnSpPr>
            <a:cxnSpLocks/>
            <a:stCxn id="795" idx="3"/>
            <a:endCxn id="787" idx="0"/>
          </p:cNvCxnSpPr>
          <p:nvPr/>
        </p:nvCxnSpPr>
        <p:spPr>
          <a:xfrm flipV="1">
            <a:off x="8642137" y="4078020"/>
            <a:ext cx="1993377" cy="207066"/>
          </a:xfrm>
          <a:prstGeom prst="straightConnector1">
            <a:avLst/>
          </a:prstGeom>
          <a:ln>
            <a:solidFill>
              <a:srgbClr val="000000"/>
            </a:solidFill>
            <a:miter/>
            <a:tailEnd type="triangle"/>
          </a:ln>
        </p:spPr>
      </p:cxnSp>
      <p:sp>
        <p:nvSpPr>
          <p:cNvPr id="808" name="Google Shape;790;p24"/>
          <p:cNvSpPr/>
          <p:nvPr/>
        </p:nvSpPr>
        <p:spPr>
          <a:xfrm>
            <a:off x="8541900" y="4476689"/>
            <a:ext cx="1932600" cy="977101"/>
          </a:xfrm>
          <a:prstGeom prst="line">
            <a:avLst/>
          </a:prstGeom>
          <a:ln>
            <a:solidFill>
              <a:srgbClr val="000000"/>
            </a:solidFill>
            <a:miter/>
            <a:tailEnd type="triangle"/>
          </a:ln>
        </p:spPr>
        <p:txBody>
          <a:bodyPr lIns="45719" rIns="45719"/>
          <a:lstStyle/>
          <a:p>
            <a:endParaRPr/>
          </a:p>
        </p:txBody>
      </p:sp>
      <p:sp>
        <p:nvSpPr>
          <p:cNvPr id="809" name="Google Shape;791;p24"/>
          <p:cNvSpPr/>
          <p:nvPr/>
        </p:nvSpPr>
        <p:spPr>
          <a:xfrm>
            <a:off x="8609007" y="4402038"/>
            <a:ext cx="1798802" cy="576001"/>
          </a:xfrm>
          <a:prstGeom prst="line">
            <a:avLst/>
          </a:prstGeom>
          <a:ln>
            <a:solidFill>
              <a:srgbClr val="000000"/>
            </a:solidFill>
            <a:miter/>
            <a:tailEnd type="triangle"/>
          </a:ln>
        </p:spPr>
        <p:txBody>
          <a:bodyPr lIns="45719" rIns="45719"/>
          <a:lstStyle/>
          <a:p>
            <a:endParaRPr/>
          </a:p>
        </p:txBody>
      </p:sp>
      <p:sp>
        <p:nvSpPr>
          <p:cNvPr id="810" name="Google Shape;792;p24"/>
          <p:cNvSpPr/>
          <p:nvPr/>
        </p:nvSpPr>
        <p:spPr>
          <a:xfrm>
            <a:off x="8618722" y="4995278"/>
            <a:ext cx="1796701" cy="73200"/>
          </a:xfrm>
          <a:prstGeom prst="line">
            <a:avLst/>
          </a:prstGeom>
          <a:ln>
            <a:solidFill>
              <a:srgbClr val="000000"/>
            </a:solidFill>
            <a:miter/>
            <a:tailEnd type="triangle"/>
          </a:ln>
        </p:spPr>
        <p:txBody>
          <a:bodyPr lIns="45719" rIns="45719"/>
          <a:lstStyle/>
          <a:p>
            <a:endParaRPr/>
          </a:p>
        </p:txBody>
      </p:sp>
      <p:sp>
        <p:nvSpPr>
          <p:cNvPr id="811" name="Google Shape;793;p24"/>
          <p:cNvSpPr/>
          <p:nvPr/>
        </p:nvSpPr>
        <p:spPr>
          <a:xfrm flipV="1">
            <a:off x="8480922" y="3716799"/>
            <a:ext cx="1949701" cy="1095455"/>
          </a:xfrm>
          <a:prstGeom prst="line">
            <a:avLst/>
          </a:prstGeom>
          <a:ln>
            <a:solidFill>
              <a:srgbClr val="000000"/>
            </a:solidFill>
            <a:miter/>
            <a:tailEnd type="triangle"/>
          </a:ln>
        </p:spPr>
        <p:txBody>
          <a:bodyPr lIns="45719" rIns="45719"/>
          <a:lstStyle/>
          <a:p>
            <a:endParaRPr/>
          </a:p>
        </p:txBody>
      </p:sp>
      <p:sp>
        <p:nvSpPr>
          <p:cNvPr id="812" name="Google Shape;794;p24"/>
          <p:cNvSpPr/>
          <p:nvPr/>
        </p:nvSpPr>
        <p:spPr>
          <a:xfrm flipV="1">
            <a:off x="8609904" y="4386143"/>
            <a:ext cx="1796728" cy="508594"/>
          </a:xfrm>
          <a:prstGeom prst="line">
            <a:avLst/>
          </a:prstGeom>
          <a:ln>
            <a:solidFill>
              <a:srgbClr val="000000"/>
            </a:solidFill>
            <a:miter/>
            <a:tailEnd type="triangle"/>
          </a:ln>
        </p:spPr>
        <p:txBody>
          <a:bodyPr lIns="45719" rIns="45719"/>
          <a:lstStyle/>
          <a:p>
            <a:endParaRPr/>
          </a:p>
        </p:txBody>
      </p:sp>
      <p:sp>
        <p:nvSpPr>
          <p:cNvPr id="813" name="Google Shape;795;p24"/>
          <p:cNvSpPr/>
          <p:nvPr/>
        </p:nvSpPr>
        <p:spPr>
          <a:xfrm>
            <a:off x="8618607" y="5115926"/>
            <a:ext cx="1789201" cy="492601"/>
          </a:xfrm>
          <a:prstGeom prst="line">
            <a:avLst/>
          </a:prstGeom>
          <a:ln>
            <a:solidFill>
              <a:srgbClr val="000000"/>
            </a:solidFill>
            <a:miter/>
            <a:tailEnd type="triangle"/>
          </a:ln>
        </p:spPr>
        <p:txBody>
          <a:bodyPr lIns="45719" rIns="45719"/>
          <a:lstStyle/>
          <a:p>
            <a:endParaRPr/>
          </a:p>
        </p:txBody>
      </p:sp>
      <p:grpSp>
        <p:nvGrpSpPr>
          <p:cNvPr id="816" name="Google Shape;799;p24"/>
          <p:cNvGrpSpPr/>
          <p:nvPr/>
        </p:nvGrpSpPr>
        <p:grpSpPr>
          <a:xfrm>
            <a:off x="11068957" y="3358402"/>
            <a:ext cx="526455" cy="2410513"/>
            <a:chOff x="0" y="0"/>
            <a:chExt cx="526454" cy="2410511"/>
          </a:xfrm>
        </p:grpSpPr>
        <p:sp>
          <p:nvSpPr>
            <p:cNvPr id="814" name="Google Shape;800;p24"/>
            <p:cNvSpPr/>
            <p:nvPr/>
          </p:nvSpPr>
          <p:spPr>
            <a:xfrm rot="10800000">
              <a:off x="0" y="0"/>
              <a:ext cx="260221" cy="241051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1600">
                  <a:latin typeface="Times New Roman"/>
                  <a:ea typeface="Times New Roman"/>
                  <a:cs typeface="Times New Roman"/>
                  <a:sym typeface="Times New Roman"/>
                </a:defRPr>
              </a:pPr>
              <a:endParaRPr/>
            </a:p>
          </p:txBody>
        </p:sp>
        <p:sp>
          <p:nvSpPr>
            <p:cNvPr id="815" name="Google Shape;801;p24"/>
            <p:cNvSpPr txBox="1"/>
            <p:nvPr/>
          </p:nvSpPr>
          <p:spPr>
            <a:xfrm>
              <a:off x="250971" y="942634"/>
              <a:ext cx="275484" cy="5502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800" b="1" baseline="-25000">
                  <a:latin typeface="Times New Roman"/>
                  <a:ea typeface="Times New Roman"/>
                  <a:cs typeface="Times New Roman"/>
                  <a:sym typeface="Times New Roman"/>
                </a:defRPr>
              </a:lvl1pPr>
            </a:lstStyle>
            <a:p>
              <a:r>
                <a:t>Y</a:t>
              </a:r>
            </a:p>
          </p:txBody>
        </p:sp>
      </p:grpSp>
      <p:sp>
        <p:nvSpPr>
          <p:cNvPr id="817" name="Google Shape;805;p24"/>
          <p:cNvSpPr txBox="1"/>
          <p:nvPr/>
        </p:nvSpPr>
        <p:spPr>
          <a:xfrm>
            <a:off x="6658033" y="3159794"/>
            <a:ext cx="1030463"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b="1">
                <a:latin typeface="Times New Roman"/>
                <a:ea typeface="Times New Roman"/>
                <a:cs typeface="Times New Roman"/>
                <a:sym typeface="Times New Roman"/>
              </a:defRPr>
            </a:pPr>
            <a:r>
              <a:t> W</a:t>
            </a:r>
            <a:r>
              <a:rPr sz="1600"/>
              <a:t>1</a:t>
            </a:r>
          </a:p>
        </p:txBody>
      </p:sp>
      <p:sp>
        <p:nvSpPr>
          <p:cNvPr id="818" name="Google Shape;806;p24"/>
          <p:cNvSpPr txBox="1"/>
          <p:nvPr/>
        </p:nvSpPr>
        <p:spPr>
          <a:xfrm>
            <a:off x="9364984" y="3128766"/>
            <a:ext cx="644650" cy="5296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b="1">
                <a:latin typeface="Times New Roman"/>
                <a:ea typeface="Times New Roman"/>
                <a:cs typeface="Times New Roman"/>
                <a:sym typeface="Times New Roman"/>
              </a:defRPr>
            </a:pPr>
            <a:r>
              <a:t> W</a:t>
            </a:r>
            <a:r>
              <a:rPr sz="2400" baseline="-25000"/>
              <a:t>2</a:t>
            </a:r>
          </a:p>
        </p:txBody>
      </p:sp>
      <p:sp>
        <p:nvSpPr>
          <p:cNvPr id="819" name="Google Shape;807;p24"/>
          <p:cNvSpPr txBox="1"/>
          <p:nvPr/>
        </p:nvSpPr>
        <p:spPr>
          <a:xfrm>
            <a:off x="6453007" y="5964611"/>
            <a:ext cx="4161403" cy="348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800">
                <a:latin typeface="Times New Roman"/>
                <a:ea typeface="Times New Roman"/>
                <a:cs typeface="Times New Roman"/>
                <a:sym typeface="Times New Roman"/>
              </a:defRPr>
            </a:lvl1pPr>
          </a:lstStyle>
          <a:p>
            <a:r>
              <a:t>W : weights synapse between layers</a:t>
            </a:r>
          </a:p>
        </p:txBody>
      </p:sp>
      <p:sp>
        <p:nvSpPr>
          <p:cNvPr id="820" name="Multi – Layer Perceptrons"/>
          <p:cNvSpPr txBox="1">
            <a:spLocks noGrp="1"/>
          </p:cNvSpPr>
          <p:nvPr>
            <p:ph type="title" idx="4294967295"/>
          </p:nvPr>
        </p:nvSpPr>
        <p:spPr>
          <a:xfrm>
            <a:off x="2221936" y="-35842"/>
            <a:ext cx="8691830" cy="977099"/>
          </a:xfrm>
          <a:prstGeom prst="rect">
            <a:avLst/>
          </a:prstGeom>
        </p:spPr>
        <p:txBody>
          <a:bodyPr anchor="b">
            <a:normAutofit/>
          </a:bodyPr>
          <a:lstStyle>
            <a:lvl1pPr algn="ctr">
              <a:defRPr sz="4400">
                <a:solidFill>
                  <a:srgbClr val="FF0000"/>
                </a:solidFill>
              </a:defRPr>
            </a:lvl1pPr>
          </a:lstStyle>
          <a:p>
            <a:r>
              <a:t>Multi – Layer Perceptrons</a:t>
            </a:r>
          </a:p>
        </p:txBody>
      </p:sp>
      <p:sp>
        <p:nvSpPr>
          <p:cNvPr id="821" name="Google Shape;796;p24"/>
          <p:cNvSpPr txBox="1"/>
          <p:nvPr/>
        </p:nvSpPr>
        <p:spPr>
          <a:xfrm>
            <a:off x="5743838" y="1874638"/>
            <a:ext cx="1505350" cy="28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b="1">
                <a:latin typeface="Times New Roman"/>
                <a:ea typeface="Times New Roman"/>
                <a:cs typeface="Times New Roman"/>
                <a:sym typeface="Times New Roman"/>
              </a:defRPr>
            </a:lvl1pPr>
          </a:lstStyle>
          <a:p>
            <a:r>
              <a:t>Input Layer</a:t>
            </a:r>
          </a:p>
        </p:txBody>
      </p:sp>
      <p:sp>
        <p:nvSpPr>
          <p:cNvPr id="822" name="Google Shape;797;p24"/>
          <p:cNvSpPr txBox="1"/>
          <p:nvPr/>
        </p:nvSpPr>
        <p:spPr>
          <a:xfrm>
            <a:off x="7701528" y="1874638"/>
            <a:ext cx="1378992" cy="28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b="1">
                <a:latin typeface="Times New Roman"/>
                <a:ea typeface="Times New Roman"/>
                <a:cs typeface="Times New Roman"/>
                <a:sym typeface="Times New Roman"/>
              </a:defRPr>
            </a:lvl1pPr>
          </a:lstStyle>
          <a:p>
            <a:r>
              <a:t>Hidden Layer</a:t>
            </a:r>
          </a:p>
        </p:txBody>
      </p:sp>
      <p:sp>
        <p:nvSpPr>
          <p:cNvPr id="823" name="Google Shape;798;p24"/>
          <p:cNvSpPr txBox="1"/>
          <p:nvPr/>
        </p:nvSpPr>
        <p:spPr>
          <a:xfrm>
            <a:off x="9943155" y="1874638"/>
            <a:ext cx="1468084" cy="2870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b="1">
                <a:latin typeface="Times New Roman"/>
                <a:ea typeface="Times New Roman"/>
                <a:cs typeface="Times New Roman"/>
                <a:sym typeface="Times New Roman"/>
              </a:defRPr>
            </a:lvl1pPr>
          </a:lstStyle>
          <a:p>
            <a:r>
              <a:t>Output Layer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Google Shape;194;p3"/>
          <p:cNvSpPr txBox="1">
            <a:spLocks noGrp="1"/>
          </p:cNvSpPr>
          <p:nvPr>
            <p:ph type="title"/>
          </p:nvPr>
        </p:nvSpPr>
        <p:spPr>
          <a:xfrm>
            <a:off x="937825" y="312099"/>
            <a:ext cx="10251300" cy="1086001"/>
          </a:xfrm>
          <a:prstGeom prst="rect">
            <a:avLst/>
          </a:prstGeom>
        </p:spPr>
        <p:txBody>
          <a:bodyPr/>
          <a:lstStyle>
            <a:lvl1pPr algn="ctr">
              <a:defRPr>
                <a:solidFill>
                  <a:srgbClr val="FF0000"/>
                </a:solidFill>
              </a:defRPr>
            </a:lvl1pPr>
          </a:lstStyle>
          <a:p>
            <a:r>
              <a:t>Neurons and Synapses in Biological Systems </a:t>
            </a:r>
          </a:p>
        </p:txBody>
      </p:sp>
      <p:grpSp>
        <p:nvGrpSpPr>
          <p:cNvPr id="291" name="Google Shape;195;p3"/>
          <p:cNvGrpSpPr/>
          <p:nvPr/>
        </p:nvGrpSpPr>
        <p:grpSpPr>
          <a:xfrm>
            <a:off x="-48771" y="1752600"/>
            <a:ext cx="2356544" cy="3516087"/>
            <a:chOff x="0" y="0"/>
            <a:chExt cx="2356542" cy="3516086"/>
          </a:xfrm>
        </p:grpSpPr>
        <p:sp>
          <p:nvSpPr>
            <p:cNvPr id="289" name="Rectangle"/>
            <p:cNvSpPr/>
            <p:nvPr/>
          </p:nvSpPr>
          <p:spPr>
            <a:xfrm>
              <a:off x="0" y="0"/>
              <a:ext cx="2356543" cy="3516087"/>
            </a:xfrm>
            <a:prstGeom prst="rect">
              <a:avLst/>
            </a:prstGeom>
            <a:solidFill>
              <a:schemeClr val="accent5"/>
            </a:solidFill>
            <a:ln w="12700" cap="flat">
              <a:noFill/>
              <a:miter lim="400000"/>
            </a:ln>
            <a:effectLst/>
          </p:spPr>
          <p:txBody>
            <a:bodyPr wrap="square" lIns="0" tIns="0" rIns="0" bIns="0" numCol="1" anchor="t">
              <a:noAutofit/>
            </a:bodyPr>
            <a:lstStyle/>
            <a:p>
              <a:endParaRPr/>
            </a:p>
          </p:txBody>
        </p:sp>
        <p:pic>
          <p:nvPicPr>
            <p:cNvPr id="290" name="image3.jpeg" descr="image3.jpeg"/>
            <p:cNvPicPr>
              <a:picLocks noChangeAspect="1"/>
            </p:cNvPicPr>
            <p:nvPr/>
          </p:nvPicPr>
          <p:blipFill>
            <a:blip r:embed="rId2"/>
            <a:srcRect l="18230" r="18229"/>
            <a:stretch>
              <a:fillRect/>
            </a:stretch>
          </p:blipFill>
          <p:spPr>
            <a:xfrm>
              <a:off x="0" y="0"/>
              <a:ext cx="2356542" cy="3516087"/>
            </a:xfrm>
            <a:prstGeom prst="rect">
              <a:avLst/>
            </a:prstGeom>
            <a:ln w="12700" cap="flat">
              <a:noFill/>
              <a:miter lim="400000"/>
            </a:ln>
            <a:effectLst/>
          </p:spPr>
        </p:pic>
      </p:grpSp>
      <p:grpSp>
        <p:nvGrpSpPr>
          <p:cNvPr id="294" name="Google Shape;196;p3"/>
          <p:cNvGrpSpPr/>
          <p:nvPr/>
        </p:nvGrpSpPr>
        <p:grpSpPr>
          <a:xfrm>
            <a:off x="2307771" y="1752600"/>
            <a:ext cx="2558143" cy="3516087"/>
            <a:chOff x="0" y="0"/>
            <a:chExt cx="2558141" cy="3516086"/>
          </a:xfrm>
        </p:grpSpPr>
        <p:sp>
          <p:nvSpPr>
            <p:cNvPr id="292" name="Rectangle"/>
            <p:cNvSpPr/>
            <p:nvPr/>
          </p:nvSpPr>
          <p:spPr>
            <a:xfrm>
              <a:off x="0" y="0"/>
              <a:ext cx="2558142" cy="3516087"/>
            </a:xfrm>
            <a:prstGeom prst="rect">
              <a:avLst/>
            </a:prstGeom>
            <a:solidFill>
              <a:schemeClr val="accent5"/>
            </a:solidFill>
            <a:ln w="12700" cap="flat">
              <a:noFill/>
              <a:miter lim="400000"/>
            </a:ln>
            <a:effectLst/>
          </p:spPr>
          <p:txBody>
            <a:bodyPr wrap="square" lIns="0" tIns="0" rIns="0" bIns="0" numCol="1" anchor="t">
              <a:noAutofit/>
            </a:bodyPr>
            <a:lstStyle/>
            <a:p>
              <a:endParaRPr/>
            </a:p>
          </p:txBody>
        </p:sp>
        <p:pic>
          <p:nvPicPr>
            <p:cNvPr id="293" name="image4.jpeg" descr="image4.jpeg"/>
            <p:cNvPicPr>
              <a:picLocks noChangeAspect="1"/>
            </p:cNvPicPr>
            <p:nvPr/>
          </p:nvPicPr>
          <p:blipFill>
            <a:blip r:embed="rId3"/>
            <a:srcRect l="23042" r="23039"/>
            <a:stretch>
              <a:fillRect/>
            </a:stretch>
          </p:blipFill>
          <p:spPr>
            <a:xfrm>
              <a:off x="0" y="0"/>
              <a:ext cx="2558142" cy="3516087"/>
            </a:xfrm>
            <a:prstGeom prst="rect">
              <a:avLst/>
            </a:prstGeom>
            <a:ln w="12700" cap="flat">
              <a:noFill/>
              <a:miter lim="400000"/>
            </a:ln>
            <a:effectLst/>
          </p:spPr>
        </p:pic>
      </p:grpSp>
      <p:sp>
        <p:nvSpPr>
          <p:cNvPr id="295" name="Google Shape;197;p3"/>
          <p:cNvSpPr txBox="1"/>
          <p:nvPr/>
        </p:nvSpPr>
        <p:spPr>
          <a:xfrm>
            <a:off x="4957538" y="1398145"/>
            <a:ext cx="6879902" cy="4430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marL="342900" indent="-342900" algn="just">
              <a:lnSpc>
                <a:spcPct val="110000"/>
              </a:lnSpc>
              <a:buClr>
                <a:schemeClr val="accent3">
                  <a:lumOff val="44000"/>
                </a:schemeClr>
              </a:buClr>
              <a:buSzPts val="2400"/>
              <a:buFont typeface="Arial"/>
              <a:buChar char="•"/>
              <a:defRPr sz="2400">
                <a:solidFill>
                  <a:srgbClr val="008000"/>
                </a:solidFill>
              </a:defRPr>
            </a:pPr>
            <a:r>
              <a:t>In human brain, a neural synapse is a connection that allows a neuron (nerve cell), to transmit an electrical or chemical signal to another neuron, causing some change in the state of the latter</a:t>
            </a:r>
          </a:p>
          <a:p>
            <a:pPr marL="342900" indent="-342900" algn="just">
              <a:lnSpc>
                <a:spcPct val="110000"/>
              </a:lnSpc>
              <a:buClr>
                <a:schemeClr val="accent3">
                  <a:lumOff val="44000"/>
                </a:schemeClr>
              </a:buClr>
              <a:buSzPts val="1400"/>
              <a:buFont typeface="Arial"/>
              <a:buChar char="•"/>
            </a:pPr>
            <a:endParaRPr sz="2400">
              <a:solidFill>
                <a:srgbClr val="008000"/>
              </a:solidFill>
            </a:endParaRPr>
          </a:p>
          <a:p>
            <a:pPr marL="342900" indent="-342900" algn="just">
              <a:lnSpc>
                <a:spcPct val="110000"/>
              </a:lnSpc>
              <a:buClr>
                <a:schemeClr val="accent3">
                  <a:lumOff val="44000"/>
                </a:schemeClr>
              </a:buClr>
              <a:buSzPts val="2400"/>
              <a:buFont typeface="Arial"/>
              <a:buChar char="•"/>
              <a:defRPr sz="2400">
                <a:solidFill>
                  <a:srgbClr val="008000"/>
                </a:solidFill>
              </a:defRPr>
            </a:pPr>
            <a:r>
              <a:t>In biological systems, learning takes place through an increase in the strength (eg thickness) of synapses, as a result of their strengthening by the repetition of the same external stimuli.</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Google Shape;557;p14"/>
          <p:cNvSpPr txBox="1">
            <a:spLocks noGrp="1"/>
          </p:cNvSpPr>
          <p:nvPr>
            <p:ph type="title"/>
          </p:nvPr>
        </p:nvSpPr>
        <p:spPr>
          <a:xfrm>
            <a:off x="415862" y="65185"/>
            <a:ext cx="11351702" cy="600182"/>
          </a:xfrm>
          <a:prstGeom prst="rect">
            <a:avLst/>
          </a:prstGeom>
        </p:spPr>
        <p:txBody>
          <a:bodyPr/>
          <a:lstStyle/>
          <a:p>
            <a:pPr algn="ctr">
              <a:defRPr sz="2800">
                <a:solidFill>
                  <a:srgbClr val="FF0000"/>
                </a:solidFill>
              </a:defRPr>
            </a:pPr>
            <a:r>
              <a:t>Multi-Layer Perceptron for Matrix Factorization </a:t>
            </a:r>
          </a:p>
        </p:txBody>
      </p:sp>
      <p:graphicFrame>
        <p:nvGraphicFramePr>
          <p:cNvPr id="828" name="Google Shape;558;p14"/>
          <p:cNvGraphicFramePr/>
          <p:nvPr/>
        </p:nvGraphicFramePr>
        <p:xfrm>
          <a:off x="2929391" y="1612582"/>
          <a:ext cx="5871530" cy="3247620"/>
        </p:xfrm>
        <a:graphic>
          <a:graphicData uri="http://schemas.openxmlformats.org/drawingml/2006/table">
            <a:tbl>
              <a:tblPr>
                <a:tableStyleId>{4C3C2611-4C71-4FC5-86AE-919BDF0F9419}</a:tableStyleId>
              </a:tblPr>
              <a:tblGrid>
                <a:gridCol w="818604">
                  <a:extLst>
                    <a:ext uri="{9D8B030D-6E8A-4147-A177-3AD203B41FA5}">
                      <a16:colId xmlns:a16="http://schemas.microsoft.com/office/drawing/2014/main" val="20000"/>
                    </a:ext>
                  </a:extLst>
                </a:gridCol>
                <a:gridCol w="976256">
                  <a:extLst>
                    <a:ext uri="{9D8B030D-6E8A-4147-A177-3AD203B41FA5}">
                      <a16:colId xmlns:a16="http://schemas.microsoft.com/office/drawing/2014/main" val="20001"/>
                    </a:ext>
                  </a:extLst>
                </a:gridCol>
                <a:gridCol w="1265986">
                  <a:extLst>
                    <a:ext uri="{9D8B030D-6E8A-4147-A177-3AD203B41FA5}">
                      <a16:colId xmlns:a16="http://schemas.microsoft.com/office/drawing/2014/main" val="20002"/>
                    </a:ext>
                  </a:extLst>
                </a:gridCol>
                <a:gridCol w="1317172">
                  <a:extLst>
                    <a:ext uri="{9D8B030D-6E8A-4147-A177-3AD203B41FA5}">
                      <a16:colId xmlns:a16="http://schemas.microsoft.com/office/drawing/2014/main" val="20003"/>
                    </a:ext>
                  </a:extLst>
                </a:gridCol>
                <a:gridCol w="1493512">
                  <a:extLst>
                    <a:ext uri="{9D8B030D-6E8A-4147-A177-3AD203B41FA5}">
                      <a16:colId xmlns:a16="http://schemas.microsoft.com/office/drawing/2014/main" val="20004"/>
                    </a:ext>
                  </a:extLst>
                </a:gridCol>
              </a:tblGrid>
              <a:tr h="412625">
                <a:tc>
                  <a:txBody>
                    <a:bodyPr/>
                    <a:lstStyle/>
                    <a:p>
                      <a:pPr algn="l">
                        <a:defRPr>
                          <a:sym typeface="Arial"/>
                        </a:defRPr>
                      </a:pPr>
                      <a:endParaRPr/>
                    </a:p>
                  </a:txBody>
                  <a:tcPr marL="38250" marR="38250" marT="38250" marB="38250" anchor="ctr" horzOverflow="overflow"/>
                </a:tc>
                <a:tc>
                  <a:txBody>
                    <a:bodyPr/>
                    <a:lstStyle/>
                    <a:p>
                      <a:pPr>
                        <a:defRPr sz="3200" b="1">
                          <a:solidFill>
                            <a:srgbClr val="FF0000"/>
                          </a:solidFill>
                          <a:sym typeface="Arial"/>
                        </a:defRPr>
                      </a:pPr>
                      <a:r>
                        <a:t>I</a:t>
                      </a:r>
                      <a:r>
                        <a:rPr baseline="-25000"/>
                        <a:t>1</a:t>
                      </a:r>
                    </a:p>
                  </a:txBody>
                  <a:tcPr marL="38250" marR="38250" marT="38250" marB="38250" anchor="ctr" horzOverflow="overflow"/>
                </a:tc>
                <a:tc>
                  <a:txBody>
                    <a:bodyPr/>
                    <a:lstStyle/>
                    <a:p>
                      <a:pPr>
                        <a:defRPr sz="3200" b="1">
                          <a:solidFill>
                            <a:srgbClr val="FF0000"/>
                          </a:solidFill>
                          <a:sym typeface="Arial"/>
                        </a:defRPr>
                      </a:pPr>
                      <a:r>
                        <a:t>I</a:t>
                      </a:r>
                      <a:r>
                        <a:rPr baseline="-25000"/>
                        <a:t>2</a:t>
                      </a:r>
                    </a:p>
                  </a:txBody>
                  <a:tcPr marL="38250" marR="38250" marT="38250" marB="38250" anchor="ctr" horzOverflow="overflow"/>
                </a:tc>
                <a:tc>
                  <a:txBody>
                    <a:bodyPr/>
                    <a:lstStyle/>
                    <a:p>
                      <a:pPr>
                        <a:defRPr sz="3200" b="1">
                          <a:solidFill>
                            <a:srgbClr val="FF0000"/>
                          </a:solidFill>
                          <a:sym typeface="Arial"/>
                        </a:defRPr>
                      </a:pPr>
                      <a:r>
                        <a:t>I</a:t>
                      </a:r>
                      <a:r>
                        <a:rPr baseline="-25000"/>
                        <a:t>3</a:t>
                      </a:r>
                    </a:p>
                  </a:txBody>
                  <a:tcPr marL="38250" marR="38250" marT="38250" marB="38250" anchor="ctr" horzOverflow="overflow"/>
                </a:tc>
                <a:tc>
                  <a:txBody>
                    <a:bodyPr/>
                    <a:lstStyle/>
                    <a:p>
                      <a:pPr>
                        <a:defRPr sz="3200" b="1">
                          <a:solidFill>
                            <a:srgbClr val="FF0000"/>
                          </a:solidFill>
                          <a:sym typeface="Arial"/>
                        </a:defRPr>
                      </a:pPr>
                      <a:r>
                        <a:t>I</a:t>
                      </a:r>
                      <a:r>
                        <a:rPr baseline="-25000"/>
                        <a:t>4</a:t>
                      </a:r>
                    </a:p>
                  </a:txBody>
                  <a:tcPr marL="38250" marR="38250" marT="38250" marB="38250" anchor="ctr" horzOverflow="overflow"/>
                </a:tc>
                <a:extLst>
                  <a:ext uri="{0D108BD9-81ED-4DB2-BD59-A6C34878D82A}">
                    <a16:rowId xmlns:a16="http://schemas.microsoft.com/office/drawing/2014/main" val="10000"/>
                  </a:ext>
                </a:extLst>
              </a:tr>
              <a:tr h="412625">
                <a:tc>
                  <a:txBody>
                    <a:bodyPr/>
                    <a:lstStyle/>
                    <a:p>
                      <a:pPr>
                        <a:defRPr sz="3600" b="1">
                          <a:solidFill>
                            <a:schemeClr val="accent6"/>
                          </a:solidFill>
                          <a:sym typeface="Arial"/>
                        </a:defRPr>
                      </a:pPr>
                      <a:r>
                        <a:t>U</a:t>
                      </a:r>
                      <a:r>
                        <a:rPr baseline="-25000"/>
                        <a:t>1</a:t>
                      </a:r>
                    </a:p>
                  </a:txBody>
                  <a:tcPr marL="38250" marR="38250" marT="38250" marB="38250" anchor="ctr" horzOverflow="overflow"/>
                </a:tc>
                <a:tc>
                  <a:txBody>
                    <a:bodyPr/>
                    <a:lstStyle/>
                    <a:p>
                      <a:pPr>
                        <a:defRPr sz="1800"/>
                      </a:pPr>
                      <a:r>
                        <a:rPr sz="3200">
                          <a:sym typeface="Arial"/>
                        </a:rPr>
                        <a:t>4</a:t>
                      </a:r>
                    </a:p>
                  </a:txBody>
                  <a:tcPr marL="38250" marR="38250" marT="38250" marB="38250" anchor="ctr" horzOverflow="overflow"/>
                </a:tc>
                <a:tc>
                  <a:txBody>
                    <a:bodyPr/>
                    <a:lstStyle/>
                    <a:p>
                      <a:pPr>
                        <a:defRPr sz="1800"/>
                      </a:pPr>
                      <a:r>
                        <a:rPr sz="3200">
                          <a:sym typeface="Arial"/>
                        </a:rPr>
                        <a:t>1</a:t>
                      </a:r>
                    </a:p>
                  </a:txBody>
                  <a:tcPr marL="38250" marR="38250" marT="38250" marB="38250" anchor="ctr" horzOverflow="overflow"/>
                </a:tc>
                <a:tc>
                  <a:txBody>
                    <a:bodyPr/>
                    <a:lstStyle/>
                    <a:p>
                      <a:pPr>
                        <a:defRPr sz="1800"/>
                      </a:pPr>
                      <a:r>
                        <a:rPr sz="3200">
                          <a:sym typeface="Arial"/>
                        </a:rPr>
                        <a:t>1</a:t>
                      </a:r>
                    </a:p>
                  </a:txBody>
                  <a:tcPr marL="38250" marR="38250" marT="38250" marB="38250" anchor="ctr" horzOverflow="overflow"/>
                </a:tc>
                <a:tc>
                  <a:txBody>
                    <a:bodyPr/>
                    <a:lstStyle/>
                    <a:p>
                      <a:pPr>
                        <a:defRPr sz="1800"/>
                      </a:pPr>
                      <a:r>
                        <a:rPr sz="3200">
                          <a:sym typeface="Arial"/>
                        </a:rPr>
                        <a:t>4</a:t>
                      </a:r>
                    </a:p>
                  </a:txBody>
                  <a:tcPr marL="38250" marR="38250" marT="38250" marB="38250" anchor="ctr" horzOverflow="overflow"/>
                </a:tc>
                <a:extLst>
                  <a:ext uri="{0D108BD9-81ED-4DB2-BD59-A6C34878D82A}">
                    <a16:rowId xmlns:a16="http://schemas.microsoft.com/office/drawing/2014/main" val="10001"/>
                  </a:ext>
                </a:extLst>
              </a:tr>
              <a:tr h="412625">
                <a:tc>
                  <a:txBody>
                    <a:bodyPr/>
                    <a:lstStyle/>
                    <a:p>
                      <a:pPr>
                        <a:defRPr sz="3600" b="1">
                          <a:solidFill>
                            <a:schemeClr val="accent6"/>
                          </a:solidFill>
                          <a:sym typeface="Arial"/>
                        </a:defRPr>
                      </a:pPr>
                      <a:r>
                        <a:t>U</a:t>
                      </a:r>
                      <a:r>
                        <a:rPr baseline="-25000"/>
                        <a:t>2</a:t>
                      </a:r>
                    </a:p>
                  </a:txBody>
                  <a:tcPr marL="38250" marR="38250" marT="38250" marB="38250" anchor="ctr" horzOverflow="overflow"/>
                </a:tc>
                <a:tc>
                  <a:txBody>
                    <a:bodyPr/>
                    <a:lstStyle/>
                    <a:p>
                      <a:pPr>
                        <a:defRPr sz="1800"/>
                      </a:pPr>
                      <a:r>
                        <a:rPr sz="3200">
                          <a:sym typeface="Arial"/>
                        </a:rPr>
                        <a:t>1</a:t>
                      </a:r>
                    </a:p>
                  </a:txBody>
                  <a:tcPr marL="38250" marR="38250" marT="38250" marB="38250" anchor="ctr" horzOverflow="overflow"/>
                </a:tc>
                <a:tc>
                  <a:txBody>
                    <a:bodyPr/>
                    <a:lstStyle/>
                    <a:p>
                      <a:pPr>
                        <a:defRPr sz="1800"/>
                      </a:pPr>
                      <a:r>
                        <a:rPr sz="3200">
                          <a:sym typeface="Arial"/>
                        </a:rPr>
                        <a:t>4</a:t>
                      </a:r>
                    </a:p>
                  </a:txBody>
                  <a:tcPr marL="38250" marR="38250" marT="38250" marB="38250" anchor="ctr" horzOverflow="overflow"/>
                </a:tc>
                <a:tc>
                  <a:txBody>
                    <a:bodyPr/>
                    <a:lstStyle/>
                    <a:p>
                      <a:pPr>
                        <a:defRPr sz="1800"/>
                      </a:pPr>
                      <a:r>
                        <a:rPr sz="3200">
                          <a:sym typeface="Arial"/>
                        </a:rPr>
                        <a:t>2</a:t>
                      </a:r>
                    </a:p>
                  </a:txBody>
                  <a:tcPr marL="38250" marR="38250" marT="38250" marB="38250" anchor="ctr" horzOverflow="overflow"/>
                </a:tc>
                <a:tc>
                  <a:txBody>
                    <a:bodyPr/>
                    <a:lstStyle/>
                    <a:p>
                      <a:pPr>
                        <a:defRPr sz="1800"/>
                      </a:pPr>
                      <a:r>
                        <a:rPr sz="3200">
                          <a:sym typeface="Arial"/>
                        </a:rPr>
                        <a:t>0</a:t>
                      </a:r>
                    </a:p>
                  </a:txBody>
                  <a:tcPr marL="38250" marR="38250" marT="38250" marB="38250" anchor="ctr" horzOverflow="overflow"/>
                </a:tc>
                <a:extLst>
                  <a:ext uri="{0D108BD9-81ED-4DB2-BD59-A6C34878D82A}">
                    <a16:rowId xmlns:a16="http://schemas.microsoft.com/office/drawing/2014/main" val="10002"/>
                  </a:ext>
                </a:extLst>
              </a:tr>
              <a:tr h="412625">
                <a:tc>
                  <a:txBody>
                    <a:bodyPr/>
                    <a:lstStyle/>
                    <a:p>
                      <a:pPr>
                        <a:defRPr sz="3600" b="1">
                          <a:solidFill>
                            <a:schemeClr val="accent6"/>
                          </a:solidFill>
                          <a:sym typeface="Arial"/>
                        </a:defRPr>
                      </a:pPr>
                      <a:r>
                        <a:t>U</a:t>
                      </a:r>
                      <a:r>
                        <a:rPr baseline="-25000"/>
                        <a:t>3</a:t>
                      </a:r>
                    </a:p>
                  </a:txBody>
                  <a:tcPr marL="38250" marR="38250" marT="38250" marB="38250" anchor="ctr" horzOverflow="overflow"/>
                </a:tc>
                <a:tc>
                  <a:txBody>
                    <a:bodyPr/>
                    <a:lstStyle/>
                    <a:p>
                      <a:pPr>
                        <a:defRPr sz="1800"/>
                      </a:pPr>
                      <a:r>
                        <a:rPr sz="3200">
                          <a:sym typeface="Arial"/>
                        </a:rPr>
                        <a:t>2</a:t>
                      </a:r>
                    </a:p>
                  </a:txBody>
                  <a:tcPr marL="38250" marR="38250" marT="38250" marB="38250" anchor="ctr" horzOverflow="overflow"/>
                </a:tc>
                <a:tc>
                  <a:txBody>
                    <a:bodyPr/>
                    <a:lstStyle/>
                    <a:p>
                      <a:pPr>
                        <a:defRPr sz="1800"/>
                      </a:pPr>
                      <a:r>
                        <a:rPr sz="3200">
                          <a:sym typeface="Arial"/>
                        </a:rPr>
                        <a:t>1</a:t>
                      </a:r>
                    </a:p>
                  </a:txBody>
                  <a:tcPr marL="38250" marR="38250" marT="38250" marB="38250" anchor="ctr" horzOverflow="overflow"/>
                </a:tc>
                <a:tc>
                  <a:txBody>
                    <a:bodyPr/>
                    <a:lstStyle/>
                    <a:p>
                      <a:pPr>
                        <a:defRPr sz="1800"/>
                      </a:pPr>
                      <a:r>
                        <a:rPr sz="3200">
                          <a:sym typeface="Arial"/>
                        </a:rPr>
                        <a:t>4</a:t>
                      </a:r>
                    </a:p>
                  </a:txBody>
                  <a:tcPr marL="38250" marR="38250" marT="38250" marB="38250" anchor="ctr" horzOverflow="overflow"/>
                </a:tc>
                <a:tc>
                  <a:txBody>
                    <a:bodyPr/>
                    <a:lstStyle/>
                    <a:p>
                      <a:pPr>
                        <a:defRPr sz="1800"/>
                      </a:pPr>
                      <a:r>
                        <a:rPr sz="3200">
                          <a:sym typeface="Arial"/>
                        </a:rPr>
                        <a:t>5</a:t>
                      </a:r>
                    </a:p>
                  </a:txBody>
                  <a:tcPr marL="38250" marR="38250" marT="38250" marB="38250" anchor="ctr" horzOverflow="overflow"/>
                </a:tc>
                <a:extLst>
                  <a:ext uri="{0D108BD9-81ED-4DB2-BD59-A6C34878D82A}">
                    <a16:rowId xmlns:a16="http://schemas.microsoft.com/office/drawing/2014/main" val="10003"/>
                  </a:ext>
                </a:extLst>
              </a:tr>
              <a:tr h="412625">
                <a:tc>
                  <a:txBody>
                    <a:bodyPr/>
                    <a:lstStyle/>
                    <a:p>
                      <a:pPr>
                        <a:defRPr sz="3600" b="1">
                          <a:solidFill>
                            <a:schemeClr val="accent6"/>
                          </a:solidFill>
                          <a:sym typeface="Arial"/>
                        </a:defRPr>
                      </a:pPr>
                      <a:r>
                        <a:t>U</a:t>
                      </a:r>
                      <a:r>
                        <a:rPr baseline="-25000"/>
                        <a:t>4</a:t>
                      </a:r>
                    </a:p>
                  </a:txBody>
                  <a:tcPr marL="38250" marR="38250" marT="38250" marB="38250" anchor="ctr" horzOverflow="overflow"/>
                </a:tc>
                <a:tc>
                  <a:txBody>
                    <a:bodyPr/>
                    <a:lstStyle/>
                    <a:p>
                      <a:pPr>
                        <a:defRPr sz="1800"/>
                      </a:pPr>
                      <a:r>
                        <a:rPr sz="3200">
                          <a:sym typeface="Arial"/>
                        </a:rPr>
                        <a:t>1</a:t>
                      </a:r>
                    </a:p>
                  </a:txBody>
                  <a:tcPr marL="38250" marR="38250" marT="38250" marB="38250" anchor="ctr" horzOverflow="overflow"/>
                </a:tc>
                <a:tc>
                  <a:txBody>
                    <a:bodyPr/>
                    <a:lstStyle/>
                    <a:p>
                      <a:pPr>
                        <a:defRPr sz="1800"/>
                      </a:pPr>
                      <a:r>
                        <a:rPr sz="3200">
                          <a:sym typeface="Arial"/>
                        </a:rPr>
                        <a:t>4</a:t>
                      </a:r>
                    </a:p>
                  </a:txBody>
                  <a:tcPr marL="38250" marR="38250" marT="38250" marB="38250" anchor="ctr" horzOverflow="overflow"/>
                </a:tc>
                <a:tc>
                  <a:txBody>
                    <a:bodyPr/>
                    <a:lstStyle/>
                    <a:p>
                      <a:pPr>
                        <a:defRPr sz="1800"/>
                      </a:pPr>
                      <a:r>
                        <a:rPr sz="3200">
                          <a:sym typeface="Arial"/>
                        </a:rPr>
                        <a:t>1</a:t>
                      </a:r>
                    </a:p>
                  </a:txBody>
                  <a:tcPr marL="38250" marR="38250" marT="38250" marB="38250" anchor="ctr" horzOverflow="overflow"/>
                </a:tc>
                <a:tc>
                  <a:txBody>
                    <a:bodyPr/>
                    <a:lstStyle/>
                    <a:p>
                      <a:pPr>
                        <a:defRPr sz="1800"/>
                      </a:pPr>
                      <a:r>
                        <a:rPr sz="4800" b="1">
                          <a:solidFill>
                            <a:srgbClr val="FF0000"/>
                          </a:solidFill>
                          <a:sym typeface="Arial"/>
                        </a:rPr>
                        <a:t>?</a:t>
                      </a:r>
                    </a:p>
                  </a:txBody>
                  <a:tcPr marL="38250" marR="38250" marT="38250" marB="38250" anchor="ctr" horzOverflow="overflow"/>
                </a:tc>
                <a:extLst>
                  <a:ext uri="{0D108BD9-81ED-4DB2-BD59-A6C34878D82A}">
                    <a16:rowId xmlns:a16="http://schemas.microsoft.com/office/drawing/2014/main" val="10004"/>
                  </a:ext>
                </a:extLst>
              </a:tr>
            </a:tbl>
          </a:graphicData>
        </a:graphic>
      </p:graphicFrame>
      <p:sp>
        <p:nvSpPr>
          <p:cNvPr id="829" name="TextBox 1"/>
          <p:cNvSpPr txBox="1"/>
          <p:nvPr/>
        </p:nvSpPr>
        <p:spPr>
          <a:xfrm>
            <a:off x="1635603" y="5209328"/>
            <a:ext cx="9814560" cy="10277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a:buClr>
                <a:srgbClr val="000000"/>
              </a:buClr>
              <a:buSzPct val="100000"/>
              <a:buFont typeface="Arial"/>
              <a:buChar char="•"/>
              <a:defRPr sz="2800">
                <a:solidFill>
                  <a:srgbClr val="008000"/>
                </a:solidFill>
              </a:defRPr>
            </a:pPr>
            <a:r>
              <a:t>Predict if </a:t>
            </a:r>
            <a:r>
              <a:rPr>
                <a:solidFill>
                  <a:schemeClr val="accent6"/>
                </a:solidFill>
              </a:rPr>
              <a:t>U</a:t>
            </a:r>
            <a:r>
              <a:rPr baseline="-25000">
                <a:solidFill>
                  <a:schemeClr val="accent6"/>
                </a:solidFill>
              </a:rPr>
              <a:t>4</a:t>
            </a:r>
            <a:r>
              <a:t> will like or not element </a:t>
            </a:r>
            <a:r>
              <a:rPr>
                <a:solidFill>
                  <a:srgbClr val="FF0000"/>
                </a:solidFill>
              </a:rPr>
              <a:t>I</a:t>
            </a:r>
            <a:r>
              <a:rPr baseline="-25000">
                <a:solidFill>
                  <a:srgbClr val="FF0000"/>
                </a:solidFill>
              </a:rPr>
              <a:t>4</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 name="Google Shape;813;p25"/>
          <p:cNvSpPr/>
          <p:nvPr/>
        </p:nvSpPr>
        <p:spPr>
          <a:xfrm>
            <a:off x="2545116" y="305519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32" name="Google Shape;814;p25"/>
          <p:cNvSpPr txBox="1"/>
          <p:nvPr/>
        </p:nvSpPr>
        <p:spPr>
          <a:xfrm>
            <a:off x="2653179" y="3111693"/>
            <a:ext cx="485953"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U</a:t>
            </a:r>
            <a:r>
              <a:rPr baseline="-25000"/>
              <a:t>1</a:t>
            </a:r>
          </a:p>
        </p:txBody>
      </p:sp>
      <p:sp>
        <p:nvSpPr>
          <p:cNvPr id="833" name="Google Shape;815;p25"/>
          <p:cNvSpPr/>
          <p:nvPr/>
        </p:nvSpPr>
        <p:spPr>
          <a:xfrm>
            <a:off x="2545116" y="4028213"/>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34" name="Google Shape;816;p25"/>
          <p:cNvSpPr txBox="1"/>
          <p:nvPr/>
        </p:nvSpPr>
        <p:spPr>
          <a:xfrm>
            <a:off x="2653179" y="4084709"/>
            <a:ext cx="485953"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U</a:t>
            </a:r>
            <a:r>
              <a:rPr baseline="-25000"/>
              <a:t>2</a:t>
            </a:r>
          </a:p>
        </p:txBody>
      </p:sp>
      <p:sp>
        <p:nvSpPr>
          <p:cNvPr id="835" name="Google Shape;817;p25"/>
          <p:cNvSpPr/>
          <p:nvPr/>
        </p:nvSpPr>
        <p:spPr>
          <a:xfrm>
            <a:off x="2545112" y="501843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36" name="Google Shape;818;p25"/>
          <p:cNvSpPr txBox="1"/>
          <p:nvPr/>
        </p:nvSpPr>
        <p:spPr>
          <a:xfrm>
            <a:off x="2653179" y="5082159"/>
            <a:ext cx="485953"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U</a:t>
            </a:r>
            <a:r>
              <a:rPr baseline="-25000"/>
              <a:t>3</a:t>
            </a:r>
          </a:p>
        </p:txBody>
      </p:sp>
      <p:sp>
        <p:nvSpPr>
          <p:cNvPr id="837" name="Google Shape;819;p25"/>
          <p:cNvSpPr/>
          <p:nvPr/>
        </p:nvSpPr>
        <p:spPr>
          <a:xfrm>
            <a:off x="2545112" y="593495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38" name="Google Shape;820;p25"/>
          <p:cNvSpPr txBox="1"/>
          <p:nvPr/>
        </p:nvSpPr>
        <p:spPr>
          <a:xfrm>
            <a:off x="2689493" y="5991452"/>
            <a:ext cx="485953"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U</a:t>
            </a:r>
            <a:r>
              <a:rPr baseline="-25000"/>
              <a:t>4</a:t>
            </a:r>
          </a:p>
        </p:txBody>
      </p:sp>
      <p:sp>
        <p:nvSpPr>
          <p:cNvPr id="839" name="Google Shape;821;p25"/>
          <p:cNvSpPr txBox="1"/>
          <p:nvPr/>
        </p:nvSpPr>
        <p:spPr>
          <a:xfrm>
            <a:off x="2210282" y="2322149"/>
            <a:ext cx="1431725"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solidFill>
                  <a:schemeClr val="accent1"/>
                </a:solidFill>
                <a:latin typeface="Times New Roman"/>
                <a:ea typeface="Times New Roman"/>
                <a:cs typeface="Times New Roman"/>
                <a:sym typeface="Times New Roman"/>
              </a:defRPr>
            </a:lvl1pPr>
          </a:lstStyle>
          <a:p>
            <a:r>
              <a:t>Users</a:t>
            </a:r>
          </a:p>
        </p:txBody>
      </p:sp>
      <p:sp>
        <p:nvSpPr>
          <p:cNvPr id="840" name="Google Shape;822;p25"/>
          <p:cNvSpPr/>
          <p:nvPr/>
        </p:nvSpPr>
        <p:spPr>
          <a:xfrm>
            <a:off x="8945916" y="314409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41" name="Google Shape;823;p25"/>
          <p:cNvSpPr txBox="1"/>
          <p:nvPr/>
        </p:nvSpPr>
        <p:spPr>
          <a:xfrm>
            <a:off x="9141104" y="3200594"/>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Ι</a:t>
            </a:r>
            <a:r>
              <a:rPr baseline="-25000"/>
              <a:t>1</a:t>
            </a:r>
          </a:p>
        </p:txBody>
      </p:sp>
      <p:sp>
        <p:nvSpPr>
          <p:cNvPr id="842" name="Google Shape;824;p25"/>
          <p:cNvSpPr/>
          <p:nvPr/>
        </p:nvSpPr>
        <p:spPr>
          <a:xfrm>
            <a:off x="8945916" y="4117113"/>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43" name="Google Shape;825;p25"/>
          <p:cNvSpPr txBox="1"/>
          <p:nvPr/>
        </p:nvSpPr>
        <p:spPr>
          <a:xfrm>
            <a:off x="9053972" y="4173620"/>
            <a:ext cx="657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2</a:t>
            </a:r>
          </a:p>
        </p:txBody>
      </p:sp>
      <p:sp>
        <p:nvSpPr>
          <p:cNvPr id="844" name="Google Shape;826;p25"/>
          <p:cNvSpPr/>
          <p:nvPr/>
        </p:nvSpPr>
        <p:spPr>
          <a:xfrm>
            <a:off x="8945912" y="510733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45" name="Google Shape;827;p25"/>
          <p:cNvSpPr txBox="1"/>
          <p:nvPr/>
        </p:nvSpPr>
        <p:spPr>
          <a:xfrm>
            <a:off x="9053971" y="5171070"/>
            <a:ext cx="7527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3</a:t>
            </a:r>
          </a:p>
        </p:txBody>
      </p:sp>
      <p:sp>
        <p:nvSpPr>
          <p:cNvPr id="846" name="Google Shape;828;p25"/>
          <p:cNvSpPr/>
          <p:nvPr/>
        </p:nvSpPr>
        <p:spPr>
          <a:xfrm>
            <a:off x="8945912" y="602385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47" name="Google Shape;829;p25"/>
          <p:cNvSpPr txBox="1"/>
          <p:nvPr/>
        </p:nvSpPr>
        <p:spPr>
          <a:xfrm>
            <a:off x="9090304" y="6080345"/>
            <a:ext cx="6810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4</a:t>
            </a:r>
          </a:p>
        </p:txBody>
      </p:sp>
      <p:sp>
        <p:nvSpPr>
          <p:cNvPr id="848" name="Google Shape;830;p25"/>
          <p:cNvSpPr txBox="1"/>
          <p:nvPr/>
        </p:nvSpPr>
        <p:spPr>
          <a:xfrm>
            <a:off x="8470502" y="2390194"/>
            <a:ext cx="1699251"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Elements</a:t>
            </a:r>
          </a:p>
        </p:txBody>
      </p:sp>
      <p:sp>
        <p:nvSpPr>
          <p:cNvPr id="849" name="Google Shape;831;p25"/>
          <p:cNvSpPr/>
          <p:nvPr/>
        </p:nvSpPr>
        <p:spPr>
          <a:xfrm>
            <a:off x="5683170" y="4141553"/>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50" name="Google Shape;832;p25"/>
          <p:cNvSpPr txBox="1"/>
          <p:nvPr/>
        </p:nvSpPr>
        <p:spPr>
          <a:xfrm>
            <a:off x="5791222" y="4198044"/>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1</a:t>
            </a:r>
          </a:p>
        </p:txBody>
      </p:sp>
      <p:sp>
        <p:nvSpPr>
          <p:cNvPr id="851" name="Google Shape;833;p25"/>
          <p:cNvSpPr/>
          <p:nvPr/>
        </p:nvSpPr>
        <p:spPr>
          <a:xfrm>
            <a:off x="5683165" y="5132396"/>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52" name="Google Shape;834;p25"/>
          <p:cNvSpPr txBox="1"/>
          <p:nvPr/>
        </p:nvSpPr>
        <p:spPr>
          <a:xfrm>
            <a:off x="5791220" y="5196120"/>
            <a:ext cx="6810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2</a:t>
            </a:r>
          </a:p>
        </p:txBody>
      </p:sp>
      <p:sp>
        <p:nvSpPr>
          <p:cNvPr id="853" name="Google Shape;835;p25"/>
          <p:cNvSpPr/>
          <p:nvPr/>
        </p:nvSpPr>
        <p:spPr>
          <a:xfrm>
            <a:off x="3207122" y="3373304"/>
            <a:ext cx="2492701" cy="942901"/>
          </a:xfrm>
          <a:prstGeom prst="line">
            <a:avLst/>
          </a:prstGeom>
          <a:ln>
            <a:solidFill>
              <a:srgbClr val="000000"/>
            </a:solidFill>
            <a:miter/>
            <a:tailEnd type="triangle"/>
          </a:ln>
        </p:spPr>
        <p:txBody>
          <a:bodyPr lIns="45719" rIns="45719"/>
          <a:lstStyle/>
          <a:p>
            <a:endParaRPr/>
          </a:p>
        </p:txBody>
      </p:sp>
      <p:sp>
        <p:nvSpPr>
          <p:cNvPr id="854" name="Google Shape;836;p25"/>
          <p:cNvSpPr/>
          <p:nvPr/>
        </p:nvSpPr>
        <p:spPr>
          <a:xfrm>
            <a:off x="3207122" y="3373304"/>
            <a:ext cx="2516100" cy="1890300"/>
          </a:xfrm>
          <a:prstGeom prst="line">
            <a:avLst/>
          </a:prstGeom>
          <a:ln>
            <a:solidFill>
              <a:srgbClr val="000000"/>
            </a:solidFill>
            <a:miter/>
            <a:tailEnd type="triangle"/>
          </a:ln>
        </p:spPr>
        <p:txBody>
          <a:bodyPr lIns="45719" rIns="45719"/>
          <a:lstStyle/>
          <a:p>
            <a:endParaRPr/>
          </a:p>
        </p:txBody>
      </p:sp>
      <p:cxnSp>
        <p:nvCxnSpPr>
          <p:cNvPr id="855" name="Google Shape;837;p25"/>
          <p:cNvCxnSpPr>
            <a:cxnSpLocks/>
            <a:stCxn id="856" idx="0"/>
            <a:endCxn id="849" idx="2"/>
          </p:cNvCxnSpPr>
          <p:nvPr/>
        </p:nvCxnSpPr>
        <p:spPr>
          <a:xfrm>
            <a:off x="3207122" y="4346319"/>
            <a:ext cx="2476048" cy="113341"/>
          </a:xfrm>
          <a:prstGeom prst="straightConnector1">
            <a:avLst/>
          </a:prstGeom>
          <a:ln>
            <a:solidFill>
              <a:srgbClr val="000000"/>
            </a:solidFill>
            <a:miter/>
            <a:tailEnd type="triangle"/>
          </a:ln>
        </p:spPr>
      </p:cxnSp>
      <p:sp>
        <p:nvSpPr>
          <p:cNvPr id="856" name="Google Shape;838;p25"/>
          <p:cNvSpPr/>
          <p:nvPr/>
        </p:nvSpPr>
        <p:spPr>
          <a:xfrm>
            <a:off x="3207122" y="4346319"/>
            <a:ext cx="2475901" cy="1035600"/>
          </a:xfrm>
          <a:prstGeom prst="line">
            <a:avLst/>
          </a:prstGeom>
          <a:ln>
            <a:solidFill>
              <a:srgbClr val="000000"/>
            </a:solidFill>
            <a:miter/>
            <a:tailEnd type="triangle"/>
          </a:ln>
        </p:spPr>
        <p:txBody>
          <a:bodyPr lIns="45719" rIns="45719"/>
          <a:lstStyle/>
          <a:p>
            <a:endParaRPr/>
          </a:p>
        </p:txBody>
      </p:sp>
      <p:sp>
        <p:nvSpPr>
          <p:cNvPr id="857" name="Google Shape;839;p25"/>
          <p:cNvSpPr/>
          <p:nvPr/>
        </p:nvSpPr>
        <p:spPr>
          <a:xfrm>
            <a:off x="3224065" y="5311602"/>
            <a:ext cx="2459102" cy="138900"/>
          </a:xfrm>
          <a:prstGeom prst="line">
            <a:avLst/>
          </a:prstGeom>
          <a:ln>
            <a:solidFill>
              <a:srgbClr val="000000"/>
            </a:solidFill>
            <a:miter/>
            <a:tailEnd type="triangle"/>
          </a:ln>
        </p:spPr>
        <p:txBody>
          <a:bodyPr lIns="45719" rIns="45719"/>
          <a:lstStyle/>
          <a:p>
            <a:endParaRPr/>
          </a:p>
        </p:txBody>
      </p:sp>
      <p:sp>
        <p:nvSpPr>
          <p:cNvPr id="858" name="Google Shape;840;p25"/>
          <p:cNvSpPr/>
          <p:nvPr/>
        </p:nvSpPr>
        <p:spPr>
          <a:xfrm flipV="1">
            <a:off x="3223923" y="4588566"/>
            <a:ext cx="2476043" cy="653240"/>
          </a:xfrm>
          <a:prstGeom prst="line">
            <a:avLst/>
          </a:prstGeom>
          <a:ln>
            <a:solidFill>
              <a:srgbClr val="000000"/>
            </a:solidFill>
            <a:miter/>
            <a:tailEnd type="triangle"/>
          </a:ln>
        </p:spPr>
        <p:txBody>
          <a:bodyPr lIns="45719" rIns="45719"/>
          <a:lstStyle/>
          <a:p>
            <a:endParaRPr/>
          </a:p>
        </p:txBody>
      </p:sp>
      <p:sp>
        <p:nvSpPr>
          <p:cNvPr id="859" name="Google Shape;841;p25"/>
          <p:cNvSpPr/>
          <p:nvPr/>
        </p:nvSpPr>
        <p:spPr>
          <a:xfrm flipV="1">
            <a:off x="3190317" y="4664426"/>
            <a:ext cx="2555193" cy="1430860"/>
          </a:xfrm>
          <a:prstGeom prst="line">
            <a:avLst/>
          </a:prstGeom>
          <a:ln>
            <a:solidFill>
              <a:srgbClr val="000000"/>
            </a:solidFill>
            <a:miter/>
            <a:tailEnd type="triangle"/>
          </a:ln>
        </p:spPr>
        <p:txBody>
          <a:bodyPr lIns="45719" rIns="45719"/>
          <a:lstStyle/>
          <a:p>
            <a:endParaRPr/>
          </a:p>
        </p:txBody>
      </p:sp>
      <p:sp>
        <p:nvSpPr>
          <p:cNvPr id="860" name="Google Shape;842;p25"/>
          <p:cNvSpPr/>
          <p:nvPr/>
        </p:nvSpPr>
        <p:spPr>
          <a:xfrm flipV="1">
            <a:off x="3198614" y="5675437"/>
            <a:ext cx="2581501" cy="529501"/>
          </a:xfrm>
          <a:prstGeom prst="line">
            <a:avLst/>
          </a:prstGeom>
          <a:ln>
            <a:solidFill>
              <a:srgbClr val="000000"/>
            </a:solidFill>
            <a:miter/>
            <a:tailEnd type="triangle"/>
          </a:ln>
        </p:spPr>
        <p:txBody>
          <a:bodyPr lIns="45719" rIns="45719"/>
          <a:lstStyle/>
          <a:p>
            <a:endParaRPr/>
          </a:p>
        </p:txBody>
      </p:sp>
      <p:sp>
        <p:nvSpPr>
          <p:cNvPr id="861" name="Google Shape;843;p25"/>
          <p:cNvSpPr txBox="1"/>
          <p:nvPr/>
        </p:nvSpPr>
        <p:spPr>
          <a:xfrm>
            <a:off x="1556610" y="3886281"/>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    0</a:t>
            </a:r>
          </a:p>
        </p:txBody>
      </p:sp>
      <p:sp>
        <p:nvSpPr>
          <p:cNvPr id="862" name="Google Shape;844;p25"/>
          <p:cNvSpPr/>
          <p:nvPr/>
        </p:nvSpPr>
        <p:spPr>
          <a:xfrm>
            <a:off x="1604195" y="5284873"/>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63" name="Google Shape;845;p25"/>
          <p:cNvSpPr/>
          <p:nvPr/>
        </p:nvSpPr>
        <p:spPr>
          <a:xfrm>
            <a:off x="1608889" y="4308709"/>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64" name="Google Shape;846;p25"/>
          <p:cNvSpPr/>
          <p:nvPr/>
        </p:nvSpPr>
        <p:spPr>
          <a:xfrm>
            <a:off x="1635686" y="3351007"/>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65" name="Google Shape;847;p25"/>
          <p:cNvSpPr/>
          <p:nvPr/>
        </p:nvSpPr>
        <p:spPr>
          <a:xfrm>
            <a:off x="1606363" y="6253062"/>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66" name="Google Shape;848;p25"/>
          <p:cNvSpPr txBox="1"/>
          <p:nvPr/>
        </p:nvSpPr>
        <p:spPr>
          <a:xfrm>
            <a:off x="1556610" y="2882488"/>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    0</a:t>
            </a:r>
          </a:p>
        </p:txBody>
      </p:sp>
      <p:sp>
        <p:nvSpPr>
          <p:cNvPr id="867" name="Google Shape;849;p25"/>
          <p:cNvSpPr txBox="1"/>
          <p:nvPr/>
        </p:nvSpPr>
        <p:spPr>
          <a:xfrm>
            <a:off x="1556610" y="4838837"/>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    0</a:t>
            </a:r>
          </a:p>
        </p:txBody>
      </p:sp>
      <p:sp>
        <p:nvSpPr>
          <p:cNvPr id="868" name="Google Shape;850;p25"/>
          <p:cNvSpPr txBox="1"/>
          <p:nvPr/>
        </p:nvSpPr>
        <p:spPr>
          <a:xfrm>
            <a:off x="1560191" y="5738955"/>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    1</a:t>
            </a:r>
          </a:p>
        </p:txBody>
      </p:sp>
      <p:sp>
        <p:nvSpPr>
          <p:cNvPr id="869" name="Google Shape;853;p25"/>
          <p:cNvSpPr/>
          <p:nvPr/>
        </p:nvSpPr>
        <p:spPr>
          <a:xfrm>
            <a:off x="9821034" y="5338900"/>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70" name="Google Shape;854;p25"/>
          <p:cNvSpPr/>
          <p:nvPr/>
        </p:nvSpPr>
        <p:spPr>
          <a:xfrm>
            <a:off x="9825729" y="4362736"/>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71" name="Google Shape;855;p25"/>
          <p:cNvSpPr/>
          <p:nvPr/>
        </p:nvSpPr>
        <p:spPr>
          <a:xfrm>
            <a:off x="9852527" y="3405034"/>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872" name="Google Shape;856;p25"/>
          <p:cNvSpPr/>
          <p:nvPr/>
        </p:nvSpPr>
        <p:spPr>
          <a:xfrm>
            <a:off x="9823204" y="6307087"/>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cxnSp>
        <p:nvCxnSpPr>
          <p:cNvPr id="873" name="Google Shape;857;p25"/>
          <p:cNvCxnSpPr>
            <a:cxnSpLocks/>
            <a:endCxn id="840" idx="2"/>
          </p:cNvCxnSpPr>
          <p:nvPr/>
        </p:nvCxnSpPr>
        <p:spPr>
          <a:xfrm flipV="1">
            <a:off x="6361873" y="3462205"/>
            <a:ext cx="2584043" cy="884114"/>
          </a:xfrm>
          <a:prstGeom prst="straightConnector1">
            <a:avLst/>
          </a:prstGeom>
          <a:ln>
            <a:solidFill>
              <a:srgbClr val="000000"/>
            </a:solidFill>
            <a:miter/>
            <a:tailEnd type="triangle"/>
          </a:ln>
        </p:spPr>
      </p:cxnSp>
      <p:cxnSp>
        <p:nvCxnSpPr>
          <p:cNvPr id="874" name="Google Shape;858;p25"/>
          <p:cNvCxnSpPr>
            <a:cxnSpLocks/>
            <a:stCxn id="850" idx="3"/>
            <a:endCxn id="842" idx="2"/>
          </p:cNvCxnSpPr>
          <p:nvPr/>
        </p:nvCxnSpPr>
        <p:spPr>
          <a:xfrm flipV="1">
            <a:off x="6361873" y="4435220"/>
            <a:ext cx="2584043" cy="37954"/>
          </a:xfrm>
          <a:prstGeom prst="straightConnector1">
            <a:avLst/>
          </a:prstGeom>
          <a:ln>
            <a:solidFill>
              <a:srgbClr val="000000"/>
            </a:solidFill>
            <a:miter/>
            <a:tailEnd type="triangle"/>
          </a:ln>
        </p:spPr>
      </p:cxnSp>
      <p:sp>
        <p:nvSpPr>
          <p:cNvPr id="875" name="Google Shape;859;p25"/>
          <p:cNvSpPr/>
          <p:nvPr/>
        </p:nvSpPr>
        <p:spPr>
          <a:xfrm>
            <a:off x="6233659" y="4696826"/>
            <a:ext cx="2809201" cy="1420202"/>
          </a:xfrm>
          <a:prstGeom prst="line">
            <a:avLst/>
          </a:prstGeom>
          <a:ln>
            <a:solidFill>
              <a:srgbClr val="000000"/>
            </a:solidFill>
            <a:miter/>
            <a:tailEnd type="triangle"/>
          </a:ln>
        </p:spPr>
        <p:txBody>
          <a:bodyPr lIns="45719" rIns="45719"/>
          <a:lstStyle/>
          <a:p>
            <a:endParaRPr/>
          </a:p>
        </p:txBody>
      </p:sp>
      <p:sp>
        <p:nvSpPr>
          <p:cNvPr id="876" name="Google Shape;860;p25"/>
          <p:cNvSpPr/>
          <p:nvPr/>
        </p:nvSpPr>
        <p:spPr>
          <a:xfrm>
            <a:off x="6331112" y="4587842"/>
            <a:ext cx="2614801" cy="837601"/>
          </a:xfrm>
          <a:prstGeom prst="line">
            <a:avLst/>
          </a:prstGeom>
          <a:ln>
            <a:solidFill>
              <a:srgbClr val="000000"/>
            </a:solidFill>
            <a:miter/>
            <a:tailEnd type="triangle"/>
          </a:ln>
        </p:spPr>
        <p:txBody>
          <a:bodyPr lIns="45719" rIns="45719"/>
          <a:lstStyle/>
          <a:p>
            <a:endParaRPr/>
          </a:p>
        </p:txBody>
      </p:sp>
      <p:sp>
        <p:nvSpPr>
          <p:cNvPr id="877" name="Google Shape;861;p25"/>
          <p:cNvSpPr/>
          <p:nvPr/>
        </p:nvSpPr>
        <p:spPr>
          <a:xfrm>
            <a:off x="6345170" y="5450501"/>
            <a:ext cx="2611801" cy="106202"/>
          </a:xfrm>
          <a:prstGeom prst="line">
            <a:avLst/>
          </a:prstGeom>
          <a:ln>
            <a:solidFill>
              <a:srgbClr val="000000"/>
            </a:solidFill>
            <a:miter/>
            <a:tailEnd type="triangle"/>
          </a:ln>
        </p:spPr>
        <p:txBody>
          <a:bodyPr lIns="45719" rIns="45719"/>
          <a:lstStyle/>
          <a:p>
            <a:endParaRPr/>
          </a:p>
        </p:txBody>
      </p:sp>
      <p:sp>
        <p:nvSpPr>
          <p:cNvPr id="878" name="Google Shape;862;p25"/>
          <p:cNvSpPr/>
          <p:nvPr/>
        </p:nvSpPr>
        <p:spPr>
          <a:xfrm flipV="1">
            <a:off x="6332354" y="4565022"/>
            <a:ext cx="2611850" cy="739327"/>
          </a:xfrm>
          <a:prstGeom prst="line">
            <a:avLst/>
          </a:prstGeom>
          <a:ln>
            <a:solidFill>
              <a:srgbClr val="000000"/>
            </a:solidFill>
            <a:miter/>
            <a:tailEnd type="triangle"/>
          </a:ln>
        </p:spPr>
        <p:txBody>
          <a:bodyPr lIns="45719" rIns="45719"/>
          <a:lstStyle/>
          <a:p>
            <a:endParaRPr/>
          </a:p>
        </p:txBody>
      </p:sp>
      <p:sp>
        <p:nvSpPr>
          <p:cNvPr id="879" name="Google Shape;863;p25"/>
          <p:cNvSpPr/>
          <p:nvPr/>
        </p:nvSpPr>
        <p:spPr>
          <a:xfrm>
            <a:off x="6345211" y="5625861"/>
            <a:ext cx="2600701" cy="716101"/>
          </a:xfrm>
          <a:prstGeom prst="line">
            <a:avLst/>
          </a:prstGeom>
          <a:ln>
            <a:solidFill>
              <a:srgbClr val="000000"/>
            </a:solidFill>
            <a:miter/>
            <a:tailEnd type="triangle"/>
          </a:ln>
        </p:spPr>
        <p:txBody>
          <a:bodyPr lIns="45719" rIns="45719"/>
          <a:lstStyle/>
          <a:p>
            <a:endParaRPr/>
          </a:p>
        </p:txBody>
      </p:sp>
      <p:sp>
        <p:nvSpPr>
          <p:cNvPr id="880" name="Google Shape;864;p25"/>
          <p:cNvSpPr txBox="1"/>
          <p:nvPr/>
        </p:nvSpPr>
        <p:spPr>
          <a:xfrm>
            <a:off x="1649921" y="1798220"/>
            <a:ext cx="29535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INPUT LAYER</a:t>
            </a:r>
          </a:p>
        </p:txBody>
      </p:sp>
      <p:sp>
        <p:nvSpPr>
          <p:cNvPr id="881" name="Google Shape;865;p25"/>
          <p:cNvSpPr txBox="1"/>
          <p:nvPr/>
        </p:nvSpPr>
        <p:spPr>
          <a:xfrm>
            <a:off x="5341504" y="1742261"/>
            <a:ext cx="1699362" cy="664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HIDDEN LAYER</a:t>
            </a:r>
          </a:p>
        </p:txBody>
      </p:sp>
      <p:sp>
        <p:nvSpPr>
          <p:cNvPr id="882" name="Google Shape;866;p25"/>
          <p:cNvSpPr txBox="1"/>
          <p:nvPr/>
        </p:nvSpPr>
        <p:spPr>
          <a:xfrm>
            <a:off x="8404335" y="1673194"/>
            <a:ext cx="1765406" cy="664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OUTPUT LAYER</a:t>
            </a:r>
          </a:p>
        </p:txBody>
      </p:sp>
      <p:grpSp>
        <p:nvGrpSpPr>
          <p:cNvPr id="885" name="Google Shape;867;p25"/>
          <p:cNvGrpSpPr/>
          <p:nvPr/>
        </p:nvGrpSpPr>
        <p:grpSpPr>
          <a:xfrm>
            <a:off x="10815211" y="3010583"/>
            <a:ext cx="1068092" cy="3504089"/>
            <a:chOff x="0" y="0"/>
            <a:chExt cx="1068091" cy="3504088"/>
          </a:xfrm>
        </p:grpSpPr>
        <p:sp>
          <p:nvSpPr>
            <p:cNvPr id="883" name="Google Shape;868;p25"/>
            <p:cNvSpPr/>
            <p:nvPr/>
          </p:nvSpPr>
          <p:spPr>
            <a:xfrm rot="10800000">
              <a:off x="0" y="-1"/>
              <a:ext cx="378275" cy="350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884" name="Google Shape;869;p25"/>
            <p:cNvSpPr txBox="1"/>
            <p:nvPr/>
          </p:nvSpPr>
          <p:spPr>
            <a:xfrm>
              <a:off x="626141" y="1523020"/>
              <a:ext cx="441951" cy="6212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3200" b="1" baseline="-25000">
                  <a:latin typeface="Times New Roman"/>
                  <a:ea typeface="Times New Roman"/>
                  <a:cs typeface="Times New Roman"/>
                  <a:sym typeface="Times New Roman"/>
                </a:defRPr>
              </a:lvl1pPr>
            </a:lstStyle>
            <a:p>
              <a:r>
                <a:t>Y</a:t>
              </a:r>
            </a:p>
          </p:txBody>
        </p:sp>
      </p:grpSp>
      <p:grpSp>
        <p:nvGrpSpPr>
          <p:cNvPr id="888" name="Google Shape;870;p25"/>
          <p:cNvGrpSpPr/>
          <p:nvPr/>
        </p:nvGrpSpPr>
        <p:grpSpPr>
          <a:xfrm>
            <a:off x="812053" y="3088913"/>
            <a:ext cx="726735" cy="3504090"/>
            <a:chOff x="0" y="0"/>
            <a:chExt cx="726734" cy="3504088"/>
          </a:xfrm>
        </p:grpSpPr>
        <p:sp>
          <p:nvSpPr>
            <p:cNvPr id="886" name="Google Shape;871;p25"/>
            <p:cNvSpPr/>
            <p:nvPr/>
          </p:nvSpPr>
          <p:spPr>
            <a:xfrm>
              <a:off x="348457" y="0"/>
              <a:ext cx="378278" cy="35040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887" name="Google Shape;872;p25"/>
            <p:cNvSpPr txBox="1"/>
            <p:nvPr/>
          </p:nvSpPr>
          <p:spPr>
            <a:xfrm>
              <a:off x="0" y="1626215"/>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889" name="Google Shape;873;p25"/>
          <p:cNvSpPr txBox="1"/>
          <p:nvPr/>
        </p:nvSpPr>
        <p:spPr>
          <a:xfrm>
            <a:off x="7434788" y="2615068"/>
            <a:ext cx="245503"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T</a:t>
            </a:r>
          </a:p>
        </p:txBody>
      </p:sp>
      <p:sp>
        <p:nvSpPr>
          <p:cNvPr id="890" name="Google Shape;874;p25"/>
          <p:cNvSpPr txBox="1"/>
          <p:nvPr/>
        </p:nvSpPr>
        <p:spPr>
          <a:xfrm>
            <a:off x="4306983" y="2758702"/>
            <a:ext cx="1163307" cy="605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U</a:t>
            </a:r>
            <a:r>
              <a:rPr sz="2000"/>
              <a:t>4 </a:t>
            </a:r>
            <a:r>
              <a:rPr sz="1400"/>
              <a:t>X </a:t>
            </a:r>
            <a:r>
              <a:rPr sz="2000"/>
              <a:t>2</a:t>
            </a:r>
          </a:p>
        </p:txBody>
      </p:sp>
      <p:sp>
        <p:nvSpPr>
          <p:cNvPr id="891" name="Google Shape;875;p25"/>
          <p:cNvSpPr txBox="1"/>
          <p:nvPr/>
        </p:nvSpPr>
        <p:spPr>
          <a:xfrm>
            <a:off x="6622425" y="2670969"/>
            <a:ext cx="1345851" cy="671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V</a:t>
            </a:r>
            <a:r>
              <a:rPr sz="3200" baseline="-25000"/>
              <a:t>2 </a:t>
            </a:r>
            <a:r>
              <a:rPr sz="2000" baseline="-25000"/>
              <a:t>X </a:t>
            </a:r>
            <a:r>
              <a:rPr sz="3200" baseline="-25000"/>
              <a:t>4</a:t>
            </a:r>
          </a:p>
        </p:txBody>
      </p:sp>
      <p:sp>
        <p:nvSpPr>
          <p:cNvPr id="892" name="Google Shape;879;p25"/>
          <p:cNvSpPr/>
          <p:nvPr/>
        </p:nvSpPr>
        <p:spPr>
          <a:xfrm flipV="1">
            <a:off x="6248222" y="3592017"/>
            <a:ext cx="2730856" cy="1633551"/>
          </a:xfrm>
          <a:prstGeom prst="line">
            <a:avLst/>
          </a:prstGeom>
          <a:ln>
            <a:solidFill>
              <a:srgbClr val="000000"/>
            </a:solidFill>
            <a:miter/>
            <a:tailEnd type="triangle"/>
          </a:ln>
        </p:spPr>
        <p:txBody>
          <a:bodyPr lIns="45719" rIns="45719"/>
          <a:lstStyle/>
          <a:p>
            <a:endParaRPr/>
          </a:p>
        </p:txBody>
      </p:sp>
      <p:sp>
        <p:nvSpPr>
          <p:cNvPr id="893" name="Google Shape;851;p25"/>
          <p:cNvSpPr txBox="1"/>
          <p:nvPr/>
        </p:nvSpPr>
        <p:spPr>
          <a:xfrm>
            <a:off x="147919" y="854094"/>
            <a:ext cx="2843151" cy="5785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1600" b="1">
                <a:solidFill>
                  <a:schemeClr val="accent2"/>
                </a:solidFill>
                <a:latin typeface="Times New Roman"/>
                <a:ea typeface="Times New Roman"/>
                <a:cs typeface="Times New Roman"/>
                <a:sym typeface="Times New Roman"/>
              </a:defRPr>
            </a:pPr>
            <a:r>
              <a:t>ONE-HOT ENCODED INPUT FOR USER U</a:t>
            </a:r>
            <a:r>
              <a:rPr baseline="-25000"/>
              <a:t>4</a:t>
            </a:r>
          </a:p>
        </p:txBody>
      </p:sp>
      <p:sp>
        <p:nvSpPr>
          <p:cNvPr id="894" name="Straight Arrow Connector 3"/>
          <p:cNvSpPr/>
          <p:nvPr/>
        </p:nvSpPr>
        <p:spPr>
          <a:xfrm>
            <a:off x="1299729" y="1603035"/>
            <a:ext cx="529071" cy="4188360"/>
          </a:xfrm>
          <a:prstGeom prst="line">
            <a:avLst/>
          </a:prstGeom>
          <a:ln>
            <a:solidFill>
              <a:schemeClr val="accent6"/>
            </a:solidFill>
            <a:tailEnd type="triangle"/>
          </a:ln>
        </p:spPr>
        <p:txBody>
          <a:bodyPr lIns="45719" rIns="45719"/>
          <a:lstStyle/>
          <a:p>
            <a:endParaRPr/>
          </a:p>
        </p:txBody>
      </p:sp>
      <p:sp>
        <p:nvSpPr>
          <p:cNvPr id="895" name="Google Shape;753;p24"/>
          <p:cNvSpPr txBox="1"/>
          <p:nvPr/>
        </p:nvSpPr>
        <p:spPr>
          <a:xfrm>
            <a:off x="1137721" y="235412"/>
            <a:ext cx="10877958"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p>
            <a:pPr algn="ctr">
              <a:defRPr sz="4000">
                <a:solidFill>
                  <a:srgbClr val="FF0000"/>
                </a:solidFill>
              </a:defRPr>
            </a:pPr>
            <a:r>
              <a:t>Example: Multi–layer Perceptron</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Google Shape;885;p26"/>
          <p:cNvSpPr/>
          <p:nvPr/>
        </p:nvSpPr>
        <p:spPr>
          <a:xfrm>
            <a:off x="2470167" y="263547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00" name="Google Shape;886;p26"/>
          <p:cNvSpPr txBox="1"/>
          <p:nvPr/>
        </p:nvSpPr>
        <p:spPr>
          <a:xfrm>
            <a:off x="2578223" y="2691975"/>
            <a:ext cx="5706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1</a:t>
            </a:r>
          </a:p>
        </p:txBody>
      </p:sp>
      <p:sp>
        <p:nvSpPr>
          <p:cNvPr id="901" name="Google Shape;887;p26"/>
          <p:cNvSpPr/>
          <p:nvPr/>
        </p:nvSpPr>
        <p:spPr>
          <a:xfrm>
            <a:off x="2470167" y="3608494"/>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02" name="Google Shape;888;p26"/>
          <p:cNvSpPr txBox="1"/>
          <p:nvPr/>
        </p:nvSpPr>
        <p:spPr>
          <a:xfrm>
            <a:off x="2578223" y="3664999"/>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2</a:t>
            </a:r>
          </a:p>
        </p:txBody>
      </p:sp>
      <p:sp>
        <p:nvSpPr>
          <p:cNvPr id="903" name="Google Shape;889;p26"/>
          <p:cNvSpPr/>
          <p:nvPr/>
        </p:nvSpPr>
        <p:spPr>
          <a:xfrm>
            <a:off x="2470162" y="459871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04" name="Google Shape;890;p26"/>
          <p:cNvSpPr txBox="1"/>
          <p:nvPr/>
        </p:nvSpPr>
        <p:spPr>
          <a:xfrm>
            <a:off x="2578223" y="4662449"/>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3</a:t>
            </a:r>
          </a:p>
        </p:txBody>
      </p:sp>
      <p:sp>
        <p:nvSpPr>
          <p:cNvPr id="905" name="Google Shape;891;p26"/>
          <p:cNvSpPr/>
          <p:nvPr/>
        </p:nvSpPr>
        <p:spPr>
          <a:xfrm>
            <a:off x="2470162" y="551523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06" name="Google Shape;892;p26"/>
          <p:cNvSpPr txBox="1"/>
          <p:nvPr/>
        </p:nvSpPr>
        <p:spPr>
          <a:xfrm>
            <a:off x="2614551" y="5571725"/>
            <a:ext cx="5706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4</a:t>
            </a:r>
          </a:p>
        </p:txBody>
      </p:sp>
      <p:sp>
        <p:nvSpPr>
          <p:cNvPr id="907" name="Google Shape;893;p26"/>
          <p:cNvSpPr txBox="1"/>
          <p:nvPr/>
        </p:nvSpPr>
        <p:spPr>
          <a:xfrm>
            <a:off x="2135323" y="1902424"/>
            <a:ext cx="1516251"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Users</a:t>
            </a:r>
          </a:p>
        </p:txBody>
      </p:sp>
      <p:sp>
        <p:nvSpPr>
          <p:cNvPr id="908" name="Google Shape;894;p26"/>
          <p:cNvSpPr/>
          <p:nvPr/>
        </p:nvSpPr>
        <p:spPr>
          <a:xfrm>
            <a:off x="8870967" y="272437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09" name="Google Shape;895;p26"/>
          <p:cNvSpPr txBox="1"/>
          <p:nvPr/>
        </p:nvSpPr>
        <p:spPr>
          <a:xfrm>
            <a:off x="9066152" y="2780875"/>
            <a:ext cx="4650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Ι</a:t>
            </a:r>
            <a:r>
              <a:rPr baseline="-25000"/>
              <a:t>1</a:t>
            </a:r>
          </a:p>
        </p:txBody>
      </p:sp>
      <p:sp>
        <p:nvSpPr>
          <p:cNvPr id="910" name="Google Shape;896;p26"/>
          <p:cNvSpPr/>
          <p:nvPr/>
        </p:nvSpPr>
        <p:spPr>
          <a:xfrm>
            <a:off x="8870967" y="3697394"/>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11" name="Google Shape;897;p26"/>
          <p:cNvSpPr txBox="1"/>
          <p:nvPr/>
        </p:nvSpPr>
        <p:spPr>
          <a:xfrm>
            <a:off x="8979023" y="3753899"/>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2</a:t>
            </a:r>
          </a:p>
        </p:txBody>
      </p:sp>
      <p:sp>
        <p:nvSpPr>
          <p:cNvPr id="912" name="Google Shape;898;p26"/>
          <p:cNvSpPr/>
          <p:nvPr/>
        </p:nvSpPr>
        <p:spPr>
          <a:xfrm>
            <a:off x="8870961" y="468761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13" name="Google Shape;899;p26"/>
          <p:cNvSpPr txBox="1"/>
          <p:nvPr/>
        </p:nvSpPr>
        <p:spPr>
          <a:xfrm>
            <a:off x="8979023" y="4751349"/>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3</a:t>
            </a:r>
          </a:p>
        </p:txBody>
      </p:sp>
      <p:sp>
        <p:nvSpPr>
          <p:cNvPr id="914" name="Google Shape;900;p26"/>
          <p:cNvSpPr/>
          <p:nvPr/>
        </p:nvSpPr>
        <p:spPr>
          <a:xfrm>
            <a:off x="8870961" y="560413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15" name="Google Shape;901;p26"/>
          <p:cNvSpPr txBox="1"/>
          <p:nvPr/>
        </p:nvSpPr>
        <p:spPr>
          <a:xfrm>
            <a:off x="9015352" y="5660625"/>
            <a:ext cx="6561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4</a:t>
            </a:r>
          </a:p>
        </p:txBody>
      </p:sp>
      <p:sp>
        <p:nvSpPr>
          <p:cNvPr id="916" name="Google Shape;902;p26"/>
          <p:cNvSpPr txBox="1"/>
          <p:nvPr/>
        </p:nvSpPr>
        <p:spPr>
          <a:xfrm>
            <a:off x="8450801" y="1900525"/>
            <a:ext cx="1516251"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Elements</a:t>
            </a:r>
          </a:p>
        </p:txBody>
      </p:sp>
      <p:sp>
        <p:nvSpPr>
          <p:cNvPr id="917" name="Google Shape;903;p26"/>
          <p:cNvSpPr/>
          <p:nvPr/>
        </p:nvSpPr>
        <p:spPr>
          <a:xfrm>
            <a:off x="5608220" y="3721832"/>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18" name="Google Shape;904;p26"/>
          <p:cNvSpPr txBox="1"/>
          <p:nvPr/>
        </p:nvSpPr>
        <p:spPr>
          <a:xfrm>
            <a:off x="5716284" y="3778329"/>
            <a:ext cx="570556"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Κ</a:t>
            </a:r>
            <a:r>
              <a:rPr baseline="-25000"/>
              <a:t>1</a:t>
            </a:r>
          </a:p>
        </p:txBody>
      </p:sp>
      <p:sp>
        <p:nvSpPr>
          <p:cNvPr id="919" name="Google Shape;905;p26"/>
          <p:cNvSpPr/>
          <p:nvPr/>
        </p:nvSpPr>
        <p:spPr>
          <a:xfrm>
            <a:off x="5608215" y="471267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20" name="Google Shape;906;p26"/>
          <p:cNvSpPr txBox="1"/>
          <p:nvPr/>
        </p:nvSpPr>
        <p:spPr>
          <a:xfrm>
            <a:off x="5716284" y="4776399"/>
            <a:ext cx="591102"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Κ</a:t>
            </a:r>
            <a:r>
              <a:rPr baseline="-25000"/>
              <a:t>2</a:t>
            </a:r>
          </a:p>
        </p:txBody>
      </p:sp>
      <p:sp>
        <p:nvSpPr>
          <p:cNvPr id="921" name="Google Shape;907;p26"/>
          <p:cNvSpPr/>
          <p:nvPr/>
        </p:nvSpPr>
        <p:spPr>
          <a:xfrm>
            <a:off x="3132172" y="2953584"/>
            <a:ext cx="2492701" cy="942900"/>
          </a:xfrm>
          <a:prstGeom prst="line">
            <a:avLst/>
          </a:prstGeom>
          <a:ln>
            <a:solidFill>
              <a:srgbClr val="000000"/>
            </a:solidFill>
            <a:miter/>
            <a:tailEnd type="triangle"/>
          </a:ln>
        </p:spPr>
        <p:txBody>
          <a:bodyPr lIns="45719" rIns="45719"/>
          <a:lstStyle/>
          <a:p>
            <a:endParaRPr/>
          </a:p>
        </p:txBody>
      </p:sp>
      <p:sp>
        <p:nvSpPr>
          <p:cNvPr id="922" name="Google Shape;908;p26"/>
          <p:cNvSpPr/>
          <p:nvPr/>
        </p:nvSpPr>
        <p:spPr>
          <a:xfrm>
            <a:off x="3132172" y="2953583"/>
            <a:ext cx="2516100" cy="1890301"/>
          </a:xfrm>
          <a:prstGeom prst="line">
            <a:avLst/>
          </a:prstGeom>
          <a:ln>
            <a:solidFill>
              <a:srgbClr val="000000"/>
            </a:solidFill>
            <a:miter/>
            <a:tailEnd type="triangle"/>
          </a:ln>
        </p:spPr>
        <p:txBody>
          <a:bodyPr lIns="45719" rIns="45719"/>
          <a:lstStyle/>
          <a:p>
            <a:endParaRPr/>
          </a:p>
        </p:txBody>
      </p:sp>
      <p:cxnSp>
        <p:nvCxnSpPr>
          <p:cNvPr id="923" name="Google Shape;909;p26"/>
          <p:cNvCxnSpPr>
            <a:cxnSpLocks/>
            <a:stCxn id="901" idx="0"/>
            <a:endCxn id="917" idx="2"/>
          </p:cNvCxnSpPr>
          <p:nvPr/>
        </p:nvCxnSpPr>
        <p:spPr>
          <a:xfrm>
            <a:off x="2801171" y="3608494"/>
            <a:ext cx="2807049" cy="431445"/>
          </a:xfrm>
          <a:prstGeom prst="straightConnector1">
            <a:avLst/>
          </a:prstGeom>
          <a:ln>
            <a:solidFill>
              <a:srgbClr val="000000"/>
            </a:solidFill>
            <a:miter/>
            <a:tailEnd type="triangle"/>
          </a:ln>
        </p:spPr>
      </p:cxnSp>
      <p:sp>
        <p:nvSpPr>
          <p:cNvPr id="924" name="Google Shape;910;p26"/>
          <p:cNvSpPr/>
          <p:nvPr/>
        </p:nvSpPr>
        <p:spPr>
          <a:xfrm>
            <a:off x="3132172" y="3926599"/>
            <a:ext cx="2475900" cy="1035600"/>
          </a:xfrm>
          <a:prstGeom prst="line">
            <a:avLst/>
          </a:prstGeom>
          <a:ln>
            <a:solidFill>
              <a:srgbClr val="000000"/>
            </a:solidFill>
            <a:miter/>
            <a:tailEnd type="triangle"/>
          </a:ln>
        </p:spPr>
        <p:txBody>
          <a:bodyPr lIns="45719" rIns="45719"/>
          <a:lstStyle/>
          <a:p>
            <a:endParaRPr/>
          </a:p>
        </p:txBody>
      </p:sp>
      <p:sp>
        <p:nvSpPr>
          <p:cNvPr id="925" name="Google Shape;911;p26"/>
          <p:cNvSpPr/>
          <p:nvPr/>
        </p:nvSpPr>
        <p:spPr>
          <a:xfrm>
            <a:off x="3149115" y="4891882"/>
            <a:ext cx="2459101" cy="138900"/>
          </a:xfrm>
          <a:prstGeom prst="line">
            <a:avLst/>
          </a:prstGeom>
          <a:ln>
            <a:solidFill>
              <a:srgbClr val="000000"/>
            </a:solidFill>
            <a:miter/>
            <a:tailEnd type="triangle"/>
          </a:ln>
        </p:spPr>
        <p:txBody>
          <a:bodyPr lIns="45719" rIns="45719"/>
          <a:lstStyle/>
          <a:p>
            <a:endParaRPr/>
          </a:p>
        </p:txBody>
      </p:sp>
      <p:sp>
        <p:nvSpPr>
          <p:cNvPr id="926" name="Google Shape;912;p26"/>
          <p:cNvSpPr/>
          <p:nvPr/>
        </p:nvSpPr>
        <p:spPr>
          <a:xfrm flipV="1">
            <a:off x="3148973" y="4168846"/>
            <a:ext cx="2476044" cy="653240"/>
          </a:xfrm>
          <a:prstGeom prst="line">
            <a:avLst/>
          </a:prstGeom>
          <a:ln>
            <a:solidFill>
              <a:srgbClr val="000000"/>
            </a:solidFill>
            <a:miter/>
            <a:tailEnd type="triangle"/>
          </a:ln>
        </p:spPr>
        <p:txBody>
          <a:bodyPr lIns="45719" rIns="45719"/>
          <a:lstStyle/>
          <a:p>
            <a:endParaRPr/>
          </a:p>
        </p:txBody>
      </p:sp>
      <p:sp>
        <p:nvSpPr>
          <p:cNvPr id="927" name="Google Shape;913;p26"/>
          <p:cNvSpPr/>
          <p:nvPr/>
        </p:nvSpPr>
        <p:spPr>
          <a:xfrm flipV="1">
            <a:off x="3115367" y="4244706"/>
            <a:ext cx="2555193" cy="1430860"/>
          </a:xfrm>
          <a:prstGeom prst="line">
            <a:avLst/>
          </a:prstGeom>
          <a:ln>
            <a:solidFill>
              <a:srgbClr val="000000"/>
            </a:solidFill>
            <a:miter/>
            <a:tailEnd type="triangle"/>
          </a:ln>
        </p:spPr>
        <p:txBody>
          <a:bodyPr lIns="45719" rIns="45719"/>
          <a:lstStyle/>
          <a:p>
            <a:endParaRPr/>
          </a:p>
        </p:txBody>
      </p:sp>
      <p:sp>
        <p:nvSpPr>
          <p:cNvPr id="928" name="Google Shape;914;p26"/>
          <p:cNvSpPr/>
          <p:nvPr/>
        </p:nvSpPr>
        <p:spPr>
          <a:xfrm flipV="1">
            <a:off x="3123663" y="5255717"/>
            <a:ext cx="2581502" cy="529501"/>
          </a:xfrm>
          <a:prstGeom prst="line">
            <a:avLst/>
          </a:prstGeom>
          <a:ln>
            <a:solidFill>
              <a:srgbClr val="000000"/>
            </a:solidFill>
            <a:miter/>
            <a:tailEnd type="triangle"/>
          </a:ln>
        </p:spPr>
        <p:txBody>
          <a:bodyPr lIns="45719" rIns="45719"/>
          <a:lstStyle/>
          <a:p>
            <a:endParaRPr/>
          </a:p>
        </p:txBody>
      </p:sp>
      <p:sp>
        <p:nvSpPr>
          <p:cNvPr id="929" name="Google Shape;915;p26"/>
          <p:cNvSpPr txBox="1"/>
          <p:nvPr/>
        </p:nvSpPr>
        <p:spPr>
          <a:xfrm>
            <a:off x="1481661" y="3466560"/>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930" name="Google Shape;916;p26"/>
          <p:cNvSpPr/>
          <p:nvPr/>
        </p:nvSpPr>
        <p:spPr>
          <a:xfrm>
            <a:off x="1529245" y="4865153"/>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31" name="Google Shape;917;p26"/>
          <p:cNvSpPr/>
          <p:nvPr/>
        </p:nvSpPr>
        <p:spPr>
          <a:xfrm>
            <a:off x="1533939" y="3888990"/>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32" name="Google Shape;918;p26"/>
          <p:cNvSpPr/>
          <p:nvPr/>
        </p:nvSpPr>
        <p:spPr>
          <a:xfrm>
            <a:off x="1560737" y="2931287"/>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33" name="Google Shape;919;p26"/>
          <p:cNvSpPr/>
          <p:nvPr/>
        </p:nvSpPr>
        <p:spPr>
          <a:xfrm>
            <a:off x="1531413" y="5833342"/>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34" name="Google Shape;920;p26"/>
          <p:cNvSpPr txBox="1"/>
          <p:nvPr/>
        </p:nvSpPr>
        <p:spPr>
          <a:xfrm>
            <a:off x="1481661" y="2462768"/>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935" name="Google Shape;921;p26"/>
          <p:cNvSpPr txBox="1"/>
          <p:nvPr/>
        </p:nvSpPr>
        <p:spPr>
          <a:xfrm>
            <a:off x="1481661" y="4419117"/>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936" name="Google Shape;922;p26"/>
          <p:cNvSpPr txBox="1"/>
          <p:nvPr/>
        </p:nvSpPr>
        <p:spPr>
          <a:xfrm>
            <a:off x="1485241" y="5319235"/>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1</a:t>
            </a:r>
          </a:p>
        </p:txBody>
      </p:sp>
      <p:sp>
        <p:nvSpPr>
          <p:cNvPr id="937" name="Google Shape;923;p26"/>
          <p:cNvSpPr/>
          <p:nvPr/>
        </p:nvSpPr>
        <p:spPr>
          <a:xfrm>
            <a:off x="9746084" y="4919179"/>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38" name="Google Shape;924;p26"/>
          <p:cNvSpPr/>
          <p:nvPr/>
        </p:nvSpPr>
        <p:spPr>
          <a:xfrm>
            <a:off x="9750780" y="3943015"/>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39" name="Google Shape;925;p26"/>
          <p:cNvSpPr/>
          <p:nvPr/>
        </p:nvSpPr>
        <p:spPr>
          <a:xfrm>
            <a:off x="9777576" y="2985313"/>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40" name="Google Shape;926;p26"/>
          <p:cNvSpPr/>
          <p:nvPr/>
        </p:nvSpPr>
        <p:spPr>
          <a:xfrm>
            <a:off x="9748253" y="5887368"/>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cxnSp>
        <p:nvCxnSpPr>
          <p:cNvPr id="941" name="Google Shape;927;p26"/>
          <p:cNvCxnSpPr>
            <a:cxnSpLocks/>
            <a:endCxn id="908" idx="0"/>
          </p:cNvCxnSpPr>
          <p:nvPr/>
        </p:nvCxnSpPr>
        <p:spPr>
          <a:xfrm flipV="1">
            <a:off x="6270221" y="2724378"/>
            <a:ext cx="2931750" cy="1191844"/>
          </a:xfrm>
          <a:prstGeom prst="straightConnector1">
            <a:avLst/>
          </a:prstGeom>
          <a:ln>
            <a:solidFill>
              <a:srgbClr val="000000"/>
            </a:solidFill>
            <a:miter/>
            <a:tailEnd type="triangle"/>
          </a:ln>
        </p:spPr>
      </p:cxnSp>
      <p:cxnSp>
        <p:nvCxnSpPr>
          <p:cNvPr id="942" name="Google Shape;928;p26"/>
          <p:cNvCxnSpPr>
            <a:cxnSpLocks/>
            <a:stCxn id="918" idx="3"/>
            <a:endCxn id="910" idx="0"/>
          </p:cNvCxnSpPr>
          <p:nvPr/>
        </p:nvCxnSpPr>
        <p:spPr>
          <a:xfrm flipV="1">
            <a:off x="6286840" y="3697394"/>
            <a:ext cx="2915131" cy="356065"/>
          </a:xfrm>
          <a:prstGeom prst="straightConnector1">
            <a:avLst/>
          </a:prstGeom>
          <a:ln>
            <a:solidFill>
              <a:srgbClr val="000000"/>
            </a:solidFill>
            <a:miter/>
            <a:tailEnd type="triangle"/>
          </a:ln>
        </p:spPr>
      </p:cxnSp>
      <p:sp>
        <p:nvSpPr>
          <p:cNvPr id="943" name="Google Shape;929;p26"/>
          <p:cNvSpPr/>
          <p:nvPr/>
        </p:nvSpPr>
        <p:spPr>
          <a:xfrm>
            <a:off x="6158710" y="4277107"/>
            <a:ext cx="2809201" cy="1420201"/>
          </a:xfrm>
          <a:prstGeom prst="line">
            <a:avLst/>
          </a:prstGeom>
          <a:ln>
            <a:solidFill>
              <a:srgbClr val="000000"/>
            </a:solidFill>
            <a:miter/>
            <a:tailEnd type="triangle"/>
          </a:ln>
        </p:spPr>
        <p:txBody>
          <a:bodyPr lIns="45719" rIns="45719"/>
          <a:lstStyle/>
          <a:p>
            <a:endParaRPr/>
          </a:p>
        </p:txBody>
      </p:sp>
      <p:sp>
        <p:nvSpPr>
          <p:cNvPr id="944" name="Google Shape;930;p26"/>
          <p:cNvSpPr/>
          <p:nvPr/>
        </p:nvSpPr>
        <p:spPr>
          <a:xfrm>
            <a:off x="6256161" y="4168122"/>
            <a:ext cx="2614801" cy="837600"/>
          </a:xfrm>
          <a:prstGeom prst="line">
            <a:avLst/>
          </a:prstGeom>
          <a:ln>
            <a:solidFill>
              <a:srgbClr val="000000"/>
            </a:solidFill>
            <a:miter/>
            <a:tailEnd type="triangle"/>
          </a:ln>
        </p:spPr>
        <p:txBody>
          <a:bodyPr lIns="45719" rIns="45719"/>
          <a:lstStyle/>
          <a:p>
            <a:endParaRPr/>
          </a:p>
        </p:txBody>
      </p:sp>
      <p:sp>
        <p:nvSpPr>
          <p:cNvPr id="945" name="Google Shape;931;p26"/>
          <p:cNvSpPr/>
          <p:nvPr/>
        </p:nvSpPr>
        <p:spPr>
          <a:xfrm>
            <a:off x="6270221" y="5030781"/>
            <a:ext cx="2611801" cy="106202"/>
          </a:xfrm>
          <a:prstGeom prst="line">
            <a:avLst/>
          </a:prstGeom>
          <a:ln>
            <a:solidFill>
              <a:srgbClr val="000000"/>
            </a:solidFill>
            <a:miter/>
            <a:tailEnd type="triangle"/>
          </a:ln>
        </p:spPr>
        <p:txBody>
          <a:bodyPr lIns="45719" rIns="45719"/>
          <a:lstStyle/>
          <a:p>
            <a:endParaRPr/>
          </a:p>
        </p:txBody>
      </p:sp>
      <p:sp>
        <p:nvSpPr>
          <p:cNvPr id="946" name="Google Shape;932;p26"/>
          <p:cNvSpPr/>
          <p:nvPr/>
        </p:nvSpPr>
        <p:spPr>
          <a:xfrm flipV="1">
            <a:off x="6257404" y="4145302"/>
            <a:ext cx="2611850" cy="739327"/>
          </a:xfrm>
          <a:prstGeom prst="line">
            <a:avLst/>
          </a:prstGeom>
          <a:ln>
            <a:solidFill>
              <a:srgbClr val="000000"/>
            </a:solidFill>
            <a:miter/>
            <a:tailEnd type="triangle"/>
          </a:ln>
        </p:spPr>
        <p:txBody>
          <a:bodyPr lIns="45719" rIns="45719"/>
          <a:lstStyle/>
          <a:p>
            <a:endParaRPr/>
          </a:p>
        </p:txBody>
      </p:sp>
      <p:sp>
        <p:nvSpPr>
          <p:cNvPr id="947" name="Google Shape;933;p26"/>
          <p:cNvSpPr/>
          <p:nvPr/>
        </p:nvSpPr>
        <p:spPr>
          <a:xfrm>
            <a:off x="6270261" y="5206141"/>
            <a:ext cx="2600701" cy="716101"/>
          </a:xfrm>
          <a:prstGeom prst="line">
            <a:avLst/>
          </a:prstGeom>
          <a:ln>
            <a:solidFill>
              <a:srgbClr val="000000"/>
            </a:solidFill>
            <a:miter/>
            <a:tailEnd type="triangle"/>
          </a:ln>
        </p:spPr>
        <p:txBody>
          <a:bodyPr lIns="45719" rIns="45719"/>
          <a:lstStyle/>
          <a:p>
            <a:endParaRPr/>
          </a:p>
        </p:txBody>
      </p:sp>
      <p:sp>
        <p:nvSpPr>
          <p:cNvPr id="948" name="Google Shape;934;p26"/>
          <p:cNvSpPr txBox="1"/>
          <p:nvPr/>
        </p:nvSpPr>
        <p:spPr>
          <a:xfrm>
            <a:off x="2001432" y="1322540"/>
            <a:ext cx="182151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Input Layer</a:t>
            </a:r>
          </a:p>
        </p:txBody>
      </p:sp>
      <p:sp>
        <p:nvSpPr>
          <p:cNvPr id="949" name="Google Shape;935;p26"/>
          <p:cNvSpPr txBox="1"/>
          <p:nvPr/>
        </p:nvSpPr>
        <p:spPr>
          <a:xfrm>
            <a:off x="5266554" y="1322540"/>
            <a:ext cx="196796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Hidden Layer</a:t>
            </a:r>
          </a:p>
        </p:txBody>
      </p:sp>
      <p:sp>
        <p:nvSpPr>
          <p:cNvPr id="950" name="Google Shape;936;p26"/>
          <p:cNvSpPr txBox="1"/>
          <p:nvPr/>
        </p:nvSpPr>
        <p:spPr>
          <a:xfrm>
            <a:off x="8329386" y="1253475"/>
            <a:ext cx="1765406"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Output Layer</a:t>
            </a:r>
          </a:p>
        </p:txBody>
      </p:sp>
      <p:grpSp>
        <p:nvGrpSpPr>
          <p:cNvPr id="953" name="Google Shape;937;p26"/>
          <p:cNvGrpSpPr/>
          <p:nvPr/>
        </p:nvGrpSpPr>
        <p:grpSpPr>
          <a:xfrm>
            <a:off x="10716633" y="2576899"/>
            <a:ext cx="1068092" cy="3504089"/>
            <a:chOff x="0" y="0"/>
            <a:chExt cx="1068091" cy="3504088"/>
          </a:xfrm>
        </p:grpSpPr>
        <p:sp>
          <p:nvSpPr>
            <p:cNvPr id="951" name="Google Shape;938;p26"/>
            <p:cNvSpPr/>
            <p:nvPr/>
          </p:nvSpPr>
          <p:spPr>
            <a:xfrm rot="10800000">
              <a:off x="0" y="-1"/>
              <a:ext cx="378275" cy="350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952" name="Google Shape;939;p26"/>
            <p:cNvSpPr txBox="1"/>
            <p:nvPr/>
          </p:nvSpPr>
          <p:spPr>
            <a:xfrm>
              <a:off x="626141" y="1523020"/>
              <a:ext cx="441951" cy="6212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3200" b="1" baseline="-25000">
                  <a:latin typeface="Times New Roman"/>
                  <a:ea typeface="Times New Roman"/>
                  <a:cs typeface="Times New Roman"/>
                  <a:sym typeface="Times New Roman"/>
                </a:defRPr>
              </a:lvl1pPr>
            </a:lstStyle>
            <a:p>
              <a:r>
                <a:t>Y</a:t>
              </a:r>
            </a:p>
          </p:txBody>
        </p:sp>
      </p:grpSp>
      <p:grpSp>
        <p:nvGrpSpPr>
          <p:cNvPr id="956" name="Google Shape;940;p26"/>
          <p:cNvGrpSpPr/>
          <p:nvPr/>
        </p:nvGrpSpPr>
        <p:grpSpPr>
          <a:xfrm>
            <a:off x="737103" y="2669194"/>
            <a:ext cx="726736" cy="3504089"/>
            <a:chOff x="0" y="0"/>
            <a:chExt cx="726734" cy="3504088"/>
          </a:xfrm>
        </p:grpSpPr>
        <p:sp>
          <p:nvSpPr>
            <p:cNvPr id="954" name="Google Shape;941;p26"/>
            <p:cNvSpPr/>
            <p:nvPr/>
          </p:nvSpPr>
          <p:spPr>
            <a:xfrm>
              <a:off x="348457" y="0"/>
              <a:ext cx="378278" cy="35040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955" name="Google Shape;942;p26"/>
            <p:cNvSpPr txBox="1"/>
            <p:nvPr/>
          </p:nvSpPr>
          <p:spPr>
            <a:xfrm>
              <a:off x="0" y="1626215"/>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957" name="Google Shape;943;p26"/>
          <p:cNvSpPr txBox="1"/>
          <p:nvPr/>
        </p:nvSpPr>
        <p:spPr>
          <a:xfrm>
            <a:off x="7359838" y="2195347"/>
            <a:ext cx="280769"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T</a:t>
            </a:r>
          </a:p>
        </p:txBody>
      </p:sp>
      <p:sp>
        <p:nvSpPr>
          <p:cNvPr id="958" name="Google Shape;944;p26"/>
          <p:cNvSpPr txBox="1"/>
          <p:nvPr/>
        </p:nvSpPr>
        <p:spPr>
          <a:xfrm>
            <a:off x="4232033" y="2338983"/>
            <a:ext cx="1163307" cy="605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solidFill>
                  <a:schemeClr val="accent1"/>
                </a:solidFill>
                <a:latin typeface="Times New Roman"/>
                <a:ea typeface="Times New Roman"/>
                <a:cs typeface="Times New Roman"/>
                <a:sym typeface="Times New Roman"/>
              </a:defRPr>
            </a:pPr>
            <a:r>
              <a:t> U</a:t>
            </a:r>
            <a:r>
              <a:rPr sz="2000"/>
              <a:t>4 </a:t>
            </a:r>
            <a:r>
              <a:rPr sz="1400"/>
              <a:t>X </a:t>
            </a:r>
            <a:r>
              <a:rPr sz="2000"/>
              <a:t>2</a:t>
            </a:r>
          </a:p>
        </p:txBody>
      </p:sp>
      <p:sp>
        <p:nvSpPr>
          <p:cNvPr id="959" name="Google Shape;945;p26"/>
          <p:cNvSpPr txBox="1"/>
          <p:nvPr/>
        </p:nvSpPr>
        <p:spPr>
          <a:xfrm>
            <a:off x="6684525" y="2251249"/>
            <a:ext cx="1412151" cy="671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solidFill>
                  <a:schemeClr val="accent1"/>
                </a:solidFill>
                <a:latin typeface="Times New Roman"/>
                <a:ea typeface="Times New Roman"/>
                <a:cs typeface="Times New Roman"/>
                <a:sym typeface="Times New Roman"/>
              </a:defRPr>
            </a:pPr>
            <a:r>
              <a:t> V</a:t>
            </a:r>
            <a:r>
              <a:rPr sz="3200" baseline="-25000"/>
              <a:t>2 </a:t>
            </a:r>
            <a:r>
              <a:rPr sz="2000" baseline="-25000"/>
              <a:t>X </a:t>
            </a:r>
            <a:r>
              <a:rPr sz="3200" baseline="-25000"/>
              <a:t>4</a:t>
            </a:r>
          </a:p>
        </p:txBody>
      </p:sp>
      <p:sp>
        <p:nvSpPr>
          <p:cNvPr id="960" name="Google Shape;946;p26"/>
          <p:cNvSpPr txBox="1"/>
          <p:nvPr/>
        </p:nvSpPr>
        <p:spPr>
          <a:xfrm rot="1294757">
            <a:off x="3809901" y="3117563"/>
            <a:ext cx="1028918"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11</a:t>
            </a:r>
          </a:p>
        </p:txBody>
      </p:sp>
      <p:sp>
        <p:nvSpPr>
          <p:cNvPr id="961" name="Google Shape;947;p26"/>
          <p:cNvSpPr txBox="1"/>
          <p:nvPr/>
        </p:nvSpPr>
        <p:spPr>
          <a:xfrm rot="1996787">
            <a:off x="3691885" y="3380151"/>
            <a:ext cx="90143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12</a:t>
            </a:r>
          </a:p>
        </p:txBody>
      </p:sp>
      <p:sp>
        <p:nvSpPr>
          <p:cNvPr id="962" name="Google Shape;948;p26"/>
          <p:cNvSpPr txBox="1"/>
          <p:nvPr/>
        </p:nvSpPr>
        <p:spPr>
          <a:xfrm>
            <a:off x="3690415" y="3682398"/>
            <a:ext cx="9017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21</a:t>
            </a:r>
          </a:p>
        </p:txBody>
      </p:sp>
      <p:sp>
        <p:nvSpPr>
          <p:cNvPr id="963" name="Google Shape;949;p26"/>
          <p:cNvSpPr txBox="1"/>
          <p:nvPr/>
        </p:nvSpPr>
        <p:spPr>
          <a:xfrm rot="1322408">
            <a:off x="3635355" y="4043671"/>
            <a:ext cx="88324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22</a:t>
            </a:r>
          </a:p>
        </p:txBody>
      </p:sp>
      <p:sp>
        <p:nvSpPr>
          <p:cNvPr id="964" name="Google Shape;950;p26"/>
          <p:cNvSpPr txBox="1"/>
          <p:nvPr/>
        </p:nvSpPr>
        <p:spPr>
          <a:xfrm rot="20690828">
            <a:off x="3442550" y="4344407"/>
            <a:ext cx="85910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31</a:t>
            </a:r>
          </a:p>
        </p:txBody>
      </p:sp>
      <p:sp>
        <p:nvSpPr>
          <p:cNvPr id="965" name="Google Shape;951;p26"/>
          <p:cNvSpPr txBox="1"/>
          <p:nvPr/>
        </p:nvSpPr>
        <p:spPr>
          <a:xfrm rot="363748">
            <a:off x="3502580" y="4677236"/>
            <a:ext cx="9212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32</a:t>
            </a:r>
          </a:p>
        </p:txBody>
      </p:sp>
      <p:sp>
        <p:nvSpPr>
          <p:cNvPr id="966" name="Google Shape;952;p26"/>
          <p:cNvSpPr txBox="1"/>
          <p:nvPr/>
        </p:nvSpPr>
        <p:spPr>
          <a:xfrm rot="20800380">
            <a:off x="3416752" y="5314471"/>
            <a:ext cx="116064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42</a:t>
            </a:r>
          </a:p>
        </p:txBody>
      </p:sp>
      <p:sp>
        <p:nvSpPr>
          <p:cNvPr id="967" name="Google Shape;953;p26"/>
          <p:cNvSpPr txBox="1"/>
          <p:nvPr/>
        </p:nvSpPr>
        <p:spPr>
          <a:xfrm rot="19873378">
            <a:off x="3260299" y="5020091"/>
            <a:ext cx="100874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41</a:t>
            </a:r>
          </a:p>
        </p:txBody>
      </p:sp>
      <p:sp>
        <p:nvSpPr>
          <p:cNvPr id="968" name="Google Shape;954;p26"/>
          <p:cNvSpPr txBox="1"/>
          <p:nvPr/>
        </p:nvSpPr>
        <p:spPr>
          <a:xfrm rot="20508235">
            <a:off x="7969333" y="2848654"/>
            <a:ext cx="984936"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11</a:t>
            </a:r>
          </a:p>
        </p:txBody>
      </p:sp>
      <p:sp>
        <p:nvSpPr>
          <p:cNvPr id="969" name="Google Shape;955;p26"/>
          <p:cNvSpPr txBox="1"/>
          <p:nvPr/>
        </p:nvSpPr>
        <p:spPr>
          <a:xfrm>
            <a:off x="8095133" y="3728715"/>
            <a:ext cx="869803"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12</a:t>
            </a:r>
          </a:p>
        </p:txBody>
      </p:sp>
      <p:sp>
        <p:nvSpPr>
          <p:cNvPr id="970" name="Google Shape;956;p26"/>
          <p:cNvSpPr txBox="1"/>
          <p:nvPr/>
        </p:nvSpPr>
        <p:spPr>
          <a:xfrm rot="856849">
            <a:off x="8209797" y="4634477"/>
            <a:ext cx="907778"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13</a:t>
            </a:r>
          </a:p>
        </p:txBody>
      </p:sp>
      <p:sp>
        <p:nvSpPr>
          <p:cNvPr id="971" name="Google Shape;957;p26"/>
          <p:cNvSpPr txBox="1"/>
          <p:nvPr/>
        </p:nvSpPr>
        <p:spPr>
          <a:xfrm rot="1589921">
            <a:off x="8476982" y="5351291"/>
            <a:ext cx="81097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14</a:t>
            </a:r>
          </a:p>
        </p:txBody>
      </p:sp>
      <p:sp>
        <p:nvSpPr>
          <p:cNvPr id="972" name="Google Shape;958;p26"/>
          <p:cNvSpPr txBox="1"/>
          <p:nvPr/>
        </p:nvSpPr>
        <p:spPr>
          <a:xfrm rot="20690828">
            <a:off x="8106948" y="3947808"/>
            <a:ext cx="103105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22</a:t>
            </a:r>
          </a:p>
        </p:txBody>
      </p:sp>
      <p:sp>
        <p:nvSpPr>
          <p:cNvPr id="973" name="Google Shape;959;p26"/>
          <p:cNvSpPr txBox="1"/>
          <p:nvPr/>
        </p:nvSpPr>
        <p:spPr>
          <a:xfrm rot="160265">
            <a:off x="8139049" y="4866350"/>
            <a:ext cx="105896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23</a:t>
            </a:r>
          </a:p>
        </p:txBody>
      </p:sp>
      <p:sp>
        <p:nvSpPr>
          <p:cNvPr id="974" name="Google Shape;960;p26"/>
          <p:cNvSpPr txBox="1"/>
          <p:nvPr/>
        </p:nvSpPr>
        <p:spPr>
          <a:xfrm rot="19709584">
            <a:off x="8017733" y="3129041"/>
            <a:ext cx="86436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21</a:t>
            </a:r>
          </a:p>
        </p:txBody>
      </p:sp>
      <p:sp>
        <p:nvSpPr>
          <p:cNvPr id="975" name="Google Shape;961;p26"/>
          <p:cNvSpPr txBox="1"/>
          <p:nvPr/>
        </p:nvSpPr>
        <p:spPr>
          <a:xfrm rot="977672">
            <a:off x="8388407" y="5644566"/>
            <a:ext cx="968190"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24</a:t>
            </a:r>
          </a:p>
        </p:txBody>
      </p:sp>
      <p:sp>
        <p:nvSpPr>
          <p:cNvPr id="976" name="Google Shape;965;p26"/>
          <p:cNvSpPr/>
          <p:nvPr/>
        </p:nvSpPr>
        <p:spPr>
          <a:xfrm flipV="1">
            <a:off x="6173273" y="3172296"/>
            <a:ext cx="2730856" cy="1633552"/>
          </a:xfrm>
          <a:prstGeom prst="line">
            <a:avLst/>
          </a:prstGeom>
          <a:ln>
            <a:solidFill>
              <a:srgbClr val="000000"/>
            </a:solidFill>
            <a:miter/>
            <a:tailEnd type="triangle"/>
          </a:ln>
        </p:spPr>
        <p:txBody>
          <a:bodyPr lIns="45719" rIns="45719"/>
          <a:lstStyle/>
          <a:p>
            <a:endParaRPr/>
          </a:p>
        </p:txBody>
      </p:sp>
      <mc:AlternateContent xmlns:mc="http://schemas.openxmlformats.org/markup-compatibility/2006">
        <mc:Choice xmlns:a14="http://schemas.microsoft.com/office/drawing/2010/main" Requires="a14">
          <p:sp>
            <p:nvSpPr>
              <p:cNvPr id="977" name="TextBox 1"/>
              <p:cNvSpPr txBox="1"/>
              <p:nvPr/>
            </p:nvSpPr>
            <p:spPr>
              <a:xfrm>
                <a:off x="4735152" y="5915933"/>
                <a:ext cx="2148561" cy="281179"/>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sSub>
                        <m:sSubPr>
                          <m:ctrlPr>
                            <a:rPr sz="1800">
                              <a:solidFill>
                                <a:srgbClr val="00CC99"/>
                              </a:solidFill>
                              <a:latin typeface="Cambria Math" panose="02040503050406030204" pitchFamily="18" charset="0"/>
                            </a:rPr>
                          </m:ctrlPr>
                        </m:sSubPr>
                        <m:e>
                          <m:r>
                            <a:rPr sz="1800" i="1">
                              <a:solidFill>
                                <a:srgbClr val="00CC99"/>
                              </a:solidFill>
                              <a:latin typeface="Cambria Math" panose="02040503050406030204" pitchFamily="18" charset="0"/>
                            </a:rPr>
                            <m:t>𝑍</m:t>
                          </m:r>
                        </m:e>
                        <m:sub>
                          <m:r>
                            <a:rPr sz="1800" i="1">
                              <a:solidFill>
                                <a:srgbClr val="00CC99"/>
                              </a:solidFill>
                              <a:latin typeface="Cambria Math" panose="02040503050406030204" pitchFamily="18" charset="0"/>
                            </a:rPr>
                            <m:t>𝑙</m:t>
                          </m:r>
                        </m:sub>
                      </m:sSub>
                      <m:r>
                        <a:rPr sz="1800" i="1">
                          <a:solidFill>
                            <a:srgbClr val="00CC99"/>
                          </a:solidFill>
                          <a:latin typeface="Cambria Math" panose="02040503050406030204" pitchFamily="18" charset="0"/>
                        </a:rPr>
                        <m:t>=</m:t>
                      </m:r>
                      <m:r>
                        <a:rPr sz="1800" i="1">
                          <a:solidFill>
                            <a:srgbClr val="00CC99"/>
                          </a:solidFill>
                          <a:latin typeface="Cambria Math" panose="02040503050406030204" pitchFamily="18" charset="0"/>
                        </a:rPr>
                        <m:t>𝑓</m:t>
                      </m:r>
                      <m:d>
                        <m:dPr>
                          <m:ctrlPr>
                            <a:rPr sz="1800" i="1">
                              <a:solidFill>
                                <a:srgbClr val="00CC99"/>
                              </a:solidFill>
                              <a:latin typeface="Cambria Math" panose="02040503050406030204" pitchFamily="18" charset="0"/>
                            </a:rPr>
                          </m:ctrlPr>
                        </m:dPr>
                        <m:e>
                          <m:sSubSup>
                            <m:sSubSupPr>
                              <m:ctrlPr>
                                <a:rPr sz="1800" i="1">
                                  <a:solidFill>
                                    <a:srgbClr val="00CC99"/>
                                  </a:solidFill>
                                  <a:latin typeface="Cambria Math" panose="02040503050406030204" pitchFamily="18" charset="0"/>
                                </a:rPr>
                              </m:ctrlPr>
                            </m:sSubSupPr>
                            <m:e>
                              <m:r>
                                <a:rPr sz="1800" i="1">
                                  <a:solidFill>
                                    <a:srgbClr val="00CC99"/>
                                  </a:solidFill>
                                  <a:latin typeface="Cambria Math" panose="02040503050406030204" pitchFamily="18" charset="0"/>
                                </a:rPr>
                                <m:t>𝑊</m:t>
                              </m:r>
                            </m:e>
                            <m:sub>
                              <m:r>
                                <a:rPr sz="1800" i="1">
                                  <a:solidFill>
                                    <a:srgbClr val="00CC99"/>
                                  </a:solidFill>
                                  <a:latin typeface="Cambria Math" panose="02040503050406030204" pitchFamily="18" charset="0"/>
                                </a:rPr>
                                <m:t>𝑙</m:t>
                              </m:r>
                            </m:sub>
                            <m:sup>
                              <m:r>
                                <a:rPr sz="1800" i="1">
                                  <a:solidFill>
                                    <a:srgbClr val="00CC99"/>
                                  </a:solidFill>
                                  <a:latin typeface="Cambria Math" panose="02040503050406030204" pitchFamily="18" charset="0"/>
                                </a:rPr>
                                <m:t>𝑇</m:t>
                              </m:r>
                            </m:sup>
                          </m:sSubSup>
                          <m:r>
                            <a:rPr sz="1800" i="1">
                              <a:solidFill>
                                <a:srgbClr val="00CC99"/>
                              </a:solidFill>
                              <a:latin typeface="Cambria Math" panose="02040503050406030204" pitchFamily="18" charset="0"/>
                            </a:rPr>
                            <m:t>⋅</m:t>
                          </m:r>
                          <m:sSub>
                            <m:sSubPr>
                              <m:ctrlPr>
                                <a:rPr sz="1800" i="1">
                                  <a:solidFill>
                                    <a:srgbClr val="00CC99"/>
                                  </a:solidFill>
                                  <a:latin typeface="Cambria Math" panose="02040503050406030204" pitchFamily="18" charset="0"/>
                                </a:rPr>
                              </m:ctrlPr>
                            </m:sSubPr>
                            <m:e>
                              <m:r>
                                <a:rPr sz="1800" i="1">
                                  <a:solidFill>
                                    <a:srgbClr val="00CC99"/>
                                  </a:solidFill>
                                  <a:latin typeface="Cambria Math" panose="02040503050406030204" pitchFamily="18" charset="0"/>
                                </a:rPr>
                                <m:t>𝑍</m:t>
                              </m:r>
                            </m:e>
                            <m:sub>
                              <m:r>
                                <a:rPr sz="1800" i="1">
                                  <a:solidFill>
                                    <a:srgbClr val="00CC99"/>
                                  </a:solidFill>
                                  <a:latin typeface="Cambria Math" panose="02040503050406030204" pitchFamily="18" charset="0"/>
                                </a:rPr>
                                <m:t>𝑙</m:t>
                              </m:r>
                              <m:r>
                                <a:rPr sz="1800" i="1">
                                  <a:solidFill>
                                    <a:srgbClr val="00CC99"/>
                                  </a:solidFill>
                                  <a:latin typeface="Cambria Math" panose="02040503050406030204" pitchFamily="18" charset="0"/>
                                </a:rPr>
                                <m:t>−1</m:t>
                              </m:r>
                            </m:sub>
                          </m:sSub>
                          <m:r>
                            <a:rPr sz="1800" i="1">
                              <a:solidFill>
                                <a:srgbClr val="00CC99"/>
                              </a:solidFill>
                              <a:latin typeface="Cambria Math" panose="02040503050406030204" pitchFamily="18" charset="0"/>
                            </a:rPr>
                            <m:t>+</m:t>
                          </m:r>
                          <m:sSub>
                            <m:sSubPr>
                              <m:ctrlPr>
                                <a:rPr sz="1800" i="1">
                                  <a:solidFill>
                                    <a:srgbClr val="00CC99"/>
                                  </a:solidFill>
                                  <a:latin typeface="Cambria Math" panose="02040503050406030204" pitchFamily="18" charset="0"/>
                                </a:rPr>
                              </m:ctrlPr>
                            </m:sSubPr>
                            <m:e>
                              <m:r>
                                <a:rPr sz="1800" i="1">
                                  <a:solidFill>
                                    <a:srgbClr val="00CC99"/>
                                  </a:solidFill>
                                  <a:latin typeface="Cambria Math" panose="02040503050406030204" pitchFamily="18" charset="0"/>
                                </a:rPr>
                                <m:t>𝑏</m:t>
                              </m:r>
                            </m:e>
                            <m:sub>
                              <m:r>
                                <a:rPr sz="1800" i="1">
                                  <a:solidFill>
                                    <a:srgbClr val="00CC99"/>
                                  </a:solidFill>
                                  <a:latin typeface="Cambria Math" panose="02040503050406030204" pitchFamily="18" charset="0"/>
                                </a:rPr>
                                <m:t>𝑙</m:t>
                              </m:r>
                            </m:sub>
                          </m:sSub>
                        </m:e>
                      </m:d>
                    </m:oMath>
                  </m:oMathPara>
                </a14:m>
                <a:endParaRPr>
                  <a:solidFill>
                    <a:srgbClr val="00CC99"/>
                  </a:solidFill>
                </a:endParaRPr>
              </a:p>
            </p:txBody>
          </p:sp>
        </mc:Choice>
        <mc:Fallback>
          <p:sp>
            <p:nvSpPr>
              <p:cNvPr id="977" name="TextBox 1"/>
              <p:cNvSpPr txBox="1">
                <a:spLocks noRot="1" noChangeAspect="1" noMove="1" noResize="1" noEditPoints="1" noAdjustHandles="1" noChangeArrowheads="1" noChangeShapeType="1" noTextEdit="1"/>
              </p:cNvSpPr>
              <p:nvPr/>
            </p:nvSpPr>
            <p:spPr>
              <a:xfrm>
                <a:off x="4735152" y="5915933"/>
                <a:ext cx="2148561" cy="281179"/>
              </a:xfrm>
              <a:prstGeom prst="rect">
                <a:avLst/>
              </a:prstGeom>
              <a:blipFill>
                <a:blip r:embed="rId3"/>
                <a:stretch>
                  <a:fillRect l="-3529" r="-3529" b="-37500"/>
                </a:stretch>
              </a:blipFill>
              <a:ln w="12700">
                <a:miter lim="400000"/>
              </a:ln>
            </p:spPr>
            <p:txBody>
              <a:bodyPr/>
              <a:lstStyle/>
              <a:p>
                <a:r>
                  <a:rPr lang="en-GR">
                    <a:noFill/>
                  </a:rPr>
                  <a:t> </a:t>
                </a:r>
              </a:p>
            </p:txBody>
          </p:sp>
        </mc:Fallback>
      </mc:AlternateContent>
      <p:sp>
        <p:nvSpPr>
          <p:cNvPr id="978" name="Google Shape;753;p24"/>
          <p:cNvSpPr txBox="1"/>
          <p:nvPr/>
        </p:nvSpPr>
        <p:spPr>
          <a:xfrm>
            <a:off x="1137721" y="217483"/>
            <a:ext cx="10877958" cy="646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lvl1pPr algn="ctr">
              <a:defRPr sz="4000">
                <a:solidFill>
                  <a:srgbClr val="FF0000"/>
                </a:solidFill>
              </a:defRPr>
            </a:lvl1pPr>
          </a:lstStyle>
          <a:p>
            <a:r>
              <a:t>Example of a Multi-layer Perceptron</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Google Shape;977;p27"/>
          <p:cNvSpPr/>
          <p:nvPr/>
        </p:nvSpPr>
        <p:spPr>
          <a:xfrm>
            <a:off x="2245317" y="2710427"/>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83" name="Google Shape;978;p27"/>
          <p:cNvSpPr txBox="1"/>
          <p:nvPr/>
        </p:nvSpPr>
        <p:spPr>
          <a:xfrm>
            <a:off x="2353372" y="2766924"/>
            <a:ext cx="6810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1</a:t>
            </a:r>
          </a:p>
        </p:txBody>
      </p:sp>
      <p:sp>
        <p:nvSpPr>
          <p:cNvPr id="984" name="Google Shape;979;p27"/>
          <p:cNvSpPr/>
          <p:nvPr/>
        </p:nvSpPr>
        <p:spPr>
          <a:xfrm>
            <a:off x="2245317" y="3683444"/>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85" name="Google Shape;980;p27"/>
          <p:cNvSpPr txBox="1"/>
          <p:nvPr/>
        </p:nvSpPr>
        <p:spPr>
          <a:xfrm>
            <a:off x="2353372" y="3739950"/>
            <a:ext cx="5829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2</a:t>
            </a:r>
          </a:p>
        </p:txBody>
      </p:sp>
      <p:sp>
        <p:nvSpPr>
          <p:cNvPr id="986" name="Google Shape;981;p27"/>
          <p:cNvSpPr/>
          <p:nvPr/>
        </p:nvSpPr>
        <p:spPr>
          <a:xfrm>
            <a:off x="2245311" y="467366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87" name="Google Shape;982;p27"/>
          <p:cNvSpPr txBox="1"/>
          <p:nvPr/>
        </p:nvSpPr>
        <p:spPr>
          <a:xfrm>
            <a:off x="2353372" y="4737399"/>
            <a:ext cx="6810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3</a:t>
            </a:r>
          </a:p>
        </p:txBody>
      </p:sp>
      <p:sp>
        <p:nvSpPr>
          <p:cNvPr id="988" name="Google Shape;983;p27"/>
          <p:cNvSpPr/>
          <p:nvPr/>
        </p:nvSpPr>
        <p:spPr>
          <a:xfrm>
            <a:off x="2245311" y="559018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89" name="Google Shape;984;p27"/>
          <p:cNvSpPr txBox="1"/>
          <p:nvPr/>
        </p:nvSpPr>
        <p:spPr>
          <a:xfrm>
            <a:off x="2353377" y="5654762"/>
            <a:ext cx="6810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4</a:t>
            </a:r>
          </a:p>
        </p:txBody>
      </p:sp>
      <p:sp>
        <p:nvSpPr>
          <p:cNvPr id="990" name="Google Shape;985;p27"/>
          <p:cNvSpPr/>
          <p:nvPr/>
        </p:nvSpPr>
        <p:spPr>
          <a:xfrm>
            <a:off x="8646117" y="2799327"/>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91" name="Google Shape;986;p27"/>
          <p:cNvSpPr txBox="1"/>
          <p:nvPr/>
        </p:nvSpPr>
        <p:spPr>
          <a:xfrm>
            <a:off x="8841292" y="2855823"/>
            <a:ext cx="463566"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Ι</a:t>
            </a:r>
            <a:r>
              <a:rPr baseline="-25000"/>
              <a:t>1</a:t>
            </a:r>
          </a:p>
        </p:txBody>
      </p:sp>
      <p:sp>
        <p:nvSpPr>
          <p:cNvPr id="992" name="Google Shape;987;p27"/>
          <p:cNvSpPr/>
          <p:nvPr/>
        </p:nvSpPr>
        <p:spPr>
          <a:xfrm>
            <a:off x="8646117" y="3772344"/>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93" name="Google Shape;988;p27"/>
          <p:cNvSpPr txBox="1"/>
          <p:nvPr/>
        </p:nvSpPr>
        <p:spPr>
          <a:xfrm>
            <a:off x="8754180" y="3828839"/>
            <a:ext cx="425039"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 I</a:t>
            </a:r>
            <a:r>
              <a:rPr baseline="-25000"/>
              <a:t>2</a:t>
            </a:r>
          </a:p>
        </p:txBody>
      </p:sp>
      <p:sp>
        <p:nvSpPr>
          <p:cNvPr id="994" name="Google Shape;989;p27"/>
          <p:cNvSpPr/>
          <p:nvPr/>
        </p:nvSpPr>
        <p:spPr>
          <a:xfrm>
            <a:off x="8646111" y="476256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95" name="Google Shape;990;p27"/>
          <p:cNvSpPr txBox="1"/>
          <p:nvPr/>
        </p:nvSpPr>
        <p:spPr>
          <a:xfrm>
            <a:off x="8754180" y="4826289"/>
            <a:ext cx="425039"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 I</a:t>
            </a:r>
            <a:r>
              <a:rPr baseline="-25000"/>
              <a:t>3</a:t>
            </a:r>
          </a:p>
        </p:txBody>
      </p:sp>
      <p:sp>
        <p:nvSpPr>
          <p:cNvPr id="996" name="Google Shape;991;p27"/>
          <p:cNvSpPr/>
          <p:nvPr/>
        </p:nvSpPr>
        <p:spPr>
          <a:xfrm>
            <a:off x="8646111" y="567908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97" name="Google Shape;992;p27"/>
          <p:cNvSpPr txBox="1"/>
          <p:nvPr/>
        </p:nvSpPr>
        <p:spPr>
          <a:xfrm>
            <a:off x="8790494" y="5735582"/>
            <a:ext cx="425039"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 I</a:t>
            </a:r>
            <a:r>
              <a:rPr baseline="-25000"/>
              <a:t>4</a:t>
            </a:r>
          </a:p>
        </p:txBody>
      </p:sp>
      <p:sp>
        <p:nvSpPr>
          <p:cNvPr id="998" name="Google Shape;993;p27"/>
          <p:cNvSpPr/>
          <p:nvPr/>
        </p:nvSpPr>
        <p:spPr>
          <a:xfrm>
            <a:off x="5383371" y="3796782"/>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999" name="Google Shape;994;p27"/>
          <p:cNvSpPr txBox="1"/>
          <p:nvPr/>
        </p:nvSpPr>
        <p:spPr>
          <a:xfrm>
            <a:off x="5491422" y="3853274"/>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1</a:t>
            </a:r>
          </a:p>
        </p:txBody>
      </p:sp>
      <p:sp>
        <p:nvSpPr>
          <p:cNvPr id="1000" name="Google Shape;995;p27"/>
          <p:cNvSpPr/>
          <p:nvPr/>
        </p:nvSpPr>
        <p:spPr>
          <a:xfrm>
            <a:off x="5383365" y="4787625"/>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01" name="Google Shape;996;p27"/>
          <p:cNvSpPr txBox="1"/>
          <p:nvPr/>
        </p:nvSpPr>
        <p:spPr>
          <a:xfrm>
            <a:off x="5491422" y="4851350"/>
            <a:ext cx="5706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2</a:t>
            </a:r>
          </a:p>
        </p:txBody>
      </p:sp>
      <p:sp>
        <p:nvSpPr>
          <p:cNvPr id="1002" name="Google Shape;997;p27"/>
          <p:cNvSpPr/>
          <p:nvPr/>
        </p:nvSpPr>
        <p:spPr>
          <a:xfrm>
            <a:off x="2907321" y="3028534"/>
            <a:ext cx="2492702" cy="942900"/>
          </a:xfrm>
          <a:prstGeom prst="line">
            <a:avLst/>
          </a:prstGeom>
          <a:ln>
            <a:solidFill>
              <a:srgbClr val="000000"/>
            </a:solidFill>
            <a:miter/>
            <a:tailEnd type="triangle"/>
          </a:ln>
        </p:spPr>
        <p:txBody>
          <a:bodyPr lIns="45719" rIns="45719"/>
          <a:lstStyle/>
          <a:p>
            <a:endParaRPr/>
          </a:p>
        </p:txBody>
      </p:sp>
      <p:sp>
        <p:nvSpPr>
          <p:cNvPr id="1003" name="Google Shape;998;p27"/>
          <p:cNvSpPr/>
          <p:nvPr/>
        </p:nvSpPr>
        <p:spPr>
          <a:xfrm>
            <a:off x="2907322" y="3028533"/>
            <a:ext cx="2516100" cy="1890301"/>
          </a:xfrm>
          <a:prstGeom prst="line">
            <a:avLst/>
          </a:prstGeom>
          <a:ln>
            <a:solidFill>
              <a:srgbClr val="000000"/>
            </a:solidFill>
            <a:miter/>
            <a:tailEnd type="triangle"/>
          </a:ln>
        </p:spPr>
        <p:txBody>
          <a:bodyPr lIns="45719" rIns="45719"/>
          <a:lstStyle/>
          <a:p>
            <a:endParaRPr/>
          </a:p>
        </p:txBody>
      </p:sp>
      <p:cxnSp>
        <p:nvCxnSpPr>
          <p:cNvPr id="1004" name="Google Shape;999;p27"/>
          <p:cNvCxnSpPr>
            <a:cxnSpLocks/>
            <a:stCxn id="1005" idx="0"/>
            <a:endCxn id="998" idx="2"/>
          </p:cNvCxnSpPr>
          <p:nvPr/>
        </p:nvCxnSpPr>
        <p:spPr>
          <a:xfrm>
            <a:off x="2907321" y="4001549"/>
            <a:ext cx="2476050" cy="113340"/>
          </a:xfrm>
          <a:prstGeom prst="straightConnector1">
            <a:avLst/>
          </a:prstGeom>
          <a:ln>
            <a:solidFill>
              <a:srgbClr val="000000"/>
            </a:solidFill>
            <a:miter/>
            <a:tailEnd type="triangle"/>
          </a:ln>
        </p:spPr>
      </p:cxnSp>
      <p:sp>
        <p:nvSpPr>
          <p:cNvPr id="1005" name="Google Shape;1000;p27"/>
          <p:cNvSpPr/>
          <p:nvPr/>
        </p:nvSpPr>
        <p:spPr>
          <a:xfrm>
            <a:off x="2907321" y="4001549"/>
            <a:ext cx="2475901" cy="1035600"/>
          </a:xfrm>
          <a:prstGeom prst="line">
            <a:avLst/>
          </a:prstGeom>
          <a:ln>
            <a:solidFill>
              <a:srgbClr val="000000"/>
            </a:solidFill>
            <a:miter/>
            <a:tailEnd type="triangle"/>
          </a:ln>
        </p:spPr>
        <p:txBody>
          <a:bodyPr lIns="45719" rIns="45719"/>
          <a:lstStyle/>
          <a:p>
            <a:endParaRPr/>
          </a:p>
        </p:txBody>
      </p:sp>
      <p:sp>
        <p:nvSpPr>
          <p:cNvPr id="1006" name="Google Shape;1001;p27"/>
          <p:cNvSpPr/>
          <p:nvPr/>
        </p:nvSpPr>
        <p:spPr>
          <a:xfrm>
            <a:off x="2924265" y="4966832"/>
            <a:ext cx="2459102" cy="138900"/>
          </a:xfrm>
          <a:prstGeom prst="line">
            <a:avLst/>
          </a:prstGeom>
          <a:ln>
            <a:solidFill>
              <a:srgbClr val="000000"/>
            </a:solidFill>
            <a:miter/>
            <a:tailEnd type="triangle"/>
          </a:ln>
        </p:spPr>
        <p:txBody>
          <a:bodyPr lIns="45719" rIns="45719"/>
          <a:lstStyle/>
          <a:p>
            <a:endParaRPr/>
          </a:p>
        </p:txBody>
      </p:sp>
      <p:sp>
        <p:nvSpPr>
          <p:cNvPr id="1007" name="Google Shape;1002;p27"/>
          <p:cNvSpPr/>
          <p:nvPr/>
        </p:nvSpPr>
        <p:spPr>
          <a:xfrm flipV="1">
            <a:off x="2924123" y="4243796"/>
            <a:ext cx="2476044" cy="653240"/>
          </a:xfrm>
          <a:prstGeom prst="line">
            <a:avLst/>
          </a:prstGeom>
          <a:ln>
            <a:solidFill>
              <a:srgbClr val="000000"/>
            </a:solidFill>
            <a:miter/>
            <a:tailEnd type="triangle"/>
          </a:ln>
        </p:spPr>
        <p:txBody>
          <a:bodyPr lIns="45719" rIns="45719"/>
          <a:lstStyle/>
          <a:p>
            <a:endParaRPr/>
          </a:p>
        </p:txBody>
      </p:sp>
      <p:sp>
        <p:nvSpPr>
          <p:cNvPr id="1008" name="Google Shape;1003;p27"/>
          <p:cNvSpPr/>
          <p:nvPr/>
        </p:nvSpPr>
        <p:spPr>
          <a:xfrm flipV="1">
            <a:off x="2890517" y="4319656"/>
            <a:ext cx="2555193" cy="1430860"/>
          </a:xfrm>
          <a:prstGeom prst="line">
            <a:avLst/>
          </a:prstGeom>
          <a:ln>
            <a:solidFill>
              <a:srgbClr val="000000"/>
            </a:solidFill>
            <a:miter/>
            <a:tailEnd type="triangle"/>
          </a:ln>
        </p:spPr>
        <p:txBody>
          <a:bodyPr lIns="45719" rIns="45719"/>
          <a:lstStyle/>
          <a:p>
            <a:endParaRPr/>
          </a:p>
        </p:txBody>
      </p:sp>
      <p:sp>
        <p:nvSpPr>
          <p:cNvPr id="1009" name="Google Shape;1004;p27"/>
          <p:cNvSpPr/>
          <p:nvPr/>
        </p:nvSpPr>
        <p:spPr>
          <a:xfrm flipV="1">
            <a:off x="2898813" y="5330666"/>
            <a:ext cx="2581501" cy="529501"/>
          </a:xfrm>
          <a:prstGeom prst="line">
            <a:avLst/>
          </a:prstGeom>
          <a:ln>
            <a:solidFill>
              <a:srgbClr val="000000"/>
            </a:solidFill>
            <a:miter/>
            <a:tailEnd type="triangle"/>
          </a:ln>
        </p:spPr>
        <p:txBody>
          <a:bodyPr lIns="45719" rIns="45719"/>
          <a:lstStyle/>
          <a:p>
            <a:endParaRPr/>
          </a:p>
        </p:txBody>
      </p:sp>
      <p:sp>
        <p:nvSpPr>
          <p:cNvPr id="1010" name="Google Shape;1005;p27"/>
          <p:cNvSpPr txBox="1"/>
          <p:nvPr/>
        </p:nvSpPr>
        <p:spPr>
          <a:xfrm>
            <a:off x="4007182" y="2413933"/>
            <a:ext cx="1163307" cy="605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U</a:t>
            </a:r>
            <a:r>
              <a:rPr sz="2000"/>
              <a:t>4 </a:t>
            </a:r>
            <a:r>
              <a:rPr sz="1400"/>
              <a:t>X </a:t>
            </a:r>
            <a:r>
              <a:rPr sz="2000"/>
              <a:t>2</a:t>
            </a:r>
          </a:p>
        </p:txBody>
      </p:sp>
      <p:sp>
        <p:nvSpPr>
          <p:cNvPr id="1011" name="Google Shape;1006;p27"/>
          <p:cNvSpPr txBox="1"/>
          <p:nvPr/>
        </p:nvSpPr>
        <p:spPr>
          <a:xfrm>
            <a:off x="6723832" y="2326196"/>
            <a:ext cx="1067813" cy="671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V</a:t>
            </a:r>
            <a:r>
              <a:rPr sz="3200" baseline="-25000"/>
              <a:t>2 </a:t>
            </a:r>
            <a:r>
              <a:rPr sz="2000" baseline="-25000"/>
              <a:t>X </a:t>
            </a:r>
            <a:r>
              <a:rPr sz="3200" baseline="-25000"/>
              <a:t>4</a:t>
            </a:r>
          </a:p>
        </p:txBody>
      </p:sp>
      <p:sp>
        <p:nvSpPr>
          <p:cNvPr id="1012" name="Google Shape;1007;p27"/>
          <p:cNvSpPr txBox="1"/>
          <p:nvPr/>
        </p:nvSpPr>
        <p:spPr>
          <a:xfrm>
            <a:off x="1256810" y="3541510"/>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013" name="Google Shape;1008;p27"/>
          <p:cNvSpPr/>
          <p:nvPr/>
        </p:nvSpPr>
        <p:spPr>
          <a:xfrm>
            <a:off x="1304394" y="4940103"/>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14" name="Google Shape;1009;p27"/>
          <p:cNvSpPr/>
          <p:nvPr/>
        </p:nvSpPr>
        <p:spPr>
          <a:xfrm>
            <a:off x="1309089" y="3963939"/>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15" name="Google Shape;1010;p27"/>
          <p:cNvSpPr/>
          <p:nvPr/>
        </p:nvSpPr>
        <p:spPr>
          <a:xfrm>
            <a:off x="1335886" y="3006238"/>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16" name="Google Shape;1011;p27"/>
          <p:cNvSpPr/>
          <p:nvPr/>
        </p:nvSpPr>
        <p:spPr>
          <a:xfrm>
            <a:off x="1306564" y="5908292"/>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17" name="Google Shape;1012;p27"/>
          <p:cNvSpPr txBox="1"/>
          <p:nvPr/>
        </p:nvSpPr>
        <p:spPr>
          <a:xfrm>
            <a:off x="1256810" y="2537717"/>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018" name="Google Shape;1013;p27"/>
          <p:cNvSpPr txBox="1"/>
          <p:nvPr/>
        </p:nvSpPr>
        <p:spPr>
          <a:xfrm>
            <a:off x="1256810" y="4494067"/>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019" name="Google Shape;1014;p27"/>
          <p:cNvSpPr txBox="1"/>
          <p:nvPr/>
        </p:nvSpPr>
        <p:spPr>
          <a:xfrm>
            <a:off x="1260392" y="5394185"/>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1</a:t>
            </a:r>
          </a:p>
        </p:txBody>
      </p:sp>
      <p:sp>
        <p:nvSpPr>
          <p:cNvPr id="1020" name="Google Shape;1015;p27"/>
          <p:cNvSpPr/>
          <p:nvPr/>
        </p:nvSpPr>
        <p:spPr>
          <a:xfrm>
            <a:off x="9521235" y="4994130"/>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21" name="Google Shape;1016;p27"/>
          <p:cNvSpPr/>
          <p:nvPr/>
        </p:nvSpPr>
        <p:spPr>
          <a:xfrm>
            <a:off x="9525930" y="4017965"/>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22" name="Google Shape;1017;p27"/>
          <p:cNvSpPr/>
          <p:nvPr/>
        </p:nvSpPr>
        <p:spPr>
          <a:xfrm>
            <a:off x="9552726" y="3060263"/>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23" name="Google Shape;1018;p27"/>
          <p:cNvSpPr/>
          <p:nvPr/>
        </p:nvSpPr>
        <p:spPr>
          <a:xfrm>
            <a:off x="9523403" y="5962317"/>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cxnSp>
        <p:nvCxnSpPr>
          <p:cNvPr id="1024" name="Google Shape;1021;p27"/>
          <p:cNvCxnSpPr>
            <a:cxnSpLocks/>
            <a:endCxn id="1058" idx="3"/>
          </p:cNvCxnSpPr>
          <p:nvPr/>
        </p:nvCxnSpPr>
        <p:spPr>
          <a:xfrm flipV="1">
            <a:off x="6031312" y="3135404"/>
            <a:ext cx="2562219" cy="866145"/>
          </a:xfrm>
          <a:prstGeom prst="straightConnector1">
            <a:avLst/>
          </a:prstGeom>
          <a:ln>
            <a:solidFill>
              <a:srgbClr val="000000"/>
            </a:solidFill>
            <a:miter/>
            <a:tailEnd type="triangle"/>
          </a:ln>
        </p:spPr>
      </p:cxnSp>
      <p:cxnSp>
        <p:nvCxnSpPr>
          <p:cNvPr id="1025" name="Google Shape;1022;p27"/>
          <p:cNvCxnSpPr>
            <a:cxnSpLocks/>
            <a:stCxn id="998" idx="6"/>
            <a:endCxn id="992" idx="2"/>
          </p:cNvCxnSpPr>
          <p:nvPr/>
        </p:nvCxnSpPr>
        <p:spPr>
          <a:xfrm flipV="1">
            <a:off x="6045378" y="4090451"/>
            <a:ext cx="2600739" cy="24438"/>
          </a:xfrm>
          <a:prstGeom prst="straightConnector1">
            <a:avLst/>
          </a:prstGeom>
          <a:ln>
            <a:solidFill>
              <a:srgbClr val="000000"/>
            </a:solidFill>
            <a:miter/>
            <a:tailEnd type="triangle"/>
          </a:ln>
        </p:spPr>
      </p:cxnSp>
      <p:sp>
        <p:nvSpPr>
          <p:cNvPr id="1026" name="Google Shape;1023;p27"/>
          <p:cNvSpPr/>
          <p:nvPr/>
        </p:nvSpPr>
        <p:spPr>
          <a:xfrm>
            <a:off x="5933859" y="4352056"/>
            <a:ext cx="2809201" cy="1420202"/>
          </a:xfrm>
          <a:prstGeom prst="line">
            <a:avLst/>
          </a:prstGeom>
          <a:ln>
            <a:solidFill>
              <a:srgbClr val="000000"/>
            </a:solidFill>
            <a:miter/>
            <a:tailEnd type="triangle"/>
          </a:ln>
        </p:spPr>
        <p:txBody>
          <a:bodyPr lIns="45719" rIns="45719"/>
          <a:lstStyle/>
          <a:p>
            <a:endParaRPr/>
          </a:p>
        </p:txBody>
      </p:sp>
      <p:sp>
        <p:nvSpPr>
          <p:cNvPr id="1027" name="Google Shape;1024;p27"/>
          <p:cNvSpPr/>
          <p:nvPr/>
        </p:nvSpPr>
        <p:spPr>
          <a:xfrm>
            <a:off x="6031312" y="4243072"/>
            <a:ext cx="2614801" cy="837600"/>
          </a:xfrm>
          <a:prstGeom prst="line">
            <a:avLst/>
          </a:prstGeom>
          <a:ln>
            <a:solidFill>
              <a:srgbClr val="000000"/>
            </a:solidFill>
            <a:miter/>
            <a:tailEnd type="triangle"/>
          </a:ln>
        </p:spPr>
        <p:txBody>
          <a:bodyPr lIns="45719" rIns="45719"/>
          <a:lstStyle/>
          <a:p>
            <a:endParaRPr/>
          </a:p>
        </p:txBody>
      </p:sp>
      <p:sp>
        <p:nvSpPr>
          <p:cNvPr id="1028" name="Google Shape;1025;p27"/>
          <p:cNvSpPr/>
          <p:nvPr/>
        </p:nvSpPr>
        <p:spPr>
          <a:xfrm>
            <a:off x="6045371" y="5105731"/>
            <a:ext cx="2611801" cy="106202"/>
          </a:xfrm>
          <a:prstGeom prst="line">
            <a:avLst/>
          </a:prstGeom>
          <a:ln>
            <a:solidFill>
              <a:srgbClr val="000000"/>
            </a:solidFill>
            <a:miter/>
            <a:tailEnd type="triangle"/>
          </a:ln>
        </p:spPr>
        <p:txBody>
          <a:bodyPr lIns="45719" rIns="45719"/>
          <a:lstStyle/>
          <a:p>
            <a:endParaRPr/>
          </a:p>
        </p:txBody>
      </p:sp>
      <p:sp>
        <p:nvSpPr>
          <p:cNvPr id="1029" name="Google Shape;1026;p27"/>
          <p:cNvSpPr/>
          <p:nvPr/>
        </p:nvSpPr>
        <p:spPr>
          <a:xfrm flipV="1">
            <a:off x="5948423" y="3247297"/>
            <a:ext cx="2730901" cy="1633500"/>
          </a:xfrm>
          <a:prstGeom prst="line">
            <a:avLst/>
          </a:prstGeom>
          <a:ln>
            <a:solidFill>
              <a:srgbClr val="000000"/>
            </a:solidFill>
            <a:miter/>
            <a:tailEnd type="triangle"/>
          </a:ln>
        </p:spPr>
        <p:txBody>
          <a:bodyPr lIns="45719" rIns="45719"/>
          <a:lstStyle/>
          <a:p>
            <a:endParaRPr/>
          </a:p>
        </p:txBody>
      </p:sp>
      <p:sp>
        <p:nvSpPr>
          <p:cNvPr id="1030" name="Google Shape;1027;p27"/>
          <p:cNvSpPr/>
          <p:nvPr/>
        </p:nvSpPr>
        <p:spPr>
          <a:xfrm flipV="1">
            <a:off x="6032554" y="4220252"/>
            <a:ext cx="2611849" cy="739327"/>
          </a:xfrm>
          <a:prstGeom prst="line">
            <a:avLst/>
          </a:prstGeom>
          <a:ln>
            <a:solidFill>
              <a:srgbClr val="000000"/>
            </a:solidFill>
            <a:miter/>
            <a:tailEnd type="triangle"/>
          </a:ln>
        </p:spPr>
        <p:txBody>
          <a:bodyPr lIns="45719" rIns="45719"/>
          <a:lstStyle/>
          <a:p>
            <a:endParaRPr/>
          </a:p>
        </p:txBody>
      </p:sp>
      <p:sp>
        <p:nvSpPr>
          <p:cNvPr id="1031" name="Google Shape;1028;p27"/>
          <p:cNvSpPr/>
          <p:nvPr/>
        </p:nvSpPr>
        <p:spPr>
          <a:xfrm>
            <a:off x="6045411" y="5281091"/>
            <a:ext cx="2600701" cy="716101"/>
          </a:xfrm>
          <a:prstGeom prst="line">
            <a:avLst/>
          </a:prstGeom>
          <a:ln>
            <a:solidFill>
              <a:srgbClr val="000000"/>
            </a:solidFill>
            <a:miter/>
            <a:tailEnd type="triangle"/>
          </a:ln>
        </p:spPr>
        <p:txBody>
          <a:bodyPr lIns="45719" rIns="45719"/>
          <a:lstStyle/>
          <a:p>
            <a:endParaRPr/>
          </a:p>
        </p:txBody>
      </p:sp>
      <p:sp>
        <p:nvSpPr>
          <p:cNvPr id="1032" name="Google Shape;1029;p27"/>
          <p:cNvSpPr txBox="1"/>
          <p:nvPr/>
        </p:nvSpPr>
        <p:spPr>
          <a:xfrm>
            <a:off x="1776582" y="1397490"/>
            <a:ext cx="182151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Input Layer</a:t>
            </a:r>
          </a:p>
        </p:txBody>
      </p:sp>
      <p:sp>
        <p:nvSpPr>
          <p:cNvPr id="1033" name="Google Shape;1030;p27"/>
          <p:cNvSpPr txBox="1"/>
          <p:nvPr/>
        </p:nvSpPr>
        <p:spPr>
          <a:xfrm>
            <a:off x="5041704" y="1397490"/>
            <a:ext cx="1699362"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Hidden Layer</a:t>
            </a:r>
          </a:p>
        </p:txBody>
      </p:sp>
      <p:sp>
        <p:nvSpPr>
          <p:cNvPr id="1034" name="Google Shape;1031;p27"/>
          <p:cNvSpPr txBox="1"/>
          <p:nvPr/>
        </p:nvSpPr>
        <p:spPr>
          <a:xfrm>
            <a:off x="8350910" y="1376621"/>
            <a:ext cx="2097355"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Output Layer</a:t>
            </a:r>
          </a:p>
        </p:txBody>
      </p:sp>
      <p:grpSp>
        <p:nvGrpSpPr>
          <p:cNvPr id="1037" name="Google Shape;1032;p27"/>
          <p:cNvGrpSpPr/>
          <p:nvPr/>
        </p:nvGrpSpPr>
        <p:grpSpPr>
          <a:xfrm>
            <a:off x="10491783" y="2651849"/>
            <a:ext cx="1068092" cy="3504089"/>
            <a:chOff x="0" y="0"/>
            <a:chExt cx="1068091" cy="3504088"/>
          </a:xfrm>
        </p:grpSpPr>
        <p:sp>
          <p:nvSpPr>
            <p:cNvPr id="1035" name="Google Shape;1033;p27"/>
            <p:cNvSpPr/>
            <p:nvPr/>
          </p:nvSpPr>
          <p:spPr>
            <a:xfrm rot="10800000">
              <a:off x="0" y="-1"/>
              <a:ext cx="378275" cy="350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036" name="Google Shape;1034;p27"/>
            <p:cNvSpPr txBox="1"/>
            <p:nvPr/>
          </p:nvSpPr>
          <p:spPr>
            <a:xfrm>
              <a:off x="626141" y="1523020"/>
              <a:ext cx="441951" cy="6212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3200" b="1" baseline="-25000">
                  <a:latin typeface="Times New Roman"/>
                  <a:ea typeface="Times New Roman"/>
                  <a:cs typeface="Times New Roman"/>
                  <a:sym typeface="Times New Roman"/>
                </a:defRPr>
              </a:lvl1pPr>
            </a:lstStyle>
            <a:p>
              <a:r>
                <a:t>Y</a:t>
              </a:r>
            </a:p>
          </p:txBody>
        </p:sp>
      </p:grpSp>
      <p:grpSp>
        <p:nvGrpSpPr>
          <p:cNvPr id="1040" name="Google Shape;1035;p27"/>
          <p:cNvGrpSpPr/>
          <p:nvPr/>
        </p:nvGrpSpPr>
        <p:grpSpPr>
          <a:xfrm>
            <a:off x="512253" y="2744143"/>
            <a:ext cx="726735" cy="3504089"/>
            <a:chOff x="0" y="0"/>
            <a:chExt cx="726734" cy="3504088"/>
          </a:xfrm>
        </p:grpSpPr>
        <p:sp>
          <p:nvSpPr>
            <p:cNvPr id="1038" name="Google Shape;1036;p27"/>
            <p:cNvSpPr/>
            <p:nvPr/>
          </p:nvSpPr>
          <p:spPr>
            <a:xfrm>
              <a:off x="348457" y="0"/>
              <a:ext cx="378278" cy="35040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039" name="Google Shape;1037;p27"/>
            <p:cNvSpPr txBox="1"/>
            <p:nvPr/>
          </p:nvSpPr>
          <p:spPr>
            <a:xfrm>
              <a:off x="0" y="1626215"/>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1041" name="Google Shape;1038;p27"/>
          <p:cNvSpPr txBox="1"/>
          <p:nvPr/>
        </p:nvSpPr>
        <p:spPr>
          <a:xfrm>
            <a:off x="7134987" y="2270298"/>
            <a:ext cx="245503"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T</a:t>
            </a:r>
          </a:p>
        </p:txBody>
      </p:sp>
      <p:sp>
        <p:nvSpPr>
          <p:cNvPr id="1042" name="Google Shape;1039;p27"/>
          <p:cNvSpPr txBox="1"/>
          <p:nvPr/>
        </p:nvSpPr>
        <p:spPr>
          <a:xfrm>
            <a:off x="1910473" y="1977375"/>
            <a:ext cx="1400151" cy="482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Users</a:t>
            </a:r>
          </a:p>
        </p:txBody>
      </p:sp>
      <p:sp>
        <p:nvSpPr>
          <p:cNvPr id="1043" name="Google Shape;1040;p27"/>
          <p:cNvSpPr txBox="1"/>
          <p:nvPr/>
        </p:nvSpPr>
        <p:spPr>
          <a:xfrm>
            <a:off x="8290816" y="1955181"/>
            <a:ext cx="1564519" cy="482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solidFill>
                  <a:schemeClr val="accent1"/>
                </a:solidFill>
                <a:latin typeface="Times New Roman"/>
                <a:ea typeface="Times New Roman"/>
                <a:cs typeface="Times New Roman"/>
                <a:sym typeface="Times New Roman"/>
              </a:defRPr>
            </a:lvl1pPr>
          </a:lstStyle>
          <a:p>
            <a:r>
              <a:t>Elements</a:t>
            </a:r>
          </a:p>
        </p:txBody>
      </p:sp>
      <p:sp>
        <p:nvSpPr>
          <p:cNvPr id="1044" name="Google Shape;1041;p27"/>
          <p:cNvSpPr txBox="1"/>
          <p:nvPr/>
        </p:nvSpPr>
        <p:spPr>
          <a:xfrm rot="1294757">
            <a:off x="3585052" y="3192514"/>
            <a:ext cx="1028917"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11</a:t>
            </a:r>
          </a:p>
        </p:txBody>
      </p:sp>
      <p:sp>
        <p:nvSpPr>
          <p:cNvPr id="1045" name="Google Shape;1042;p27"/>
          <p:cNvSpPr txBox="1"/>
          <p:nvPr/>
        </p:nvSpPr>
        <p:spPr>
          <a:xfrm rot="1996787">
            <a:off x="3467035" y="3455101"/>
            <a:ext cx="90143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12</a:t>
            </a:r>
          </a:p>
        </p:txBody>
      </p:sp>
      <p:sp>
        <p:nvSpPr>
          <p:cNvPr id="1046" name="Google Shape;1043;p27"/>
          <p:cNvSpPr txBox="1"/>
          <p:nvPr/>
        </p:nvSpPr>
        <p:spPr>
          <a:xfrm>
            <a:off x="3465565" y="3757348"/>
            <a:ext cx="9017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21</a:t>
            </a:r>
          </a:p>
        </p:txBody>
      </p:sp>
      <p:sp>
        <p:nvSpPr>
          <p:cNvPr id="1047" name="Google Shape;1044;p27"/>
          <p:cNvSpPr txBox="1"/>
          <p:nvPr/>
        </p:nvSpPr>
        <p:spPr>
          <a:xfrm rot="1322408">
            <a:off x="3410506" y="4118621"/>
            <a:ext cx="88324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22</a:t>
            </a:r>
          </a:p>
        </p:txBody>
      </p:sp>
      <p:sp>
        <p:nvSpPr>
          <p:cNvPr id="1048" name="Google Shape;1045;p27"/>
          <p:cNvSpPr txBox="1"/>
          <p:nvPr/>
        </p:nvSpPr>
        <p:spPr>
          <a:xfrm rot="20690828">
            <a:off x="3217699" y="4419357"/>
            <a:ext cx="85910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31</a:t>
            </a:r>
          </a:p>
        </p:txBody>
      </p:sp>
      <p:sp>
        <p:nvSpPr>
          <p:cNvPr id="1049" name="Google Shape;1046;p27"/>
          <p:cNvSpPr txBox="1"/>
          <p:nvPr/>
        </p:nvSpPr>
        <p:spPr>
          <a:xfrm rot="363748">
            <a:off x="3277730" y="4752186"/>
            <a:ext cx="9212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32</a:t>
            </a:r>
          </a:p>
        </p:txBody>
      </p:sp>
      <p:sp>
        <p:nvSpPr>
          <p:cNvPr id="1050" name="Google Shape;1047;p27"/>
          <p:cNvSpPr txBox="1"/>
          <p:nvPr/>
        </p:nvSpPr>
        <p:spPr>
          <a:xfrm rot="20800380">
            <a:off x="3191902" y="5389421"/>
            <a:ext cx="116064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42</a:t>
            </a:r>
          </a:p>
        </p:txBody>
      </p:sp>
      <p:sp>
        <p:nvSpPr>
          <p:cNvPr id="1051" name="Google Shape;1048;p27"/>
          <p:cNvSpPr txBox="1"/>
          <p:nvPr/>
        </p:nvSpPr>
        <p:spPr>
          <a:xfrm rot="19873378">
            <a:off x="3035449" y="5095041"/>
            <a:ext cx="100874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41</a:t>
            </a:r>
          </a:p>
        </p:txBody>
      </p:sp>
      <p:sp>
        <p:nvSpPr>
          <p:cNvPr id="1052" name="Google Shape;1049;p27"/>
          <p:cNvSpPr txBox="1"/>
          <p:nvPr/>
        </p:nvSpPr>
        <p:spPr>
          <a:xfrm rot="20508235">
            <a:off x="7744483" y="2923604"/>
            <a:ext cx="984936"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11</a:t>
            </a:r>
          </a:p>
        </p:txBody>
      </p:sp>
      <p:sp>
        <p:nvSpPr>
          <p:cNvPr id="1053" name="Google Shape;1050;p27"/>
          <p:cNvSpPr txBox="1"/>
          <p:nvPr/>
        </p:nvSpPr>
        <p:spPr>
          <a:xfrm>
            <a:off x="7870283" y="3803665"/>
            <a:ext cx="869803"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12</a:t>
            </a:r>
          </a:p>
        </p:txBody>
      </p:sp>
      <p:sp>
        <p:nvSpPr>
          <p:cNvPr id="1054" name="Google Shape;1051;p27"/>
          <p:cNvSpPr txBox="1"/>
          <p:nvPr/>
        </p:nvSpPr>
        <p:spPr>
          <a:xfrm rot="856849">
            <a:off x="7984948" y="4709427"/>
            <a:ext cx="907778"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13</a:t>
            </a:r>
          </a:p>
        </p:txBody>
      </p:sp>
      <p:sp>
        <p:nvSpPr>
          <p:cNvPr id="1055" name="Google Shape;1052;p27"/>
          <p:cNvSpPr txBox="1"/>
          <p:nvPr/>
        </p:nvSpPr>
        <p:spPr>
          <a:xfrm rot="1589921">
            <a:off x="8252132" y="5426241"/>
            <a:ext cx="81097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14</a:t>
            </a:r>
          </a:p>
        </p:txBody>
      </p:sp>
      <p:sp>
        <p:nvSpPr>
          <p:cNvPr id="1056" name="Google Shape;1053;p27"/>
          <p:cNvSpPr txBox="1"/>
          <p:nvPr/>
        </p:nvSpPr>
        <p:spPr>
          <a:xfrm rot="20690828">
            <a:off x="7882098" y="4022758"/>
            <a:ext cx="103105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22</a:t>
            </a:r>
          </a:p>
        </p:txBody>
      </p:sp>
      <p:sp>
        <p:nvSpPr>
          <p:cNvPr id="1057" name="Google Shape;1054;p27"/>
          <p:cNvSpPr txBox="1"/>
          <p:nvPr/>
        </p:nvSpPr>
        <p:spPr>
          <a:xfrm rot="160265">
            <a:off x="7914199" y="4941299"/>
            <a:ext cx="105896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23</a:t>
            </a:r>
          </a:p>
        </p:txBody>
      </p:sp>
      <p:sp>
        <p:nvSpPr>
          <p:cNvPr id="1058" name="Google Shape;1055;p27"/>
          <p:cNvSpPr txBox="1"/>
          <p:nvPr/>
        </p:nvSpPr>
        <p:spPr>
          <a:xfrm rot="19709584">
            <a:off x="7792883" y="3203991"/>
            <a:ext cx="86436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21</a:t>
            </a:r>
          </a:p>
        </p:txBody>
      </p:sp>
      <p:sp>
        <p:nvSpPr>
          <p:cNvPr id="1059" name="Google Shape;1056;p27"/>
          <p:cNvSpPr txBox="1"/>
          <p:nvPr/>
        </p:nvSpPr>
        <p:spPr>
          <a:xfrm rot="977672">
            <a:off x="8163557" y="5719516"/>
            <a:ext cx="968190"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24</a:t>
            </a:r>
          </a:p>
        </p:txBody>
      </p:sp>
      <p:sp>
        <p:nvSpPr>
          <p:cNvPr id="1060" name="Google Shape;1019;p27"/>
          <p:cNvSpPr/>
          <p:nvPr/>
        </p:nvSpPr>
        <p:spPr>
          <a:xfrm flipH="1">
            <a:off x="11190688" y="1396968"/>
            <a:ext cx="14163" cy="2674922"/>
          </a:xfrm>
          <a:prstGeom prst="line">
            <a:avLst/>
          </a:prstGeom>
          <a:ln>
            <a:solidFill>
              <a:srgbClr val="000000"/>
            </a:solidFill>
            <a:miter/>
            <a:tailEnd type="triangle"/>
          </a:ln>
        </p:spPr>
        <p:txBody>
          <a:bodyPr lIns="45719" rIns="45719"/>
          <a:lstStyle/>
          <a:p>
            <a:endParaRPr/>
          </a:p>
        </p:txBody>
      </p:sp>
      <p:sp>
        <p:nvSpPr>
          <p:cNvPr id="1061" name="Google Shape;1020;p27"/>
          <p:cNvSpPr txBox="1"/>
          <p:nvPr/>
        </p:nvSpPr>
        <p:spPr>
          <a:xfrm>
            <a:off x="9270668" y="1000779"/>
            <a:ext cx="3104451" cy="311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solidFill>
                  <a:schemeClr val="accent2"/>
                </a:solidFill>
                <a:latin typeface="Times New Roman"/>
                <a:ea typeface="Times New Roman"/>
                <a:cs typeface="Times New Roman"/>
                <a:sym typeface="Times New Roman"/>
              </a:defRPr>
            </a:lvl1pPr>
          </a:lstStyle>
          <a:p>
            <a:r>
              <a:t>Predicted user ratings</a:t>
            </a:r>
          </a:p>
        </p:txBody>
      </p:sp>
      <mc:AlternateContent xmlns:mc="http://schemas.openxmlformats.org/markup-compatibility/2006">
        <mc:Choice xmlns:a14="http://schemas.microsoft.com/office/drawing/2010/main" Requires="a14">
          <p:sp>
            <p:nvSpPr>
              <p:cNvPr id="1062" name="TextBox 4"/>
              <p:cNvSpPr txBox="1"/>
              <p:nvPr/>
            </p:nvSpPr>
            <p:spPr>
              <a:xfrm>
                <a:off x="10342671" y="561756"/>
                <a:ext cx="2184011" cy="64461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1800">
                    <a:solidFill>
                      <a:schemeClr val="accent1"/>
                    </a:solidFill>
                  </a:defRPr>
                </a:lvl1pPr>
              </a:lstStyle>
              <a:p>
                <a:pPr/>
                <a14:m>
                  <m:oMathPara xmlns:m="http://schemas.openxmlformats.org/officeDocument/2006/math">
                    <m:oMathParaPr>
                      <m:jc m:val="left"/>
                    </m:oMathParaPr>
                    <m:oMath xmlns:m="http://schemas.openxmlformats.org/officeDocument/2006/math">
                      <m:limUpp>
                        <m:limUppPr>
                          <m:ctrlPr>
                            <a:rPr sz="1800">
                              <a:solidFill>
                                <a:srgbClr val="00CC99"/>
                              </a:solidFill>
                              <a:latin typeface="Cambria Math" panose="02040503050406030204" pitchFamily="18" charset="0"/>
                            </a:rPr>
                          </m:ctrlPr>
                        </m:limUppPr>
                        <m:e>
                          <m:r>
                            <a:rPr sz="1800" i="1">
                              <a:solidFill>
                                <a:srgbClr val="00CC99"/>
                              </a:solidFill>
                              <a:latin typeface="Cambria Math" panose="02040503050406030204" pitchFamily="18" charset="0"/>
                            </a:rPr>
                            <m:t>𝐴</m:t>
                          </m:r>
                        </m:e>
                        <m:lim>
                          <m:r>
                            <a:rPr sz="1800" i="1">
                              <a:solidFill>
                                <a:srgbClr val="00CC99"/>
                              </a:solidFill>
                              <a:latin typeface="Cambria Math" panose="02040503050406030204" pitchFamily="18" charset="0"/>
                            </a:rPr>
                            <m:t>^</m:t>
                          </m:r>
                        </m:lim>
                      </m:limUpp>
                      <m:r>
                        <a:rPr sz="1800" i="1">
                          <a:solidFill>
                            <a:srgbClr val="00CC99"/>
                          </a:solidFill>
                          <a:latin typeface="Cambria Math" panose="02040503050406030204" pitchFamily="18" charset="0"/>
                        </a:rPr>
                        <m:t>=</m:t>
                      </m:r>
                      <m:r>
                        <a:rPr sz="1800" i="1">
                          <a:solidFill>
                            <a:srgbClr val="00CC99"/>
                          </a:solidFill>
                          <a:latin typeface="Cambria Math" panose="02040503050406030204" pitchFamily="18" charset="0"/>
                        </a:rPr>
                        <m:t>𝑈</m:t>
                      </m:r>
                      <m:r>
                        <a:rPr sz="1800" i="1">
                          <a:solidFill>
                            <a:srgbClr val="00CC99"/>
                          </a:solidFill>
                          <a:latin typeface="Cambria Math" panose="02040503050406030204" pitchFamily="18" charset="0"/>
                        </a:rPr>
                        <m:t>⋅</m:t>
                      </m:r>
                      <m:sSup>
                        <m:sSupPr>
                          <m:ctrlPr>
                            <a:rPr sz="1800" i="1">
                              <a:solidFill>
                                <a:srgbClr val="00CC99"/>
                              </a:solidFill>
                              <a:latin typeface="Cambria Math" panose="02040503050406030204" pitchFamily="18" charset="0"/>
                            </a:rPr>
                          </m:ctrlPr>
                        </m:sSupPr>
                        <m:e>
                          <m:r>
                            <a:rPr sz="1800" i="1">
                              <a:solidFill>
                                <a:srgbClr val="00CC99"/>
                              </a:solidFill>
                              <a:latin typeface="Cambria Math" panose="02040503050406030204" pitchFamily="18" charset="0"/>
                            </a:rPr>
                            <m:t>𝑉</m:t>
                          </m:r>
                        </m:e>
                        <m:sup>
                          <m:r>
                            <a:rPr sz="1800" i="1">
                              <a:solidFill>
                                <a:srgbClr val="00CC99"/>
                              </a:solidFill>
                              <a:latin typeface="Cambria Math" panose="02040503050406030204" pitchFamily="18" charset="0"/>
                            </a:rPr>
                            <m:t>𝑇</m:t>
                          </m:r>
                        </m:sup>
                      </m:sSup>
                    </m:oMath>
                  </m:oMathPara>
                </a14:m>
                <a:endParaRPr dirty="0">
                  <a:latin typeface="Calibri"/>
                  <a:ea typeface="Calibri"/>
                  <a:cs typeface="Calibri"/>
                  <a:sym typeface="Calibri"/>
                </a:endParaRPr>
              </a:p>
            </p:txBody>
          </p:sp>
        </mc:Choice>
        <mc:Fallback>
          <p:sp>
            <p:nvSpPr>
              <p:cNvPr id="1062" name="TextBox 4"/>
              <p:cNvSpPr txBox="1">
                <a:spLocks noRot="1" noChangeAspect="1" noMove="1" noResize="1" noEditPoints="1" noAdjustHandles="1" noChangeArrowheads="1" noChangeShapeType="1" noTextEdit="1"/>
              </p:cNvSpPr>
              <p:nvPr/>
            </p:nvSpPr>
            <p:spPr>
              <a:xfrm>
                <a:off x="10342671" y="561756"/>
                <a:ext cx="2184011" cy="644615"/>
              </a:xfrm>
              <a:prstGeom prst="rect">
                <a:avLst/>
              </a:prstGeom>
              <a:blipFill>
                <a:blip r:embed="rId3"/>
                <a:stretch>
                  <a:fillRect l="-1734"/>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sp>
        <p:nvSpPr>
          <p:cNvPr id="1063" name="Google Shape;753;p24"/>
          <p:cNvSpPr txBox="1"/>
          <p:nvPr/>
        </p:nvSpPr>
        <p:spPr>
          <a:xfrm>
            <a:off x="136390" y="269678"/>
            <a:ext cx="10877958"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p>
            <a:pPr algn="ctr">
              <a:defRPr sz="4000">
                <a:solidFill>
                  <a:srgbClr val="FF0000"/>
                </a:solidFill>
              </a:defRPr>
            </a:pPr>
            <a:r>
              <a:t>Example of a Multi–layer Perceptron</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 name="Google Shape;1066;p28"/>
          <p:cNvSpPr/>
          <p:nvPr/>
        </p:nvSpPr>
        <p:spPr>
          <a:xfrm>
            <a:off x="2245317" y="1418232"/>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68" name="Google Shape;1067;p28"/>
          <p:cNvSpPr txBox="1"/>
          <p:nvPr/>
        </p:nvSpPr>
        <p:spPr>
          <a:xfrm>
            <a:off x="2353373" y="1474728"/>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1</a:t>
            </a:r>
          </a:p>
        </p:txBody>
      </p:sp>
      <p:sp>
        <p:nvSpPr>
          <p:cNvPr id="1069" name="Google Shape;1068;p28"/>
          <p:cNvSpPr/>
          <p:nvPr/>
        </p:nvSpPr>
        <p:spPr>
          <a:xfrm>
            <a:off x="2245317" y="239124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70" name="Google Shape;1069;p28"/>
          <p:cNvSpPr txBox="1"/>
          <p:nvPr/>
        </p:nvSpPr>
        <p:spPr>
          <a:xfrm>
            <a:off x="2353372" y="2447754"/>
            <a:ext cx="5829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2</a:t>
            </a:r>
          </a:p>
        </p:txBody>
      </p:sp>
      <p:sp>
        <p:nvSpPr>
          <p:cNvPr id="1071" name="Google Shape;1070;p28"/>
          <p:cNvSpPr/>
          <p:nvPr/>
        </p:nvSpPr>
        <p:spPr>
          <a:xfrm>
            <a:off x="2245311" y="3381469"/>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72" name="Google Shape;1071;p28"/>
          <p:cNvSpPr txBox="1"/>
          <p:nvPr/>
        </p:nvSpPr>
        <p:spPr>
          <a:xfrm>
            <a:off x="2353373" y="3445204"/>
            <a:ext cx="5706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3</a:t>
            </a:r>
          </a:p>
        </p:txBody>
      </p:sp>
      <p:sp>
        <p:nvSpPr>
          <p:cNvPr id="1073" name="Google Shape;1072;p28"/>
          <p:cNvSpPr/>
          <p:nvPr/>
        </p:nvSpPr>
        <p:spPr>
          <a:xfrm>
            <a:off x="2245311" y="4297989"/>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74" name="Google Shape;1073;p28"/>
          <p:cNvSpPr txBox="1"/>
          <p:nvPr/>
        </p:nvSpPr>
        <p:spPr>
          <a:xfrm>
            <a:off x="2389702" y="4354479"/>
            <a:ext cx="6618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4</a:t>
            </a:r>
          </a:p>
        </p:txBody>
      </p:sp>
      <p:sp>
        <p:nvSpPr>
          <p:cNvPr id="1075" name="Google Shape;1074;p28"/>
          <p:cNvSpPr/>
          <p:nvPr/>
        </p:nvSpPr>
        <p:spPr>
          <a:xfrm>
            <a:off x="8646117" y="1507132"/>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76" name="Google Shape;1075;p28"/>
          <p:cNvSpPr txBox="1"/>
          <p:nvPr/>
        </p:nvSpPr>
        <p:spPr>
          <a:xfrm>
            <a:off x="8841292" y="1563628"/>
            <a:ext cx="523504"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Ι</a:t>
            </a:r>
            <a:r>
              <a:rPr baseline="-25000"/>
              <a:t>1</a:t>
            </a:r>
          </a:p>
        </p:txBody>
      </p:sp>
      <p:sp>
        <p:nvSpPr>
          <p:cNvPr id="1077" name="Google Shape;1076;p28"/>
          <p:cNvSpPr/>
          <p:nvPr/>
        </p:nvSpPr>
        <p:spPr>
          <a:xfrm>
            <a:off x="8646117" y="248014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78" name="Google Shape;1077;p28"/>
          <p:cNvSpPr txBox="1"/>
          <p:nvPr/>
        </p:nvSpPr>
        <p:spPr>
          <a:xfrm>
            <a:off x="8754180" y="2536644"/>
            <a:ext cx="425039"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 I</a:t>
            </a:r>
            <a:r>
              <a:rPr baseline="-25000"/>
              <a:t>2</a:t>
            </a:r>
          </a:p>
        </p:txBody>
      </p:sp>
      <p:sp>
        <p:nvSpPr>
          <p:cNvPr id="1079" name="Google Shape;1078;p28"/>
          <p:cNvSpPr/>
          <p:nvPr/>
        </p:nvSpPr>
        <p:spPr>
          <a:xfrm>
            <a:off x="8646111" y="3470369"/>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80" name="Google Shape;1079;p28"/>
          <p:cNvSpPr txBox="1"/>
          <p:nvPr/>
        </p:nvSpPr>
        <p:spPr>
          <a:xfrm>
            <a:off x="8754180" y="3534093"/>
            <a:ext cx="425039"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 I</a:t>
            </a:r>
            <a:r>
              <a:rPr baseline="-25000"/>
              <a:t>3</a:t>
            </a:r>
          </a:p>
        </p:txBody>
      </p:sp>
      <p:sp>
        <p:nvSpPr>
          <p:cNvPr id="1081" name="Google Shape;1080;p28"/>
          <p:cNvSpPr/>
          <p:nvPr/>
        </p:nvSpPr>
        <p:spPr>
          <a:xfrm>
            <a:off x="8646111" y="4386889"/>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82" name="Google Shape;1081;p28"/>
          <p:cNvSpPr txBox="1"/>
          <p:nvPr/>
        </p:nvSpPr>
        <p:spPr>
          <a:xfrm>
            <a:off x="8790494" y="4443386"/>
            <a:ext cx="425039"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solidFill>
                  <a:schemeClr val="accent1"/>
                </a:solidFill>
                <a:latin typeface="Times New Roman"/>
                <a:ea typeface="Times New Roman"/>
                <a:cs typeface="Times New Roman"/>
                <a:sym typeface="Times New Roman"/>
              </a:defRPr>
            </a:pPr>
            <a:r>
              <a:t> I</a:t>
            </a:r>
            <a:r>
              <a:rPr baseline="-25000"/>
              <a:t>4</a:t>
            </a:r>
          </a:p>
        </p:txBody>
      </p:sp>
      <p:sp>
        <p:nvSpPr>
          <p:cNvPr id="1083" name="Google Shape;1082;p28"/>
          <p:cNvSpPr/>
          <p:nvPr/>
        </p:nvSpPr>
        <p:spPr>
          <a:xfrm>
            <a:off x="5383371" y="2504587"/>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84" name="Google Shape;1083;p28"/>
          <p:cNvSpPr txBox="1"/>
          <p:nvPr/>
        </p:nvSpPr>
        <p:spPr>
          <a:xfrm>
            <a:off x="5491422" y="2561078"/>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1</a:t>
            </a:r>
          </a:p>
        </p:txBody>
      </p:sp>
      <p:sp>
        <p:nvSpPr>
          <p:cNvPr id="1085" name="Google Shape;1084;p28"/>
          <p:cNvSpPr/>
          <p:nvPr/>
        </p:nvSpPr>
        <p:spPr>
          <a:xfrm>
            <a:off x="5383365" y="3495430"/>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86" name="Google Shape;1085;p28"/>
          <p:cNvSpPr txBox="1"/>
          <p:nvPr/>
        </p:nvSpPr>
        <p:spPr>
          <a:xfrm>
            <a:off x="5491422" y="3559154"/>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2</a:t>
            </a:r>
          </a:p>
        </p:txBody>
      </p:sp>
      <p:sp>
        <p:nvSpPr>
          <p:cNvPr id="1087" name="Google Shape;1086;p28"/>
          <p:cNvSpPr/>
          <p:nvPr/>
        </p:nvSpPr>
        <p:spPr>
          <a:xfrm>
            <a:off x="2907321" y="1736338"/>
            <a:ext cx="2492702" cy="942901"/>
          </a:xfrm>
          <a:prstGeom prst="line">
            <a:avLst/>
          </a:prstGeom>
          <a:ln>
            <a:solidFill>
              <a:srgbClr val="000000"/>
            </a:solidFill>
            <a:miter/>
            <a:tailEnd type="triangle"/>
          </a:ln>
        </p:spPr>
        <p:txBody>
          <a:bodyPr lIns="45719" rIns="45719"/>
          <a:lstStyle/>
          <a:p>
            <a:endParaRPr/>
          </a:p>
        </p:txBody>
      </p:sp>
      <p:sp>
        <p:nvSpPr>
          <p:cNvPr id="1088" name="Google Shape;1087;p28"/>
          <p:cNvSpPr/>
          <p:nvPr/>
        </p:nvSpPr>
        <p:spPr>
          <a:xfrm>
            <a:off x="2907322" y="1736337"/>
            <a:ext cx="2516100" cy="1890301"/>
          </a:xfrm>
          <a:prstGeom prst="line">
            <a:avLst/>
          </a:prstGeom>
          <a:ln>
            <a:solidFill>
              <a:srgbClr val="000000"/>
            </a:solidFill>
            <a:miter/>
            <a:tailEnd type="triangle"/>
          </a:ln>
        </p:spPr>
        <p:txBody>
          <a:bodyPr lIns="45719" rIns="45719"/>
          <a:lstStyle/>
          <a:p>
            <a:endParaRPr/>
          </a:p>
        </p:txBody>
      </p:sp>
      <p:cxnSp>
        <p:nvCxnSpPr>
          <p:cNvPr id="1089" name="Google Shape;1088;p28"/>
          <p:cNvCxnSpPr>
            <a:cxnSpLocks/>
            <a:endCxn id="1083" idx="2"/>
          </p:cNvCxnSpPr>
          <p:nvPr/>
        </p:nvCxnSpPr>
        <p:spPr>
          <a:xfrm>
            <a:off x="2872274" y="2480148"/>
            <a:ext cx="2511097" cy="342546"/>
          </a:xfrm>
          <a:prstGeom prst="straightConnector1">
            <a:avLst/>
          </a:prstGeom>
          <a:ln>
            <a:solidFill>
              <a:srgbClr val="000000"/>
            </a:solidFill>
            <a:miter/>
            <a:tailEnd type="triangle"/>
          </a:ln>
        </p:spPr>
      </p:cxnSp>
      <p:sp>
        <p:nvSpPr>
          <p:cNvPr id="1090" name="Google Shape;1089;p28"/>
          <p:cNvSpPr/>
          <p:nvPr/>
        </p:nvSpPr>
        <p:spPr>
          <a:xfrm>
            <a:off x="2907321" y="2709354"/>
            <a:ext cx="2475901" cy="1035600"/>
          </a:xfrm>
          <a:prstGeom prst="line">
            <a:avLst/>
          </a:prstGeom>
          <a:ln>
            <a:solidFill>
              <a:srgbClr val="000000"/>
            </a:solidFill>
            <a:miter/>
            <a:tailEnd type="triangle"/>
          </a:ln>
        </p:spPr>
        <p:txBody>
          <a:bodyPr lIns="45719" rIns="45719"/>
          <a:lstStyle/>
          <a:p>
            <a:endParaRPr/>
          </a:p>
        </p:txBody>
      </p:sp>
      <p:sp>
        <p:nvSpPr>
          <p:cNvPr id="1091" name="Google Shape;1090;p28"/>
          <p:cNvSpPr/>
          <p:nvPr/>
        </p:nvSpPr>
        <p:spPr>
          <a:xfrm>
            <a:off x="2924265" y="3674636"/>
            <a:ext cx="2459102" cy="138900"/>
          </a:xfrm>
          <a:prstGeom prst="line">
            <a:avLst/>
          </a:prstGeom>
          <a:ln>
            <a:solidFill>
              <a:srgbClr val="000000"/>
            </a:solidFill>
            <a:miter/>
            <a:tailEnd type="triangle"/>
          </a:ln>
        </p:spPr>
        <p:txBody>
          <a:bodyPr lIns="45719" rIns="45719"/>
          <a:lstStyle/>
          <a:p>
            <a:endParaRPr/>
          </a:p>
        </p:txBody>
      </p:sp>
      <p:sp>
        <p:nvSpPr>
          <p:cNvPr id="1092" name="Google Shape;1091;p28"/>
          <p:cNvSpPr/>
          <p:nvPr/>
        </p:nvSpPr>
        <p:spPr>
          <a:xfrm flipV="1">
            <a:off x="2924123" y="2951600"/>
            <a:ext cx="2476044" cy="653240"/>
          </a:xfrm>
          <a:prstGeom prst="line">
            <a:avLst/>
          </a:prstGeom>
          <a:ln>
            <a:solidFill>
              <a:srgbClr val="000000"/>
            </a:solidFill>
            <a:miter/>
            <a:tailEnd type="triangle"/>
          </a:ln>
        </p:spPr>
        <p:txBody>
          <a:bodyPr lIns="45719" rIns="45719"/>
          <a:lstStyle/>
          <a:p>
            <a:endParaRPr/>
          </a:p>
        </p:txBody>
      </p:sp>
      <p:sp>
        <p:nvSpPr>
          <p:cNvPr id="1093" name="Google Shape;1092;p28"/>
          <p:cNvSpPr/>
          <p:nvPr/>
        </p:nvSpPr>
        <p:spPr>
          <a:xfrm flipV="1">
            <a:off x="2890517" y="3027459"/>
            <a:ext cx="2555193" cy="1430860"/>
          </a:xfrm>
          <a:prstGeom prst="line">
            <a:avLst/>
          </a:prstGeom>
          <a:ln>
            <a:solidFill>
              <a:srgbClr val="000000"/>
            </a:solidFill>
            <a:miter/>
            <a:tailEnd type="triangle"/>
          </a:ln>
        </p:spPr>
        <p:txBody>
          <a:bodyPr lIns="45719" rIns="45719"/>
          <a:lstStyle/>
          <a:p>
            <a:endParaRPr/>
          </a:p>
        </p:txBody>
      </p:sp>
      <p:sp>
        <p:nvSpPr>
          <p:cNvPr id="1094" name="Google Shape;1093;p28"/>
          <p:cNvSpPr/>
          <p:nvPr/>
        </p:nvSpPr>
        <p:spPr>
          <a:xfrm flipV="1">
            <a:off x="2898813" y="4038471"/>
            <a:ext cx="2581501" cy="529501"/>
          </a:xfrm>
          <a:prstGeom prst="line">
            <a:avLst/>
          </a:prstGeom>
          <a:ln>
            <a:solidFill>
              <a:srgbClr val="000000"/>
            </a:solidFill>
            <a:miter/>
            <a:tailEnd type="triangle"/>
          </a:ln>
        </p:spPr>
        <p:txBody>
          <a:bodyPr lIns="45719" rIns="45719"/>
          <a:lstStyle/>
          <a:p>
            <a:endParaRPr/>
          </a:p>
        </p:txBody>
      </p:sp>
      <p:sp>
        <p:nvSpPr>
          <p:cNvPr id="1095" name="Google Shape;1094;p28"/>
          <p:cNvSpPr txBox="1"/>
          <p:nvPr/>
        </p:nvSpPr>
        <p:spPr>
          <a:xfrm>
            <a:off x="4007182" y="1121736"/>
            <a:ext cx="1163307" cy="605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U</a:t>
            </a:r>
            <a:r>
              <a:rPr sz="2000"/>
              <a:t>4 </a:t>
            </a:r>
            <a:r>
              <a:rPr sz="1400"/>
              <a:t>X </a:t>
            </a:r>
            <a:r>
              <a:rPr sz="2000"/>
              <a:t>2</a:t>
            </a:r>
          </a:p>
        </p:txBody>
      </p:sp>
      <p:sp>
        <p:nvSpPr>
          <p:cNvPr id="1096" name="Google Shape;1095;p28"/>
          <p:cNvSpPr txBox="1"/>
          <p:nvPr/>
        </p:nvSpPr>
        <p:spPr>
          <a:xfrm>
            <a:off x="6723832" y="1034001"/>
            <a:ext cx="944412" cy="1220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V</a:t>
            </a:r>
            <a:r>
              <a:rPr sz="3200" baseline="-25000"/>
              <a:t>2 </a:t>
            </a:r>
            <a:r>
              <a:rPr sz="2000" baseline="-25000"/>
              <a:t>X </a:t>
            </a:r>
            <a:r>
              <a:rPr sz="3200" baseline="-25000"/>
              <a:t>4</a:t>
            </a:r>
          </a:p>
        </p:txBody>
      </p:sp>
      <p:sp>
        <p:nvSpPr>
          <p:cNvPr id="1097" name="Google Shape;1096;p28"/>
          <p:cNvSpPr txBox="1"/>
          <p:nvPr/>
        </p:nvSpPr>
        <p:spPr>
          <a:xfrm>
            <a:off x="1256810" y="2249315"/>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098" name="Google Shape;1097;p28"/>
          <p:cNvSpPr/>
          <p:nvPr/>
        </p:nvSpPr>
        <p:spPr>
          <a:xfrm>
            <a:off x="1304394" y="3647907"/>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099" name="Google Shape;1098;p28"/>
          <p:cNvSpPr/>
          <p:nvPr/>
        </p:nvSpPr>
        <p:spPr>
          <a:xfrm>
            <a:off x="1309089" y="2671744"/>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00" name="Google Shape;1099;p28"/>
          <p:cNvSpPr/>
          <p:nvPr/>
        </p:nvSpPr>
        <p:spPr>
          <a:xfrm>
            <a:off x="1335886" y="1714042"/>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01" name="Google Shape;1100;p28"/>
          <p:cNvSpPr/>
          <p:nvPr/>
        </p:nvSpPr>
        <p:spPr>
          <a:xfrm>
            <a:off x="1306564" y="4616096"/>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02" name="Google Shape;1101;p28"/>
          <p:cNvSpPr txBox="1"/>
          <p:nvPr/>
        </p:nvSpPr>
        <p:spPr>
          <a:xfrm>
            <a:off x="1256810" y="1245522"/>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103" name="Google Shape;1102;p28"/>
          <p:cNvSpPr txBox="1"/>
          <p:nvPr/>
        </p:nvSpPr>
        <p:spPr>
          <a:xfrm>
            <a:off x="1256810" y="3201872"/>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104" name="Google Shape;1103;p28"/>
          <p:cNvSpPr txBox="1"/>
          <p:nvPr/>
        </p:nvSpPr>
        <p:spPr>
          <a:xfrm>
            <a:off x="1260392" y="4101989"/>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1</a:t>
            </a:r>
          </a:p>
        </p:txBody>
      </p:sp>
      <p:sp>
        <p:nvSpPr>
          <p:cNvPr id="1105" name="Google Shape;1104;p28"/>
          <p:cNvSpPr/>
          <p:nvPr/>
        </p:nvSpPr>
        <p:spPr>
          <a:xfrm>
            <a:off x="9521235" y="3701934"/>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06" name="Google Shape;1105;p28"/>
          <p:cNvSpPr/>
          <p:nvPr/>
        </p:nvSpPr>
        <p:spPr>
          <a:xfrm>
            <a:off x="9525930" y="2725770"/>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07" name="Google Shape;1106;p28"/>
          <p:cNvSpPr/>
          <p:nvPr/>
        </p:nvSpPr>
        <p:spPr>
          <a:xfrm>
            <a:off x="9552726" y="1768068"/>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08" name="Google Shape;1107;p28"/>
          <p:cNvSpPr/>
          <p:nvPr/>
        </p:nvSpPr>
        <p:spPr>
          <a:xfrm>
            <a:off x="9523403" y="4670121"/>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cxnSp>
        <p:nvCxnSpPr>
          <p:cNvPr id="1109" name="Google Shape;1108;p28"/>
          <p:cNvCxnSpPr>
            <a:cxnSpLocks/>
            <a:endCxn id="1143" idx="3"/>
          </p:cNvCxnSpPr>
          <p:nvPr/>
        </p:nvCxnSpPr>
        <p:spPr>
          <a:xfrm flipV="1">
            <a:off x="5948423" y="1843208"/>
            <a:ext cx="2645108" cy="758066"/>
          </a:xfrm>
          <a:prstGeom prst="straightConnector1">
            <a:avLst/>
          </a:prstGeom>
          <a:ln>
            <a:solidFill>
              <a:srgbClr val="000000"/>
            </a:solidFill>
            <a:miter/>
            <a:tailEnd type="triangle"/>
          </a:ln>
        </p:spPr>
      </p:cxnSp>
      <p:cxnSp>
        <p:nvCxnSpPr>
          <p:cNvPr id="1110" name="Google Shape;1109;p28"/>
          <p:cNvCxnSpPr>
            <a:cxnSpLocks/>
            <a:endCxn id="1077" idx="0"/>
          </p:cNvCxnSpPr>
          <p:nvPr/>
        </p:nvCxnSpPr>
        <p:spPr>
          <a:xfrm flipV="1">
            <a:off x="6062073" y="2480148"/>
            <a:ext cx="2915048" cy="229206"/>
          </a:xfrm>
          <a:prstGeom prst="straightConnector1">
            <a:avLst/>
          </a:prstGeom>
          <a:ln>
            <a:solidFill>
              <a:srgbClr val="000000"/>
            </a:solidFill>
            <a:miter/>
            <a:tailEnd type="triangle"/>
          </a:ln>
        </p:spPr>
      </p:cxnSp>
      <p:sp>
        <p:nvSpPr>
          <p:cNvPr id="1111" name="Google Shape;1110;p28"/>
          <p:cNvSpPr/>
          <p:nvPr/>
        </p:nvSpPr>
        <p:spPr>
          <a:xfrm>
            <a:off x="5933859" y="3059860"/>
            <a:ext cx="2809201" cy="1420202"/>
          </a:xfrm>
          <a:prstGeom prst="line">
            <a:avLst/>
          </a:prstGeom>
          <a:ln>
            <a:solidFill>
              <a:srgbClr val="000000"/>
            </a:solidFill>
            <a:miter/>
            <a:tailEnd type="triangle"/>
          </a:ln>
        </p:spPr>
        <p:txBody>
          <a:bodyPr lIns="45719" rIns="45719"/>
          <a:lstStyle/>
          <a:p>
            <a:endParaRPr/>
          </a:p>
        </p:txBody>
      </p:sp>
      <p:sp>
        <p:nvSpPr>
          <p:cNvPr id="1112" name="Google Shape;1111;p28"/>
          <p:cNvSpPr/>
          <p:nvPr/>
        </p:nvSpPr>
        <p:spPr>
          <a:xfrm>
            <a:off x="6031312" y="2950876"/>
            <a:ext cx="2614801" cy="837601"/>
          </a:xfrm>
          <a:prstGeom prst="line">
            <a:avLst/>
          </a:prstGeom>
          <a:ln>
            <a:solidFill>
              <a:srgbClr val="000000"/>
            </a:solidFill>
            <a:miter/>
            <a:tailEnd type="triangle"/>
          </a:ln>
        </p:spPr>
        <p:txBody>
          <a:bodyPr lIns="45719" rIns="45719"/>
          <a:lstStyle/>
          <a:p>
            <a:endParaRPr/>
          </a:p>
        </p:txBody>
      </p:sp>
      <p:sp>
        <p:nvSpPr>
          <p:cNvPr id="1113" name="Google Shape;1112;p28"/>
          <p:cNvSpPr/>
          <p:nvPr/>
        </p:nvSpPr>
        <p:spPr>
          <a:xfrm>
            <a:off x="6045371" y="3813535"/>
            <a:ext cx="2611801" cy="106201"/>
          </a:xfrm>
          <a:prstGeom prst="line">
            <a:avLst/>
          </a:prstGeom>
          <a:ln>
            <a:solidFill>
              <a:srgbClr val="000000"/>
            </a:solidFill>
            <a:miter/>
            <a:tailEnd type="triangle"/>
          </a:ln>
        </p:spPr>
        <p:txBody>
          <a:bodyPr lIns="45719" rIns="45719"/>
          <a:lstStyle/>
          <a:p>
            <a:endParaRPr/>
          </a:p>
        </p:txBody>
      </p:sp>
      <p:sp>
        <p:nvSpPr>
          <p:cNvPr id="1114" name="Google Shape;1113;p28"/>
          <p:cNvSpPr/>
          <p:nvPr/>
        </p:nvSpPr>
        <p:spPr>
          <a:xfrm flipV="1">
            <a:off x="5948423" y="1955101"/>
            <a:ext cx="2730901" cy="1633500"/>
          </a:xfrm>
          <a:prstGeom prst="line">
            <a:avLst/>
          </a:prstGeom>
          <a:ln>
            <a:solidFill>
              <a:srgbClr val="000000"/>
            </a:solidFill>
            <a:miter/>
            <a:tailEnd type="triangle"/>
          </a:ln>
        </p:spPr>
        <p:txBody>
          <a:bodyPr lIns="45719" rIns="45719"/>
          <a:lstStyle/>
          <a:p>
            <a:endParaRPr/>
          </a:p>
        </p:txBody>
      </p:sp>
      <p:sp>
        <p:nvSpPr>
          <p:cNvPr id="1115" name="Google Shape;1114;p28"/>
          <p:cNvSpPr/>
          <p:nvPr/>
        </p:nvSpPr>
        <p:spPr>
          <a:xfrm flipV="1">
            <a:off x="6032554" y="2928055"/>
            <a:ext cx="2611849" cy="739327"/>
          </a:xfrm>
          <a:prstGeom prst="line">
            <a:avLst/>
          </a:prstGeom>
          <a:ln>
            <a:solidFill>
              <a:srgbClr val="000000"/>
            </a:solidFill>
            <a:miter/>
            <a:tailEnd type="triangle"/>
          </a:ln>
        </p:spPr>
        <p:txBody>
          <a:bodyPr lIns="45719" rIns="45719"/>
          <a:lstStyle/>
          <a:p>
            <a:endParaRPr/>
          </a:p>
        </p:txBody>
      </p:sp>
      <p:sp>
        <p:nvSpPr>
          <p:cNvPr id="1116" name="Google Shape;1115;p28"/>
          <p:cNvSpPr/>
          <p:nvPr/>
        </p:nvSpPr>
        <p:spPr>
          <a:xfrm>
            <a:off x="6045411" y="3988895"/>
            <a:ext cx="2600701" cy="716101"/>
          </a:xfrm>
          <a:prstGeom prst="line">
            <a:avLst/>
          </a:prstGeom>
          <a:ln>
            <a:solidFill>
              <a:srgbClr val="000000"/>
            </a:solidFill>
            <a:miter/>
            <a:tailEnd type="triangle"/>
          </a:ln>
        </p:spPr>
        <p:txBody>
          <a:bodyPr lIns="45719" rIns="45719"/>
          <a:lstStyle/>
          <a:p>
            <a:endParaRPr/>
          </a:p>
        </p:txBody>
      </p:sp>
      <p:sp>
        <p:nvSpPr>
          <p:cNvPr id="1117" name="Google Shape;1116;p28"/>
          <p:cNvSpPr txBox="1"/>
          <p:nvPr/>
        </p:nvSpPr>
        <p:spPr>
          <a:xfrm>
            <a:off x="1776582" y="105295"/>
            <a:ext cx="1821511"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Input Layer</a:t>
            </a:r>
          </a:p>
        </p:txBody>
      </p:sp>
      <p:sp>
        <p:nvSpPr>
          <p:cNvPr id="1118" name="Google Shape;1117;p28"/>
          <p:cNvSpPr txBox="1"/>
          <p:nvPr/>
        </p:nvSpPr>
        <p:spPr>
          <a:xfrm>
            <a:off x="5041704" y="105295"/>
            <a:ext cx="1699362"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Hidden Layer</a:t>
            </a:r>
          </a:p>
        </p:txBody>
      </p:sp>
      <p:sp>
        <p:nvSpPr>
          <p:cNvPr id="1119" name="Google Shape;1118;p28"/>
          <p:cNvSpPr txBox="1"/>
          <p:nvPr/>
        </p:nvSpPr>
        <p:spPr>
          <a:xfrm>
            <a:off x="8082926" y="69753"/>
            <a:ext cx="27177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Output Layer</a:t>
            </a:r>
          </a:p>
        </p:txBody>
      </p:sp>
      <p:grpSp>
        <p:nvGrpSpPr>
          <p:cNvPr id="1122" name="Google Shape;1119;p28"/>
          <p:cNvGrpSpPr/>
          <p:nvPr/>
        </p:nvGrpSpPr>
        <p:grpSpPr>
          <a:xfrm>
            <a:off x="10491783" y="1359653"/>
            <a:ext cx="1068092" cy="3504089"/>
            <a:chOff x="0" y="0"/>
            <a:chExt cx="1068091" cy="3504088"/>
          </a:xfrm>
        </p:grpSpPr>
        <p:sp>
          <p:nvSpPr>
            <p:cNvPr id="1120" name="Google Shape;1120;p28"/>
            <p:cNvSpPr/>
            <p:nvPr/>
          </p:nvSpPr>
          <p:spPr>
            <a:xfrm rot="10800000">
              <a:off x="0" y="-1"/>
              <a:ext cx="378275" cy="350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121" name="Google Shape;1121;p28"/>
            <p:cNvSpPr txBox="1"/>
            <p:nvPr/>
          </p:nvSpPr>
          <p:spPr>
            <a:xfrm>
              <a:off x="626141" y="1523020"/>
              <a:ext cx="441951" cy="6212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3200" b="1" baseline="-25000">
                  <a:latin typeface="Times New Roman"/>
                  <a:ea typeface="Times New Roman"/>
                  <a:cs typeface="Times New Roman"/>
                  <a:sym typeface="Times New Roman"/>
                </a:defRPr>
              </a:lvl1pPr>
            </a:lstStyle>
            <a:p>
              <a:r>
                <a:t>Y</a:t>
              </a:r>
            </a:p>
          </p:txBody>
        </p:sp>
      </p:grpSp>
      <p:grpSp>
        <p:nvGrpSpPr>
          <p:cNvPr id="1125" name="Google Shape;1122;p28"/>
          <p:cNvGrpSpPr/>
          <p:nvPr/>
        </p:nvGrpSpPr>
        <p:grpSpPr>
          <a:xfrm>
            <a:off x="512253" y="1451948"/>
            <a:ext cx="726735" cy="3504089"/>
            <a:chOff x="0" y="0"/>
            <a:chExt cx="726734" cy="3504088"/>
          </a:xfrm>
        </p:grpSpPr>
        <p:sp>
          <p:nvSpPr>
            <p:cNvPr id="1123" name="Google Shape;1123;p28"/>
            <p:cNvSpPr/>
            <p:nvPr/>
          </p:nvSpPr>
          <p:spPr>
            <a:xfrm>
              <a:off x="348457" y="0"/>
              <a:ext cx="378278" cy="35040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124" name="Google Shape;1124;p28"/>
            <p:cNvSpPr txBox="1"/>
            <p:nvPr/>
          </p:nvSpPr>
          <p:spPr>
            <a:xfrm>
              <a:off x="0" y="1626215"/>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
        <p:nvSpPr>
          <p:cNvPr id="1126" name="Google Shape;1125;p28"/>
          <p:cNvSpPr txBox="1"/>
          <p:nvPr/>
        </p:nvSpPr>
        <p:spPr>
          <a:xfrm>
            <a:off x="7134987" y="978102"/>
            <a:ext cx="245503"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T</a:t>
            </a:r>
          </a:p>
        </p:txBody>
      </p:sp>
      <p:sp>
        <p:nvSpPr>
          <p:cNvPr id="1127" name="Google Shape;1126;p28"/>
          <p:cNvSpPr txBox="1"/>
          <p:nvPr/>
        </p:nvSpPr>
        <p:spPr>
          <a:xfrm>
            <a:off x="1910472" y="685179"/>
            <a:ext cx="1645551" cy="482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Users</a:t>
            </a:r>
          </a:p>
        </p:txBody>
      </p:sp>
      <p:sp>
        <p:nvSpPr>
          <p:cNvPr id="1128" name="Google Shape;1127;p28"/>
          <p:cNvSpPr txBox="1"/>
          <p:nvPr/>
        </p:nvSpPr>
        <p:spPr>
          <a:xfrm>
            <a:off x="8225944" y="683275"/>
            <a:ext cx="1554139" cy="482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solidFill>
                  <a:schemeClr val="accent1"/>
                </a:solidFill>
                <a:latin typeface="Times New Roman"/>
                <a:ea typeface="Times New Roman"/>
                <a:cs typeface="Times New Roman"/>
                <a:sym typeface="Times New Roman"/>
              </a:defRPr>
            </a:lvl1pPr>
          </a:lstStyle>
          <a:p>
            <a:r>
              <a:t>Elements</a:t>
            </a:r>
          </a:p>
        </p:txBody>
      </p:sp>
      <p:sp>
        <p:nvSpPr>
          <p:cNvPr id="1129" name="Google Shape;1128;p28"/>
          <p:cNvSpPr txBox="1"/>
          <p:nvPr/>
        </p:nvSpPr>
        <p:spPr>
          <a:xfrm rot="1294757">
            <a:off x="3585052" y="1900317"/>
            <a:ext cx="1028917"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11</a:t>
            </a:r>
          </a:p>
        </p:txBody>
      </p:sp>
      <p:sp>
        <p:nvSpPr>
          <p:cNvPr id="1130" name="Google Shape;1129;p28"/>
          <p:cNvSpPr txBox="1"/>
          <p:nvPr/>
        </p:nvSpPr>
        <p:spPr>
          <a:xfrm rot="1996787">
            <a:off x="3467035" y="2162905"/>
            <a:ext cx="90143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12</a:t>
            </a:r>
          </a:p>
        </p:txBody>
      </p:sp>
      <p:sp>
        <p:nvSpPr>
          <p:cNvPr id="1131" name="Google Shape;1130;p28"/>
          <p:cNvSpPr txBox="1"/>
          <p:nvPr/>
        </p:nvSpPr>
        <p:spPr>
          <a:xfrm>
            <a:off x="3465565" y="2465152"/>
            <a:ext cx="9017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21</a:t>
            </a:r>
          </a:p>
        </p:txBody>
      </p:sp>
      <p:sp>
        <p:nvSpPr>
          <p:cNvPr id="1132" name="Google Shape;1131;p28"/>
          <p:cNvSpPr txBox="1"/>
          <p:nvPr/>
        </p:nvSpPr>
        <p:spPr>
          <a:xfrm rot="1322408">
            <a:off x="3410506" y="2826425"/>
            <a:ext cx="88324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22</a:t>
            </a:r>
          </a:p>
        </p:txBody>
      </p:sp>
      <p:sp>
        <p:nvSpPr>
          <p:cNvPr id="1133" name="Google Shape;1132;p28"/>
          <p:cNvSpPr txBox="1"/>
          <p:nvPr/>
        </p:nvSpPr>
        <p:spPr>
          <a:xfrm rot="20690828">
            <a:off x="3217699" y="3127161"/>
            <a:ext cx="85910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31</a:t>
            </a:r>
          </a:p>
        </p:txBody>
      </p:sp>
      <p:sp>
        <p:nvSpPr>
          <p:cNvPr id="1134" name="Google Shape;1133;p28"/>
          <p:cNvSpPr txBox="1"/>
          <p:nvPr/>
        </p:nvSpPr>
        <p:spPr>
          <a:xfrm rot="363748">
            <a:off x="3277730" y="3459990"/>
            <a:ext cx="9212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32</a:t>
            </a:r>
          </a:p>
        </p:txBody>
      </p:sp>
      <p:sp>
        <p:nvSpPr>
          <p:cNvPr id="1135" name="Google Shape;1134;p28"/>
          <p:cNvSpPr txBox="1"/>
          <p:nvPr/>
        </p:nvSpPr>
        <p:spPr>
          <a:xfrm rot="20800380">
            <a:off x="3191902" y="4097225"/>
            <a:ext cx="116064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42</a:t>
            </a:r>
          </a:p>
        </p:txBody>
      </p:sp>
      <p:sp>
        <p:nvSpPr>
          <p:cNvPr id="1136" name="Google Shape;1135;p28"/>
          <p:cNvSpPr txBox="1"/>
          <p:nvPr/>
        </p:nvSpPr>
        <p:spPr>
          <a:xfrm rot="19873378">
            <a:off x="3035449" y="3802845"/>
            <a:ext cx="100874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41</a:t>
            </a:r>
          </a:p>
        </p:txBody>
      </p:sp>
      <p:sp>
        <p:nvSpPr>
          <p:cNvPr id="1137" name="Google Shape;1136;p28"/>
          <p:cNvSpPr txBox="1"/>
          <p:nvPr/>
        </p:nvSpPr>
        <p:spPr>
          <a:xfrm rot="20508235">
            <a:off x="7744483" y="1631408"/>
            <a:ext cx="984936"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11</a:t>
            </a:r>
          </a:p>
        </p:txBody>
      </p:sp>
      <p:sp>
        <p:nvSpPr>
          <p:cNvPr id="1138" name="Google Shape;1137;p28"/>
          <p:cNvSpPr txBox="1"/>
          <p:nvPr/>
        </p:nvSpPr>
        <p:spPr>
          <a:xfrm>
            <a:off x="7870283" y="2511468"/>
            <a:ext cx="869803"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12</a:t>
            </a:r>
          </a:p>
        </p:txBody>
      </p:sp>
      <p:sp>
        <p:nvSpPr>
          <p:cNvPr id="1139" name="Google Shape;1138;p28"/>
          <p:cNvSpPr txBox="1"/>
          <p:nvPr/>
        </p:nvSpPr>
        <p:spPr>
          <a:xfrm rot="856849">
            <a:off x="7984948" y="3417231"/>
            <a:ext cx="907778"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13</a:t>
            </a:r>
          </a:p>
        </p:txBody>
      </p:sp>
      <p:sp>
        <p:nvSpPr>
          <p:cNvPr id="1140" name="Google Shape;1139;p28"/>
          <p:cNvSpPr txBox="1"/>
          <p:nvPr/>
        </p:nvSpPr>
        <p:spPr>
          <a:xfrm rot="1589921">
            <a:off x="8252132" y="4134045"/>
            <a:ext cx="81097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14</a:t>
            </a:r>
          </a:p>
        </p:txBody>
      </p:sp>
      <p:sp>
        <p:nvSpPr>
          <p:cNvPr id="1141" name="Google Shape;1140;p28"/>
          <p:cNvSpPr txBox="1"/>
          <p:nvPr/>
        </p:nvSpPr>
        <p:spPr>
          <a:xfrm rot="20690828">
            <a:off x="7882098" y="2730562"/>
            <a:ext cx="103105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22</a:t>
            </a:r>
          </a:p>
        </p:txBody>
      </p:sp>
      <p:sp>
        <p:nvSpPr>
          <p:cNvPr id="1142" name="Google Shape;1141;p28"/>
          <p:cNvSpPr txBox="1"/>
          <p:nvPr/>
        </p:nvSpPr>
        <p:spPr>
          <a:xfrm rot="160265">
            <a:off x="7914199" y="3649104"/>
            <a:ext cx="105896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23</a:t>
            </a:r>
          </a:p>
        </p:txBody>
      </p:sp>
      <p:sp>
        <p:nvSpPr>
          <p:cNvPr id="1143" name="Google Shape;1142;p28"/>
          <p:cNvSpPr txBox="1"/>
          <p:nvPr/>
        </p:nvSpPr>
        <p:spPr>
          <a:xfrm rot="19709584">
            <a:off x="7792883" y="1911795"/>
            <a:ext cx="86436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21</a:t>
            </a:r>
          </a:p>
        </p:txBody>
      </p:sp>
      <p:sp>
        <p:nvSpPr>
          <p:cNvPr id="1144" name="Google Shape;1143;p28"/>
          <p:cNvSpPr txBox="1"/>
          <p:nvPr/>
        </p:nvSpPr>
        <p:spPr>
          <a:xfrm rot="977672">
            <a:off x="8163557" y="4427320"/>
            <a:ext cx="968190"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24</a:t>
            </a:r>
          </a:p>
        </p:txBody>
      </p:sp>
      <mc:AlternateContent xmlns:mc="http://schemas.openxmlformats.org/markup-compatibility/2006">
        <mc:Choice xmlns:a14="http://schemas.microsoft.com/office/drawing/2010/main" Requires="a14">
          <p:sp>
            <p:nvSpPr>
              <p:cNvPr id="1145" name="TextBox 1"/>
              <p:cNvSpPr txBox="1"/>
              <p:nvPr/>
            </p:nvSpPr>
            <p:spPr>
              <a:xfrm>
                <a:off x="2872274" y="4836383"/>
                <a:ext cx="5965462" cy="102733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2000">
                    <a:solidFill>
                      <a:schemeClr val="accent6"/>
                    </a:solidFill>
                  </a:defRPr>
                </a:lvl1pPr>
              </a:lstStyle>
              <a:p>
                <a:pPr/>
                <a14:m>
                  <m:oMathPara xmlns:m="http://schemas.openxmlformats.org/officeDocument/2006/math">
                    <m:oMathParaPr>
                      <m:jc m:val="left"/>
                    </m:oMathParaPr>
                    <m:oMath xmlns:m="http://schemas.openxmlformats.org/officeDocument/2006/math">
                      <m:r>
                        <a:rPr sz="2000" i="1">
                          <a:solidFill>
                            <a:srgbClr val="2D2DB9"/>
                          </a:solidFill>
                          <a:latin typeface="Cambria Math" panose="02040503050406030204" pitchFamily="18" charset="0"/>
                        </a:rPr>
                        <m:t>𝒎𝒊𝒏</m:t>
                      </m:r>
                      <m:nary>
                        <m:naryPr>
                          <m:chr m:val="∑"/>
                          <m:limLoc m:val="undOvr"/>
                          <m:supHide m:val="on"/>
                          <m:ctrlPr>
                            <a:rPr sz="2000" i="1">
                              <a:solidFill>
                                <a:srgbClr val="2D2DB9"/>
                              </a:solidFill>
                              <a:latin typeface="Cambria Math" panose="02040503050406030204" pitchFamily="18" charset="0"/>
                            </a:rPr>
                          </m:ctrlPr>
                        </m:naryPr>
                        <m:sub>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𝒚</m:t>
                              </m:r>
                            </m:e>
                            <m:sub>
                              <m:r>
                                <a:rPr sz="2000" i="1">
                                  <a:solidFill>
                                    <a:srgbClr val="2D2DB9"/>
                                  </a:solidFill>
                                  <a:latin typeface="Cambria Math" panose="02040503050406030204" pitchFamily="18" charset="0"/>
                                </a:rPr>
                                <m:t>𝒕𝒋</m:t>
                              </m:r>
                            </m:sub>
                          </m:sSub>
                        </m:sub>
                        <m:sup/>
                        <m:e>
                          <m:r>
                            <a:rPr sz="2000" i="1">
                              <a:solidFill>
                                <a:srgbClr val="2D2DB9"/>
                              </a:solidFill>
                              <a:latin typeface="Cambria Math" panose="02040503050406030204" pitchFamily="18" charset="0"/>
                            </a:rPr>
                            <m:t> </m:t>
                          </m:r>
                        </m:e>
                      </m:nary>
                      <m:sSup>
                        <m:sSupPr>
                          <m:ctrlPr>
                            <a:rPr sz="2000" i="1">
                              <a:solidFill>
                                <a:srgbClr val="2D2DB9"/>
                              </a:solidFill>
                              <a:latin typeface="Cambria Math" panose="02040503050406030204" pitchFamily="18" charset="0"/>
                            </a:rPr>
                          </m:ctrlPr>
                        </m:sSupPr>
                        <m:e>
                          <m:d>
                            <m:dPr>
                              <m:ctrlPr>
                                <a:rPr sz="2000" i="1">
                                  <a:solidFill>
                                    <a:srgbClr val="2D2DB9"/>
                                  </a:solidFill>
                                  <a:latin typeface="Cambria Math" panose="02040503050406030204" pitchFamily="18" charset="0"/>
                                </a:rPr>
                              </m:ctrlPr>
                            </m:dPr>
                            <m:e>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𝒚</m:t>
                                  </m:r>
                                </m:e>
                                <m:sub>
                                  <m:r>
                                    <a:rPr sz="2000" i="1">
                                      <a:solidFill>
                                        <a:srgbClr val="2D2DB9"/>
                                      </a:solidFill>
                                      <a:latin typeface="Cambria Math" panose="02040503050406030204" pitchFamily="18" charset="0"/>
                                    </a:rPr>
                                    <m:t>𝒊𝒋</m:t>
                                  </m:r>
                                </m:sub>
                              </m:sSub>
                              <m:r>
                                <a:rPr sz="2000" i="1">
                                  <a:solidFill>
                                    <a:srgbClr val="2D2DB9"/>
                                  </a:solidFill>
                                  <a:latin typeface="Cambria Math" panose="02040503050406030204" pitchFamily="18" charset="0"/>
                                </a:rPr>
                                <m:t>−</m:t>
                              </m:r>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𝒖</m:t>
                                  </m:r>
                                </m:e>
                                <m:sub>
                                  <m:r>
                                    <a:rPr sz="2000" i="1">
                                      <a:solidFill>
                                        <a:srgbClr val="2D2DB9"/>
                                      </a:solidFill>
                                      <a:latin typeface="Cambria Math" panose="02040503050406030204" pitchFamily="18" charset="0"/>
                                    </a:rPr>
                                    <m:t>𝒊</m:t>
                                  </m:r>
                                </m:sub>
                              </m:sSub>
                              <m:r>
                                <a:rPr sz="2000" i="1">
                                  <a:solidFill>
                                    <a:srgbClr val="2D2DB9"/>
                                  </a:solidFill>
                                  <a:latin typeface="Cambria Math" panose="02040503050406030204" pitchFamily="18" charset="0"/>
                                </a:rPr>
                                <m:t>⋅</m:t>
                              </m:r>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𝒗</m:t>
                                  </m:r>
                                </m:e>
                                <m:sub>
                                  <m:r>
                                    <a:rPr sz="2000" i="1">
                                      <a:solidFill>
                                        <a:srgbClr val="2D2DB9"/>
                                      </a:solidFill>
                                      <a:latin typeface="Cambria Math" panose="02040503050406030204" pitchFamily="18" charset="0"/>
                                    </a:rPr>
                                    <m:t>𝒋</m:t>
                                  </m:r>
                                </m:sub>
                              </m:sSub>
                            </m:e>
                          </m:d>
                        </m:e>
                        <m:sup>
                          <m:r>
                            <a:rPr sz="2000" i="1">
                              <a:solidFill>
                                <a:srgbClr val="2D2DB9"/>
                              </a:solidFill>
                              <a:latin typeface="Cambria Math" panose="02040503050406030204" pitchFamily="18" charset="0"/>
                            </a:rPr>
                            <m:t>𝟐</m:t>
                          </m:r>
                        </m:sup>
                      </m:sSup>
                      <m:r>
                        <a:rPr sz="2000" i="1">
                          <a:solidFill>
                            <a:srgbClr val="2D2DB9"/>
                          </a:solidFill>
                          <a:latin typeface="Cambria Math" panose="02040503050406030204" pitchFamily="18" charset="0"/>
                        </a:rPr>
                        <m:t>+</m:t>
                      </m:r>
                      <m:sSup>
                        <m:sSupPr>
                          <m:ctrlPr>
                            <a:rPr sz="2000" i="1">
                              <a:solidFill>
                                <a:srgbClr val="2D2DB9"/>
                              </a:solidFill>
                              <a:latin typeface="Cambria Math" panose="02040503050406030204" pitchFamily="18" charset="0"/>
                            </a:rPr>
                          </m:ctrlPr>
                        </m:sSupPr>
                        <m:e>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𝝀</m:t>
                              </m:r>
                            </m:e>
                            <m:sub>
                              <m:r>
                                <a:rPr sz="2000" i="1">
                                  <a:solidFill>
                                    <a:srgbClr val="2D2DB9"/>
                                  </a:solidFill>
                                  <a:latin typeface="Cambria Math" panose="02040503050406030204" pitchFamily="18" charset="0"/>
                                </a:rPr>
                                <m:t>𝒖</m:t>
                              </m:r>
                            </m:sub>
                          </m:sSub>
                          <m:r>
                            <a:rPr sz="2000" i="1">
                              <a:solidFill>
                                <a:srgbClr val="2D2DB9"/>
                              </a:solidFill>
                              <a:latin typeface="Cambria Math" panose="02040503050406030204" pitchFamily="18" charset="0"/>
                            </a:rPr>
                            <m:t> |</m:t>
                          </m:r>
                          <m:d>
                            <m:dPr>
                              <m:begChr m:val="|"/>
                              <m:endChr m:val="|"/>
                              <m:ctrlPr>
                                <a:rPr sz="2000" i="1">
                                  <a:solidFill>
                                    <a:srgbClr val="2D2DB9"/>
                                  </a:solidFill>
                                  <a:latin typeface="Cambria Math" panose="02040503050406030204" pitchFamily="18" charset="0"/>
                                </a:rPr>
                              </m:ctrlPr>
                            </m:dPr>
                            <m:e>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𝒖</m:t>
                                  </m:r>
                                </m:e>
                                <m:sub>
                                  <m:r>
                                    <a:rPr sz="2000" i="1">
                                      <a:solidFill>
                                        <a:srgbClr val="2D2DB9"/>
                                      </a:solidFill>
                                      <a:latin typeface="Cambria Math" panose="02040503050406030204" pitchFamily="18" charset="0"/>
                                    </a:rPr>
                                    <m:t>𝒊</m:t>
                                  </m:r>
                                </m:sub>
                              </m:sSub>
                            </m:e>
                          </m:d>
                          <m:r>
                            <a:rPr sz="2000" i="1">
                              <a:solidFill>
                                <a:srgbClr val="2D2DB9"/>
                              </a:solidFill>
                              <a:latin typeface="Cambria Math" panose="02040503050406030204" pitchFamily="18" charset="0"/>
                            </a:rPr>
                            <m:t>|</m:t>
                          </m:r>
                        </m:e>
                        <m:sup>
                          <m:r>
                            <a:rPr sz="2000" i="1">
                              <a:solidFill>
                                <a:srgbClr val="2D2DB9"/>
                              </a:solidFill>
                              <a:latin typeface="Cambria Math" panose="02040503050406030204" pitchFamily="18" charset="0"/>
                            </a:rPr>
                            <m:t>𝟐</m:t>
                          </m:r>
                        </m:sup>
                      </m:sSup>
                      <m:r>
                        <a:rPr sz="2000" i="1">
                          <a:solidFill>
                            <a:srgbClr val="2D2DB9"/>
                          </a:solidFill>
                          <a:latin typeface="Cambria Math" panose="02040503050406030204" pitchFamily="18" charset="0"/>
                        </a:rPr>
                        <m:t>+</m:t>
                      </m:r>
                      <m:sSup>
                        <m:sSupPr>
                          <m:ctrlPr>
                            <a:rPr sz="2000" i="1">
                              <a:solidFill>
                                <a:srgbClr val="2D2DB9"/>
                              </a:solidFill>
                              <a:latin typeface="Cambria Math" panose="02040503050406030204" pitchFamily="18" charset="0"/>
                            </a:rPr>
                          </m:ctrlPr>
                        </m:sSupPr>
                        <m:e>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𝝀</m:t>
                              </m:r>
                            </m:e>
                            <m:sub>
                              <m:r>
                                <a:rPr sz="2000" i="1">
                                  <a:solidFill>
                                    <a:srgbClr val="2D2DB9"/>
                                  </a:solidFill>
                                  <a:latin typeface="Cambria Math" panose="02040503050406030204" pitchFamily="18" charset="0"/>
                                </a:rPr>
                                <m:t>𝒗</m:t>
                              </m:r>
                            </m:sub>
                          </m:sSub>
                          <m:r>
                            <a:rPr sz="2000" i="1">
                              <a:solidFill>
                                <a:srgbClr val="2D2DB9"/>
                              </a:solidFill>
                              <a:latin typeface="Cambria Math" panose="02040503050406030204" pitchFamily="18" charset="0"/>
                            </a:rPr>
                            <m:t> |</m:t>
                          </m:r>
                          <m:d>
                            <m:dPr>
                              <m:begChr m:val="|"/>
                              <m:endChr m:val="|"/>
                              <m:ctrlPr>
                                <a:rPr sz="2000" i="1">
                                  <a:solidFill>
                                    <a:srgbClr val="2D2DB9"/>
                                  </a:solidFill>
                                  <a:latin typeface="Cambria Math" panose="02040503050406030204" pitchFamily="18" charset="0"/>
                                </a:rPr>
                              </m:ctrlPr>
                            </m:dPr>
                            <m:e>
                              <m:sSub>
                                <m:sSubPr>
                                  <m:ctrlPr>
                                    <a:rPr sz="2000" i="1">
                                      <a:solidFill>
                                        <a:srgbClr val="2D2DB9"/>
                                      </a:solidFill>
                                      <a:latin typeface="Cambria Math" panose="02040503050406030204" pitchFamily="18" charset="0"/>
                                    </a:rPr>
                                  </m:ctrlPr>
                                </m:sSubPr>
                                <m:e>
                                  <m:r>
                                    <a:rPr sz="2000" i="1">
                                      <a:solidFill>
                                        <a:srgbClr val="2D2DB9"/>
                                      </a:solidFill>
                                      <a:latin typeface="Cambria Math" panose="02040503050406030204" pitchFamily="18" charset="0"/>
                                    </a:rPr>
                                    <m:t>𝒗</m:t>
                                  </m:r>
                                </m:e>
                                <m:sub>
                                  <m:r>
                                    <a:rPr sz="2000" i="1">
                                      <a:solidFill>
                                        <a:srgbClr val="2D2DB9"/>
                                      </a:solidFill>
                                      <a:latin typeface="Cambria Math" panose="02040503050406030204" pitchFamily="18" charset="0"/>
                                    </a:rPr>
                                    <m:t>𝒋</m:t>
                                  </m:r>
                                </m:sub>
                              </m:sSub>
                            </m:e>
                          </m:d>
                          <m:r>
                            <a:rPr sz="2000" i="1">
                              <a:solidFill>
                                <a:srgbClr val="2D2DB9"/>
                              </a:solidFill>
                              <a:latin typeface="Cambria Math" panose="02040503050406030204" pitchFamily="18" charset="0"/>
                            </a:rPr>
                            <m:t>|</m:t>
                          </m:r>
                        </m:e>
                        <m:sup>
                          <m:r>
                            <a:rPr sz="2000" i="1">
                              <a:solidFill>
                                <a:srgbClr val="2D2DB9"/>
                              </a:solidFill>
                              <a:latin typeface="Cambria Math" panose="02040503050406030204" pitchFamily="18" charset="0"/>
                            </a:rPr>
                            <m:t>𝟐</m:t>
                          </m:r>
                        </m:sup>
                      </m:sSup>
                    </m:oMath>
                  </m:oMathPara>
                </a14:m>
                <a:endParaRPr b="1">
                  <a:latin typeface="Calibri"/>
                  <a:ea typeface="Calibri"/>
                  <a:cs typeface="Calibri"/>
                  <a:sym typeface="Calibri"/>
                </a:endParaRPr>
              </a:p>
            </p:txBody>
          </p:sp>
        </mc:Choice>
        <mc:Fallback>
          <p:sp>
            <p:nvSpPr>
              <p:cNvPr id="1145" name="TextBox 1"/>
              <p:cNvSpPr txBox="1">
                <a:spLocks noRot="1" noChangeAspect="1" noMove="1" noResize="1" noEditPoints="1" noAdjustHandles="1" noChangeArrowheads="1" noChangeShapeType="1" noTextEdit="1"/>
              </p:cNvSpPr>
              <p:nvPr/>
            </p:nvSpPr>
            <p:spPr>
              <a:xfrm>
                <a:off x="2872274" y="4836383"/>
                <a:ext cx="5965462" cy="1027335"/>
              </a:xfrm>
              <a:prstGeom prst="rect">
                <a:avLst/>
              </a:prstGeom>
              <a:blipFill>
                <a:blip r:embed="rId3"/>
                <a:stretch>
                  <a:fillRect l="-6596" t="-101220" b="-124390"/>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146" name="TextBox 3"/>
              <p:cNvSpPr txBox="1"/>
              <p:nvPr/>
            </p:nvSpPr>
            <p:spPr>
              <a:xfrm>
                <a:off x="2350381" y="5656598"/>
                <a:ext cx="9249508" cy="198322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p>
                <a:pPr>
                  <a:defRPr sz="2400"/>
                </a:pPr>
                <a14:m>
                  <m:oMath xmlns:m="http://schemas.openxmlformats.org/officeDocument/2006/math">
                    <m:sSub>
                      <m:sSubPr>
                        <m:ctrlPr>
                          <a:rPr sz="2400">
                            <a:solidFill>
                              <a:srgbClr val="000000"/>
                            </a:solidFill>
                            <a:latin typeface="Cambria Math" panose="02040503050406030204" pitchFamily="18" charset="0"/>
                          </a:rPr>
                        </m:ctrlPr>
                      </m:sSubPr>
                      <m:e>
                        <m:r>
                          <a:rPr sz="2400" i="1">
                            <a:solidFill>
                              <a:srgbClr val="000000"/>
                            </a:solidFill>
                            <a:latin typeface="Cambria Math" panose="02040503050406030204" pitchFamily="18" charset="0"/>
                          </a:rPr>
                          <m:t>𝑦</m:t>
                        </m:r>
                      </m:e>
                      <m:sub>
                        <m:r>
                          <a:rPr sz="2400" i="1">
                            <a:solidFill>
                              <a:srgbClr val="000000"/>
                            </a:solidFill>
                            <a:latin typeface="Cambria Math" panose="02040503050406030204" pitchFamily="18" charset="0"/>
                          </a:rPr>
                          <m:t>𝑖𝑗</m:t>
                        </m:r>
                      </m:sub>
                    </m:sSub>
                  </m:oMath>
                </a14:m>
                <a:r>
                  <a:t> : actual value of user i for element j</a:t>
                </a:r>
              </a:p>
              <a:p>
                <a:pPr>
                  <a:defRPr sz="2400"/>
                </a:pPr>
                <a14:m>
                  <m:oMath xmlns:m="http://schemas.openxmlformats.org/officeDocument/2006/math">
                    <m:sSub>
                      <m:sSubPr>
                        <m:ctrlPr>
                          <a:rPr sz="2400">
                            <a:solidFill>
                              <a:srgbClr val="000000"/>
                            </a:solidFill>
                            <a:latin typeface="Cambria Math" panose="02040503050406030204" pitchFamily="18" charset="0"/>
                          </a:rPr>
                        </m:ctrlPr>
                      </m:sSubPr>
                      <m:e>
                        <m:r>
                          <a:rPr sz="2400" i="1">
                            <a:solidFill>
                              <a:srgbClr val="000000"/>
                            </a:solidFill>
                            <a:latin typeface="Cambria Math" panose="02040503050406030204" pitchFamily="18" charset="0"/>
                          </a:rPr>
                          <m:t>𝑢</m:t>
                        </m:r>
                      </m:e>
                      <m:sub>
                        <m:r>
                          <a:rPr sz="2400" i="1">
                            <a:solidFill>
                              <a:srgbClr val="000000"/>
                            </a:solidFill>
                            <a:latin typeface="Cambria Math" panose="02040503050406030204" pitchFamily="18" charset="0"/>
                          </a:rPr>
                          <m:t>𝑖</m:t>
                        </m:r>
                      </m:sub>
                    </m:sSub>
                    <m:r>
                      <a:rPr sz="2400" i="1">
                        <a:solidFill>
                          <a:srgbClr val="000000"/>
                        </a:solidFill>
                        <a:latin typeface="Cambria Math" panose="02040503050406030204" pitchFamily="18" charset="0"/>
                      </a:rPr>
                      <m:t>,</m:t>
                    </m:r>
                    <m:sSub>
                      <m:sSubPr>
                        <m:ctrlPr>
                          <a:rPr sz="2400" i="1">
                            <a:solidFill>
                              <a:srgbClr val="000000"/>
                            </a:solidFill>
                            <a:latin typeface="Cambria Math" panose="02040503050406030204" pitchFamily="18" charset="0"/>
                          </a:rPr>
                        </m:ctrlPr>
                      </m:sSubPr>
                      <m:e>
                        <m:r>
                          <a:rPr sz="2400" i="1">
                            <a:solidFill>
                              <a:srgbClr val="000000"/>
                            </a:solidFill>
                            <a:latin typeface="Cambria Math" panose="02040503050406030204" pitchFamily="18" charset="0"/>
                          </a:rPr>
                          <m:t>𝑣</m:t>
                        </m:r>
                      </m:e>
                      <m:sub>
                        <m:r>
                          <a:rPr sz="2400" i="1">
                            <a:solidFill>
                              <a:srgbClr val="000000"/>
                            </a:solidFill>
                            <a:latin typeface="Cambria Math" panose="02040503050406030204" pitchFamily="18" charset="0"/>
                          </a:rPr>
                          <m:t>𝑗</m:t>
                        </m:r>
                      </m:sub>
                    </m:sSub>
                  </m:oMath>
                </a14:m>
                <a:r>
                  <a:t> : latent vector for user </a:t>
                </a:r>
                <a14:m>
                  <m:oMath xmlns:m="http://schemas.openxmlformats.org/officeDocument/2006/math">
                    <m:sSub>
                      <m:sSubPr>
                        <m:ctrlPr>
                          <a:rPr sz="2400">
                            <a:solidFill>
                              <a:srgbClr val="000000"/>
                            </a:solidFill>
                            <a:latin typeface="Cambria Math" panose="02040503050406030204" pitchFamily="18" charset="0"/>
                          </a:rPr>
                        </m:ctrlPr>
                      </m:sSubPr>
                      <m:e>
                        <m:r>
                          <a:rPr sz="2400" i="1">
                            <a:solidFill>
                              <a:srgbClr val="000000"/>
                            </a:solidFill>
                            <a:latin typeface="Cambria Math" panose="02040503050406030204" pitchFamily="18" charset="0"/>
                          </a:rPr>
                          <m:t>𝑢</m:t>
                        </m:r>
                      </m:e>
                      <m:sub>
                        <m:r>
                          <a:rPr sz="2400" i="1">
                            <a:solidFill>
                              <a:srgbClr val="000000"/>
                            </a:solidFill>
                            <a:latin typeface="Cambria Math" panose="02040503050406030204" pitchFamily="18" charset="0"/>
                          </a:rPr>
                          <m:t>𝑖</m:t>
                        </m:r>
                      </m:sub>
                    </m:sSub>
                  </m:oMath>
                </a14:m>
                <a:r>
                  <a:t> και element </a:t>
                </a:r>
                <a14:m>
                  <m:oMath xmlns:m="http://schemas.openxmlformats.org/officeDocument/2006/math">
                    <m:sSub>
                      <m:sSubPr>
                        <m:ctrlPr>
                          <a:rPr sz="2400">
                            <a:solidFill>
                              <a:srgbClr val="000000"/>
                            </a:solidFill>
                            <a:latin typeface="Cambria Math" panose="02040503050406030204" pitchFamily="18" charset="0"/>
                          </a:rPr>
                        </m:ctrlPr>
                      </m:sSubPr>
                      <m:e>
                        <m:r>
                          <a:rPr sz="2400" i="1">
                            <a:solidFill>
                              <a:srgbClr val="000000"/>
                            </a:solidFill>
                            <a:latin typeface="Cambria Math" panose="02040503050406030204" pitchFamily="18" charset="0"/>
                          </a:rPr>
                          <m:t>𝑣</m:t>
                        </m:r>
                      </m:e>
                      <m:sub>
                        <m:r>
                          <a:rPr sz="2400" i="1">
                            <a:solidFill>
                              <a:srgbClr val="000000"/>
                            </a:solidFill>
                            <a:latin typeface="Cambria Math" panose="02040503050406030204" pitchFamily="18" charset="0"/>
                          </a:rPr>
                          <m:t>𝑗</m:t>
                        </m:r>
                      </m:sub>
                    </m:sSub>
                  </m:oMath>
                </a14:m>
                <a:r>
                  <a:t> </a:t>
                </a:r>
              </a:p>
              <a:p>
                <a:pPr>
                  <a:defRPr sz="2400"/>
                </a:pPr>
                <a:r>
                  <a:t>λ : parameter that “normalize” the </a:t>
                </a:r>
                <a14:m>
                  <m:oMath xmlns:m="http://schemas.openxmlformats.org/officeDocument/2006/math">
                    <m:sSup>
                      <m:sSupPr>
                        <m:ctrlPr>
                          <a:rPr sz="2400">
                            <a:solidFill>
                              <a:srgbClr val="000000"/>
                            </a:solidFill>
                            <a:latin typeface="Cambria Math" panose="02040503050406030204" pitchFamily="18" charset="0"/>
                          </a:rPr>
                        </m:ctrlPr>
                      </m:sSupPr>
                      <m:e>
                        <m:r>
                          <m:rPr>
                            <m:sty m:val="p"/>
                          </m:rPr>
                          <a:rPr sz="2400" i="1">
                            <a:solidFill>
                              <a:srgbClr val="000000"/>
                            </a:solidFill>
                            <a:latin typeface="Cambria Math" panose="02040503050406030204" pitchFamily="18" charset="0"/>
                          </a:rPr>
                          <m:t>L</m:t>
                        </m:r>
                      </m:e>
                      <m:sup>
                        <m:r>
                          <a:rPr sz="2400" i="1">
                            <a:solidFill>
                              <a:srgbClr val="000000"/>
                            </a:solidFill>
                            <a:latin typeface="Cambria Math" panose="02040503050406030204" pitchFamily="18" charset="0"/>
                          </a:rPr>
                          <m:t>2  </m:t>
                        </m:r>
                      </m:sup>
                    </m:sSup>
                  </m:oMath>
                </a14:m>
                <a:r>
                  <a:t>norm for the vectors u and v</a:t>
                </a:r>
              </a:p>
              <a:p>
                <a:pPr>
                  <a:defRPr sz="2400">
                    <a:solidFill>
                      <a:schemeClr val="accent1"/>
                    </a:solidFill>
                  </a:defRPr>
                </a:pPr>
                <a:endParaRPr/>
              </a:p>
            </p:txBody>
          </p:sp>
        </mc:Choice>
        <mc:Fallback>
          <p:sp>
            <p:nvSpPr>
              <p:cNvPr id="1146" name="TextBox 3"/>
              <p:cNvSpPr txBox="1">
                <a:spLocks noRot="1" noChangeAspect="1" noMove="1" noResize="1" noEditPoints="1" noAdjustHandles="1" noChangeArrowheads="1" noChangeShapeType="1" noTextEdit="1"/>
              </p:cNvSpPr>
              <p:nvPr/>
            </p:nvSpPr>
            <p:spPr>
              <a:xfrm>
                <a:off x="2350381" y="5656598"/>
                <a:ext cx="9249508" cy="1983228"/>
              </a:xfrm>
              <a:prstGeom prst="rect">
                <a:avLst/>
              </a:prstGeom>
              <a:blipFill>
                <a:blip r:embed="rId4"/>
                <a:stretch>
                  <a:fillRect l="-1646" t="-2548"/>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 name="Google Shape;1187;p32"/>
          <p:cNvSpPr/>
          <p:nvPr/>
        </p:nvSpPr>
        <p:spPr>
          <a:xfrm>
            <a:off x="2245317" y="2718440"/>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51" name="Google Shape;1188;p32"/>
          <p:cNvSpPr txBox="1"/>
          <p:nvPr/>
        </p:nvSpPr>
        <p:spPr>
          <a:xfrm>
            <a:off x="2353373" y="2774937"/>
            <a:ext cx="5706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1</a:t>
            </a:r>
          </a:p>
        </p:txBody>
      </p:sp>
      <p:sp>
        <p:nvSpPr>
          <p:cNvPr id="1152" name="Google Shape;1189;p32"/>
          <p:cNvSpPr/>
          <p:nvPr/>
        </p:nvSpPr>
        <p:spPr>
          <a:xfrm>
            <a:off x="2245317" y="3691456"/>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53" name="Google Shape;1190;p32"/>
          <p:cNvSpPr txBox="1"/>
          <p:nvPr/>
        </p:nvSpPr>
        <p:spPr>
          <a:xfrm>
            <a:off x="2353373" y="3747961"/>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2</a:t>
            </a:r>
          </a:p>
        </p:txBody>
      </p:sp>
      <p:sp>
        <p:nvSpPr>
          <p:cNvPr id="1154" name="Google Shape;1191;p32"/>
          <p:cNvSpPr/>
          <p:nvPr/>
        </p:nvSpPr>
        <p:spPr>
          <a:xfrm>
            <a:off x="2245311" y="468167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55" name="Google Shape;1192;p32"/>
          <p:cNvSpPr txBox="1"/>
          <p:nvPr/>
        </p:nvSpPr>
        <p:spPr>
          <a:xfrm>
            <a:off x="2353373" y="4745411"/>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3</a:t>
            </a:r>
          </a:p>
        </p:txBody>
      </p:sp>
      <p:sp>
        <p:nvSpPr>
          <p:cNvPr id="1156" name="Google Shape;1193;p32"/>
          <p:cNvSpPr/>
          <p:nvPr/>
        </p:nvSpPr>
        <p:spPr>
          <a:xfrm>
            <a:off x="2245311" y="5598197"/>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57" name="Google Shape;1194;p32"/>
          <p:cNvSpPr txBox="1"/>
          <p:nvPr/>
        </p:nvSpPr>
        <p:spPr>
          <a:xfrm>
            <a:off x="2389702" y="5654687"/>
            <a:ext cx="6810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U</a:t>
            </a:r>
            <a:r>
              <a:rPr baseline="-25000"/>
              <a:t>4</a:t>
            </a:r>
          </a:p>
        </p:txBody>
      </p:sp>
      <p:sp>
        <p:nvSpPr>
          <p:cNvPr id="1158" name="Google Shape;1195;p32"/>
          <p:cNvSpPr txBox="1"/>
          <p:nvPr/>
        </p:nvSpPr>
        <p:spPr>
          <a:xfrm>
            <a:off x="2226248" y="2240937"/>
            <a:ext cx="1544151" cy="482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Users</a:t>
            </a:r>
          </a:p>
        </p:txBody>
      </p:sp>
      <p:sp>
        <p:nvSpPr>
          <p:cNvPr id="1159" name="Google Shape;1196;p32"/>
          <p:cNvSpPr/>
          <p:nvPr/>
        </p:nvSpPr>
        <p:spPr>
          <a:xfrm>
            <a:off x="8646117" y="2807340"/>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60" name="Google Shape;1197;p32"/>
          <p:cNvSpPr txBox="1"/>
          <p:nvPr/>
        </p:nvSpPr>
        <p:spPr>
          <a:xfrm>
            <a:off x="8841302" y="2863837"/>
            <a:ext cx="4212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Ι</a:t>
            </a:r>
            <a:r>
              <a:rPr baseline="-25000"/>
              <a:t>1</a:t>
            </a:r>
          </a:p>
        </p:txBody>
      </p:sp>
      <p:sp>
        <p:nvSpPr>
          <p:cNvPr id="1161" name="Google Shape;1198;p32"/>
          <p:cNvSpPr/>
          <p:nvPr/>
        </p:nvSpPr>
        <p:spPr>
          <a:xfrm>
            <a:off x="8646117" y="3780356"/>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62" name="Google Shape;1199;p32"/>
          <p:cNvSpPr txBox="1"/>
          <p:nvPr/>
        </p:nvSpPr>
        <p:spPr>
          <a:xfrm>
            <a:off x="8754173" y="3836861"/>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2</a:t>
            </a:r>
          </a:p>
        </p:txBody>
      </p:sp>
      <p:sp>
        <p:nvSpPr>
          <p:cNvPr id="1163" name="Google Shape;1200;p32"/>
          <p:cNvSpPr/>
          <p:nvPr/>
        </p:nvSpPr>
        <p:spPr>
          <a:xfrm>
            <a:off x="8646111" y="4770578"/>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64" name="Google Shape;1201;p32"/>
          <p:cNvSpPr txBox="1"/>
          <p:nvPr/>
        </p:nvSpPr>
        <p:spPr>
          <a:xfrm>
            <a:off x="8754173" y="4834311"/>
            <a:ext cx="570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3</a:t>
            </a:r>
          </a:p>
        </p:txBody>
      </p:sp>
      <p:sp>
        <p:nvSpPr>
          <p:cNvPr id="1165" name="Google Shape;1202;p32"/>
          <p:cNvSpPr/>
          <p:nvPr/>
        </p:nvSpPr>
        <p:spPr>
          <a:xfrm>
            <a:off x="8646111" y="5687097"/>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66" name="Google Shape;1203;p32"/>
          <p:cNvSpPr txBox="1"/>
          <p:nvPr/>
        </p:nvSpPr>
        <p:spPr>
          <a:xfrm>
            <a:off x="8790502" y="5743587"/>
            <a:ext cx="570651" cy="5502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 I</a:t>
            </a:r>
            <a:r>
              <a:rPr baseline="-25000"/>
              <a:t>4</a:t>
            </a:r>
          </a:p>
        </p:txBody>
      </p:sp>
      <p:sp>
        <p:nvSpPr>
          <p:cNvPr id="1167" name="Google Shape;1204;p32"/>
          <p:cNvSpPr txBox="1"/>
          <p:nvPr/>
        </p:nvSpPr>
        <p:spPr>
          <a:xfrm>
            <a:off x="8110927" y="2225400"/>
            <a:ext cx="1765551" cy="482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800">
                <a:latin typeface="Times New Roman"/>
                <a:ea typeface="Times New Roman"/>
                <a:cs typeface="Times New Roman"/>
                <a:sym typeface="Times New Roman"/>
              </a:defRPr>
            </a:lvl1pPr>
          </a:lstStyle>
          <a:p>
            <a:r>
              <a:t>Element</a:t>
            </a:r>
          </a:p>
        </p:txBody>
      </p:sp>
      <p:sp>
        <p:nvSpPr>
          <p:cNvPr id="1168" name="Google Shape;1205;p32"/>
          <p:cNvSpPr/>
          <p:nvPr/>
        </p:nvSpPr>
        <p:spPr>
          <a:xfrm>
            <a:off x="5383371" y="3804794"/>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69" name="Google Shape;1206;p32"/>
          <p:cNvSpPr txBox="1"/>
          <p:nvPr/>
        </p:nvSpPr>
        <p:spPr>
          <a:xfrm>
            <a:off x="5491421" y="3861287"/>
            <a:ext cx="615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1</a:t>
            </a:r>
          </a:p>
        </p:txBody>
      </p:sp>
      <p:sp>
        <p:nvSpPr>
          <p:cNvPr id="1170" name="Google Shape;1207;p32"/>
          <p:cNvSpPr/>
          <p:nvPr/>
        </p:nvSpPr>
        <p:spPr>
          <a:xfrm>
            <a:off x="5383365" y="4795637"/>
            <a:ext cx="662007" cy="636213"/>
          </a:xfrm>
          <a:prstGeom prst="ellipse">
            <a:avLst/>
          </a:prstGeom>
          <a:ln w="1905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71" name="Google Shape;1208;p32"/>
          <p:cNvSpPr txBox="1"/>
          <p:nvPr/>
        </p:nvSpPr>
        <p:spPr>
          <a:xfrm>
            <a:off x="5491421" y="4859361"/>
            <a:ext cx="615651" cy="550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800">
                <a:latin typeface="Times New Roman"/>
                <a:ea typeface="Times New Roman"/>
                <a:cs typeface="Times New Roman"/>
                <a:sym typeface="Times New Roman"/>
              </a:defRPr>
            </a:pPr>
            <a:r>
              <a:t>Κ</a:t>
            </a:r>
            <a:r>
              <a:rPr baseline="-25000"/>
              <a:t>2</a:t>
            </a:r>
          </a:p>
        </p:txBody>
      </p:sp>
      <p:sp>
        <p:nvSpPr>
          <p:cNvPr id="1172" name="Google Shape;1209;p32"/>
          <p:cNvSpPr/>
          <p:nvPr/>
        </p:nvSpPr>
        <p:spPr>
          <a:xfrm>
            <a:off x="2907321" y="3036546"/>
            <a:ext cx="2492702" cy="942900"/>
          </a:xfrm>
          <a:prstGeom prst="line">
            <a:avLst/>
          </a:prstGeom>
          <a:ln>
            <a:solidFill>
              <a:srgbClr val="000000"/>
            </a:solidFill>
            <a:miter/>
            <a:tailEnd type="triangle"/>
          </a:ln>
        </p:spPr>
        <p:txBody>
          <a:bodyPr lIns="45719" rIns="45719"/>
          <a:lstStyle/>
          <a:p>
            <a:endParaRPr/>
          </a:p>
        </p:txBody>
      </p:sp>
      <p:sp>
        <p:nvSpPr>
          <p:cNvPr id="1173" name="Google Shape;1210;p32"/>
          <p:cNvSpPr/>
          <p:nvPr/>
        </p:nvSpPr>
        <p:spPr>
          <a:xfrm>
            <a:off x="2907322" y="3036545"/>
            <a:ext cx="2516100" cy="1890301"/>
          </a:xfrm>
          <a:prstGeom prst="line">
            <a:avLst/>
          </a:prstGeom>
          <a:ln>
            <a:solidFill>
              <a:srgbClr val="000000"/>
            </a:solidFill>
            <a:miter/>
            <a:tailEnd type="triangle"/>
          </a:ln>
        </p:spPr>
        <p:txBody>
          <a:bodyPr lIns="45719" rIns="45719"/>
          <a:lstStyle/>
          <a:p>
            <a:endParaRPr/>
          </a:p>
        </p:txBody>
      </p:sp>
      <p:cxnSp>
        <p:nvCxnSpPr>
          <p:cNvPr id="1174" name="Google Shape;1211;p32"/>
          <p:cNvCxnSpPr>
            <a:stCxn id="1152" idx="0"/>
            <a:endCxn id="1168" idx="0"/>
          </p:cNvCxnSpPr>
          <p:nvPr/>
        </p:nvCxnSpPr>
        <p:spPr>
          <a:xfrm>
            <a:off x="2576320" y="4009562"/>
            <a:ext cx="3138055" cy="113339"/>
          </a:xfrm>
          <a:prstGeom prst="straightConnector1">
            <a:avLst/>
          </a:prstGeom>
          <a:ln>
            <a:solidFill>
              <a:srgbClr val="000000"/>
            </a:solidFill>
            <a:miter/>
            <a:tailEnd type="triangle"/>
          </a:ln>
        </p:spPr>
      </p:cxnSp>
      <p:sp>
        <p:nvSpPr>
          <p:cNvPr id="1175" name="Google Shape;1212;p32"/>
          <p:cNvSpPr/>
          <p:nvPr/>
        </p:nvSpPr>
        <p:spPr>
          <a:xfrm>
            <a:off x="2907321" y="4009561"/>
            <a:ext cx="2475901" cy="1035600"/>
          </a:xfrm>
          <a:prstGeom prst="line">
            <a:avLst/>
          </a:prstGeom>
          <a:ln>
            <a:solidFill>
              <a:srgbClr val="000000"/>
            </a:solidFill>
            <a:miter/>
            <a:tailEnd type="triangle"/>
          </a:ln>
        </p:spPr>
        <p:txBody>
          <a:bodyPr lIns="45719" rIns="45719"/>
          <a:lstStyle/>
          <a:p>
            <a:endParaRPr/>
          </a:p>
        </p:txBody>
      </p:sp>
      <p:sp>
        <p:nvSpPr>
          <p:cNvPr id="1176" name="Google Shape;1213;p32"/>
          <p:cNvSpPr/>
          <p:nvPr/>
        </p:nvSpPr>
        <p:spPr>
          <a:xfrm>
            <a:off x="2924265" y="4974844"/>
            <a:ext cx="2459102" cy="138900"/>
          </a:xfrm>
          <a:prstGeom prst="line">
            <a:avLst/>
          </a:prstGeom>
          <a:ln>
            <a:solidFill>
              <a:srgbClr val="000000"/>
            </a:solidFill>
            <a:miter/>
            <a:tailEnd type="triangle"/>
          </a:ln>
        </p:spPr>
        <p:txBody>
          <a:bodyPr lIns="45719" rIns="45719"/>
          <a:lstStyle/>
          <a:p>
            <a:endParaRPr/>
          </a:p>
        </p:txBody>
      </p:sp>
      <p:sp>
        <p:nvSpPr>
          <p:cNvPr id="1177" name="Google Shape;1214;p32"/>
          <p:cNvSpPr/>
          <p:nvPr/>
        </p:nvSpPr>
        <p:spPr>
          <a:xfrm flipV="1">
            <a:off x="2924123" y="4251808"/>
            <a:ext cx="2476044" cy="653240"/>
          </a:xfrm>
          <a:prstGeom prst="line">
            <a:avLst/>
          </a:prstGeom>
          <a:ln>
            <a:solidFill>
              <a:srgbClr val="000000"/>
            </a:solidFill>
            <a:miter/>
            <a:tailEnd type="triangle"/>
          </a:ln>
        </p:spPr>
        <p:txBody>
          <a:bodyPr lIns="45719" rIns="45719"/>
          <a:lstStyle/>
          <a:p>
            <a:endParaRPr/>
          </a:p>
        </p:txBody>
      </p:sp>
      <p:sp>
        <p:nvSpPr>
          <p:cNvPr id="1178" name="Google Shape;1215;p32"/>
          <p:cNvSpPr/>
          <p:nvPr/>
        </p:nvSpPr>
        <p:spPr>
          <a:xfrm flipV="1">
            <a:off x="2890517" y="4327668"/>
            <a:ext cx="2555193" cy="1430860"/>
          </a:xfrm>
          <a:prstGeom prst="line">
            <a:avLst/>
          </a:prstGeom>
          <a:ln>
            <a:solidFill>
              <a:schemeClr val="accent1"/>
            </a:solidFill>
            <a:miter/>
            <a:tailEnd type="triangle"/>
          </a:ln>
        </p:spPr>
        <p:txBody>
          <a:bodyPr lIns="45719" rIns="45719"/>
          <a:lstStyle/>
          <a:p>
            <a:endParaRPr/>
          </a:p>
        </p:txBody>
      </p:sp>
      <p:sp>
        <p:nvSpPr>
          <p:cNvPr id="1179" name="Google Shape;1216;p32"/>
          <p:cNvSpPr/>
          <p:nvPr/>
        </p:nvSpPr>
        <p:spPr>
          <a:xfrm flipV="1">
            <a:off x="2898813" y="5338679"/>
            <a:ext cx="2581501" cy="529501"/>
          </a:xfrm>
          <a:prstGeom prst="line">
            <a:avLst/>
          </a:prstGeom>
          <a:ln>
            <a:solidFill>
              <a:schemeClr val="accent1"/>
            </a:solidFill>
            <a:miter/>
            <a:tailEnd type="triangle"/>
          </a:ln>
        </p:spPr>
        <p:txBody>
          <a:bodyPr lIns="45719" rIns="45719"/>
          <a:lstStyle/>
          <a:p>
            <a:endParaRPr/>
          </a:p>
        </p:txBody>
      </p:sp>
      <p:sp>
        <p:nvSpPr>
          <p:cNvPr id="1180" name="Google Shape;1217;p32"/>
          <p:cNvSpPr txBox="1"/>
          <p:nvPr/>
        </p:nvSpPr>
        <p:spPr>
          <a:xfrm>
            <a:off x="4007182" y="2421944"/>
            <a:ext cx="1163307" cy="6053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U</a:t>
            </a:r>
            <a:r>
              <a:rPr sz="2000"/>
              <a:t>4 </a:t>
            </a:r>
            <a:r>
              <a:rPr sz="1400"/>
              <a:t>X </a:t>
            </a:r>
            <a:r>
              <a:rPr sz="2000"/>
              <a:t>2</a:t>
            </a:r>
          </a:p>
        </p:txBody>
      </p:sp>
      <p:sp>
        <p:nvSpPr>
          <p:cNvPr id="1181" name="Google Shape;1218;p32"/>
          <p:cNvSpPr txBox="1"/>
          <p:nvPr/>
        </p:nvSpPr>
        <p:spPr>
          <a:xfrm>
            <a:off x="6723832" y="2334209"/>
            <a:ext cx="1254684" cy="671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latin typeface="Times New Roman"/>
                <a:ea typeface="Times New Roman"/>
                <a:cs typeface="Times New Roman"/>
                <a:sym typeface="Times New Roman"/>
              </a:defRPr>
            </a:pPr>
            <a:r>
              <a:t> V</a:t>
            </a:r>
            <a:r>
              <a:rPr sz="3200" baseline="-25000"/>
              <a:t>2 </a:t>
            </a:r>
            <a:r>
              <a:rPr sz="2000" baseline="-25000"/>
              <a:t>X </a:t>
            </a:r>
            <a:r>
              <a:rPr sz="3200" baseline="-25000"/>
              <a:t>4</a:t>
            </a:r>
          </a:p>
        </p:txBody>
      </p:sp>
      <p:sp>
        <p:nvSpPr>
          <p:cNvPr id="1182" name="Google Shape;1219;p32"/>
          <p:cNvSpPr txBox="1"/>
          <p:nvPr/>
        </p:nvSpPr>
        <p:spPr>
          <a:xfrm rot="1294757">
            <a:off x="3531134" y="3162169"/>
            <a:ext cx="1028918" cy="314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11 </a:t>
            </a:r>
            <a:r>
              <a:t>= 0.67</a:t>
            </a:r>
          </a:p>
        </p:txBody>
      </p:sp>
      <p:sp>
        <p:nvSpPr>
          <p:cNvPr id="1183" name="Google Shape;1220;p32"/>
          <p:cNvSpPr txBox="1"/>
          <p:nvPr/>
        </p:nvSpPr>
        <p:spPr>
          <a:xfrm rot="1996787">
            <a:off x="3664902" y="3610717"/>
            <a:ext cx="90143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12 </a:t>
            </a:r>
            <a:r>
              <a:t>= 1.67</a:t>
            </a:r>
          </a:p>
        </p:txBody>
      </p:sp>
      <p:sp>
        <p:nvSpPr>
          <p:cNvPr id="1184" name="Google Shape;1221;p32"/>
          <p:cNvSpPr txBox="1"/>
          <p:nvPr/>
        </p:nvSpPr>
        <p:spPr>
          <a:xfrm>
            <a:off x="3015701" y="3742635"/>
            <a:ext cx="901738"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21 </a:t>
            </a:r>
            <a:r>
              <a:t>= 1.77</a:t>
            </a:r>
          </a:p>
        </p:txBody>
      </p:sp>
      <p:sp>
        <p:nvSpPr>
          <p:cNvPr id="1185" name="Google Shape;1222;p32"/>
          <p:cNvSpPr txBox="1"/>
          <p:nvPr/>
        </p:nvSpPr>
        <p:spPr>
          <a:xfrm rot="1322408">
            <a:off x="3509918" y="4155534"/>
            <a:ext cx="88324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22 </a:t>
            </a:r>
            <a:r>
              <a:t>= 0.22</a:t>
            </a:r>
          </a:p>
        </p:txBody>
      </p:sp>
      <p:sp>
        <p:nvSpPr>
          <p:cNvPr id="1186" name="Google Shape;1223;p32"/>
          <p:cNvSpPr txBox="1"/>
          <p:nvPr/>
        </p:nvSpPr>
        <p:spPr>
          <a:xfrm rot="20690828">
            <a:off x="2888602" y="4504230"/>
            <a:ext cx="85910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31 </a:t>
            </a:r>
            <a:r>
              <a:t>= 0.86</a:t>
            </a:r>
          </a:p>
        </p:txBody>
      </p:sp>
      <p:sp>
        <p:nvSpPr>
          <p:cNvPr id="1187" name="Google Shape;1224;p32"/>
          <p:cNvSpPr txBox="1"/>
          <p:nvPr/>
        </p:nvSpPr>
        <p:spPr>
          <a:xfrm rot="363748">
            <a:off x="3372284" y="4754936"/>
            <a:ext cx="92123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32 </a:t>
            </a:r>
            <a:r>
              <a:t>= 1.97</a:t>
            </a:r>
          </a:p>
        </p:txBody>
      </p:sp>
      <p:sp>
        <p:nvSpPr>
          <p:cNvPr id="1188" name="Google Shape;1225;p32"/>
          <p:cNvSpPr txBox="1"/>
          <p:nvPr/>
        </p:nvSpPr>
        <p:spPr>
          <a:xfrm rot="20800380">
            <a:off x="3685956" y="5287366"/>
            <a:ext cx="1160645"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42 </a:t>
            </a:r>
            <a:r>
              <a:t>= - 0.52</a:t>
            </a:r>
          </a:p>
        </p:txBody>
      </p:sp>
      <p:sp>
        <p:nvSpPr>
          <p:cNvPr id="1189" name="Google Shape;1226;p32"/>
          <p:cNvSpPr txBox="1"/>
          <p:nvPr/>
        </p:nvSpPr>
        <p:spPr>
          <a:xfrm rot="19873378">
            <a:off x="2876288" y="5194013"/>
            <a:ext cx="1008749"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41 </a:t>
            </a:r>
            <a:r>
              <a:t>= 1.68</a:t>
            </a:r>
          </a:p>
        </p:txBody>
      </p:sp>
      <p:sp>
        <p:nvSpPr>
          <p:cNvPr id="1190" name="Google Shape;1227;p32"/>
          <p:cNvSpPr txBox="1"/>
          <p:nvPr/>
        </p:nvSpPr>
        <p:spPr>
          <a:xfrm>
            <a:off x="1256810" y="3549522"/>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191" name="Google Shape;1228;p32"/>
          <p:cNvSpPr/>
          <p:nvPr/>
        </p:nvSpPr>
        <p:spPr>
          <a:xfrm>
            <a:off x="1304394" y="4948116"/>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92" name="Google Shape;1229;p32"/>
          <p:cNvSpPr/>
          <p:nvPr/>
        </p:nvSpPr>
        <p:spPr>
          <a:xfrm>
            <a:off x="1309089" y="3971952"/>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93" name="Google Shape;1230;p32"/>
          <p:cNvSpPr/>
          <p:nvPr/>
        </p:nvSpPr>
        <p:spPr>
          <a:xfrm>
            <a:off x="1335886" y="3014249"/>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94" name="Google Shape;1231;p32"/>
          <p:cNvSpPr/>
          <p:nvPr/>
        </p:nvSpPr>
        <p:spPr>
          <a:xfrm>
            <a:off x="1306564" y="5916303"/>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195" name="Google Shape;1232;p32"/>
          <p:cNvSpPr txBox="1"/>
          <p:nvPr/>
        </p:nvSpPr>
        <p:spPr>
          <a:xfrm>
            <a:off x="1256810" y="2545730"/>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196" name="Google Shape;1233;p32"/>
          <p:cNvSpPr txBox="1"/>
          <p:nvPr/>
        </p:nvSpPr>
        <p:spPr>
          <a:xfrm>
            <a:off x="1256810" y="4502079"/>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0</a:t>
            </a:r>
          </a:p>
        </p:txBody>
      </p:sp>
      <p:sp>
        <p:nvSpPr>
          <p:cNvPr id="1197" name="Google Shape;1234;p32"/>
          <p:cNvSpPr txBox="1"/>
          <p:nvPr/>
        </p:nvSpPr>
        <p:spPr>
          <a:xfrm>
            <a:off x="1260392" y="5402197"/>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    1</a:t>
            </a:r>
          </a:p>
        </p:txBody>
      </p:sp>
      <p:sp>
        <p:nvSpPr>
          <p:cNvPr id="1198" name="Google Shape;1235;p32"/>
          <p:cNvSpPr txBox="1"/>
          <p:nvPr/>
        </p:nvSpPr>
        <p:spPr>
          <a:xfrm>
            <a:off x="9473651" y="3603549"/>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rgbClr val="FF0000"/>
                </a:solidFill>
                <a:latin typeface="Times New Roman"/>
                <a:ea typeface="Times New Roman"/>
                <a:cs typeface="Times New Roman"/>
                <a:sym typeface="Times New Roman"/>
              </a:defRPr>
            </a:lvl1pPr>
          </a:lstStyle>
          <a:p>
            <a:r>
              <a:t>    4</a:t>
            </a:r>
          </a:p>
        </p:txBody>
      </p:sp>
      <p:sp>
        <p:nvSpPr>
          <p:cNvPr id="1199" name="Google Shape;1236;p32"/>
          <p:cNvSpPr/>
          <p:nvPr/>
        </p:nvSpPr>
        <p:spPr>
          <a:xfrm>
            <a:off x="9521235" y="5002141"/>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200" name="Google Shape;1237;p32"/>
          <p:cNvSpPr/>
          <p:nvPr/>
        </p:nvSpPr>
        <p:spPr>
          <a:xfrm>
            <a:off x="9525930" y="4025977"/>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201" name="Google Shape;1238;p32"/>
          <p:cNvSpPr/>
          <p:nvPr/>
        </p:nvSpPr>
        <p:spPr>
          <a:xfrm>
            <a:off x="9552726" y="3068276"/>
            <a:ext cx="789945"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202" name="Google Shape;1239;p32"/>
          <p:cNvSpPr/>
          <p:nvPr/>
        </p:nvSpPr>
        <p:spPr>
          <a:xfrm>
            <a:off x="9523403" y="5970330"/>
            <a:ext cx="789944" cy="147797"/>
          </a:xfrm>
          <a:prstGeom prst="rightArrow">
            <a:avLst>
              <a:gd name="adj1" fmla="val 50000"/>
              <a:gd name="adj2" fmla="val 50000"/>
            </a:avLst>
          </a:prstGeom>
          <a:ln w="12700">
            <a:solidFill>
              <a:srgbClr val="000000"/>
            </a:solidFill>
            <a:miter/>
          </a:ln>
        </p:spPr>
        <p:txBody>
          <a:bodyPr lIns="45719" rIns="45719"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1203" name="Google Shape;1240;p32"/>
          <p:cNvSpPr txBox="1"/>
          <p:nvPr/>
        </p:nvSpPr>
        <p:spPr>
          <a:xfrm>
            <a:off x="9473651" y="2599756"/>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rgbClr val="FF0000"/>
                </a:solidFill>
                <a:latin typeface="Times New Roman"/>
                <a:ea typeface="Times New Roman"/>
                <a:cs typeface="Times New Roman"/>
                <a:sym typeface="Times New Roman"/>
              </a:defRPr>
            </a:lvl1pPr>
          </a:lstStyle>
          <a:p>
            <a:r>
              <a:t>    1</a:t>
            </a:r>
          </a:p>
        </p:txBody>
      </p:sp>
      <p:sp>
        <p:nvSpPr>
          <p:cNvPr id="1204" name="Google Shape;1241;p32"/>
          <p:cNvSpPr txBox="1"/>
          <p:nvPr/>
        </p:nvSpPr>
        <p:spPr>
          <a:xfrm>
            <a:off x="9473651" y="4556106"/>
            <a:ext cx="1037041" cy="421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rgbClr val="FF0000"/>
                </a:solidFill>
                <a:latin typeface="Times New Roman"/>
                <a:ea typeface="Times New Roman"/>
                <a:cs typeface="Times New Roman"/>
                <a:sym typeface="Times New Roman"/>
              </a:defRPr>
            </a:lvl1pPr>
          </a:lstStyle>
          <a:p>
            <a:r>
              <a:t>    1</a:t>
            </a:r>
          </a:p>
        </p:txBody>
      </p:sp>
      <p:sp>
        <p:nvSpPr>
          <p:cNvPr id="1205" name="Google Shape;1242;p32"/>
          <p:cNvSpPr txBox="1"/>
          <p:nvPr/>
        </p:nvSpPr>
        <p:spPr>
          <a:xfrm>
            <a:off x="9477232" y="5456223"/>
            <a:ext cx="1037041"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400" b="1">
                <a:latin typeface="Times New Roman"/>
                <a:ea typeface="Times New Roman"/>
                <a:cs typeface="Times New Roman"/>
                <a:sym typeface="Times New Roman"/>
              </a:defRPr>
            </a:pPr>
            <a:r>
              <a:t>    </a:t>
            </a:r>
            <a:r>
              <a:rPr>
                <a:solidFill>
                  <a:schemeClr val="accent1"/>
                </a:solidFill>
              </a:rPr>
              <a:t>?</a:t>
            </a:r>
          </a:p>
        </p:txBody>
      </p:sp>
      <p:cxnSp>
        <p:nvCxnSpPr>
          <p:cNvPr id="1206" name="Google Shape;1243;p32"/>
          <p:cNvCxnSpPr>
            <a:stCxn id="1168" idx="0"/>
            <a:endCxn id="1159" idx="0"/>
          </p:cNvCxnSpPr>
          <p:nvPr/>
        </p:nvCxnSpPr>
        <p:spPr>
          <a:xfrm flipV="1">
            <a:off x="5714374" y="3125446"/>
            <a:ext cx="3262747" cy="997455"/>
          </a:xfrm>
          <a:prstGeom prst="straightConnector1">
            <a:avLst/>
          </a:prstGeom>
          <a:ln>
            <a:solidFill>
              <a:srgbClr val="000000"/>
            </a:solidFill>
            <a:miter/>
            <a:tailEnd type="triangle"/>
          </a:ln>
        </p:spPr>
      </p:cxnSp>
      <p:cxnSp>
        <p:nvCxnSpPr>
          <p:cNvPr id="1207" name="Google Shape;1244;p32"/>
          <p:cNvCxnSpPr>
            <a:stCxn id="1168" idx="0"/>
            <a:endCxn id="1161" idx="0"/>
          </p:cNvCxnSpPr>
          <p:nvPr/>
        </p:nvCxnSpPr>
        <p:spPr>
          <a:xfrm flipV="1">
            <a:off x="5714374" y="4098462"/>
            <a:ext cx="3262747" cy="24439"/>
          </a:xfrm>
          <a:prstGeom prst="straightConnector1">
            <a:avLst/>
          </a:prstGeom>
          <a:ln>
            <a:solidFill>
              <a:srgbClr val="000000"/>
            </a:solidFill>
            <a:miter/>
            <a:tailEnd type="triangle"/>
          </a:ln>
        </p:spPr>
      </p:cxnSp>
      <p:sp>
        <p:nvSpPr>
          <p:cNvPr id="1208" name="Google Shape;1245;p32"/>
          <p:cNvSpPr/>
          <p:nvPr/>
        </p:nvSpPr>
        <p:spPr>
          <a:xfrm>
            <a:off x="5933859" y="4360069"/>
            <a:ext cx="2809201" cy="1420201"/>
          </a:xfrm>
          <a:prstGeom prst="line">
            <a:avLst/>
          </a:prstGeom>
          <a:ln>
            <a:solidFill>
              <a:schemeClr val="accent1"/>
            </a:solidFill>
            <a:miter/>
            <a:tailEnd type="triangle"/>
          </a:ln>
        </p:spPr>
        <p:txBody>
          <a:bodyPr lIns="45719" rIns="45719"/>
          <a:lstStyle/>
          <a:p>
            <a:endParaRPr/>
          </a:p>
        </p:txBody>
      </p:sp>
      <p:sp>
        <p:nvSpPr>
          <p:cNvPr id="1209" name="Google Shape;1246;p32"/>
          <p:cNvSpPr/>
          <p:nvPr/>
        </p:nvSpPr>
        <p:spPr>
          <a:xfrm>
            <a:off x="6031312" y="4251084"/>
            <a:ext cx="2614801" cy="837600"/>
          </a:xfrm>
          <a:prstGeom prst="line">
            <a:avLst/>
          </a:prstGeom>
          <a:ln>
            <a:solidFill>
              <a:srgbClr val="000000"/>
            </a:solidFill>
            <a:miter/>
            <a:tailEnd type="triangle"/>
          </a:ln>
        </p:spPr>
        <p:txBody>
          <a:bodyPr lIns="45719" rIns="45719"/>
          <a:lstStyle/>
          <a:p>
            <a:endParaRPr/>
          </a:p>
        </p:txBody>
      </p:sp>
      <p:sp>
        <p:nvSpPr>
          <p:cNvPr id="1210" name="Google Shape;1247;p32"/>
          <p:cNvSpPr/>
          <p:nvPr/>
        </p:nvSpPr>
        <p:spPr>
          <a:xfrm>
            <a:off x="6045371" y="5113743"/>
            <a:ext cx="2611801" cy="106202"/>
          </a:xfrm>
          <a:prstGeom prst="line">
            <a:avLst/>
          </a:prstGeom>
          <a:ln>
            <a:solidFill>
              <a:srgbClr val="000000"/>
            </a:solidFill>
            <a:miter/>
            <a:tailEnd type="triangle"/>
          </a:ln>
        </p:spPr>
        <p:txBody>
          <a:bodyPr lIns="45719" rIns="45719"/>
          <a:lstStyle/>
          <a:p>
            <a:endParaRPr/>
          </a:p>
        </p:txBody>
      </p:sp>
      <p:sp>
        <p:nvSpPr>
          <p:cNvPr id="1211" name="Google Shape;1248;p32"/>
          <p:cNvSpPr/>
          <p:nvPr/>
        </p:nvSpPr>
        <p:spPr>
          <a:xfrm flipV="1">
            <a:off x="6032554" y="4228264"/>
            <a:ext cx="2611849" cy="739327"/>
          </a:xfrm>
          <a:prstGeom prst="line">
            <a:avLst/>
          </a:prstGeom>
          <a:ln>
            <a:solidFill>
              <a:srgbClr val="000000"/>
            </a:solidFill>
            <a:miter/>
            <a:tailEnd type="triangle"/>
          </a:ln>
        </p:spPr>
        <p:txBody>
          <a:bodyPr lIns="45719" rIns="45719"/>
          <a:lstStyle/>
          <a:p>
            <a:endParaRPr/>
          </a:p>
        </p:txBody>
      </p:sp>
      <p:sp>
        <p:nvSpPr>
          <p:cNvPr id="1212" name="Google Shape;1249;p32"/>
          <p:cNvSpPr/>
          <p:nvPr/>
        </p:nvSpPr>
        <p:spPr>
          <a:xfrm>
            <a:off x="6045411" y="5289103"/>
            <a:ext cx="2600701" cy="716101"/>
          </a:xfrm>
          <a:prstGeom prst="line">
            <a:avLst/>
          </a:prstGeom>
          <a:ln>
            <a:solidFill>
              <a:schemeClr val="accent1"/>
            </a:solidFill>
            <a:miter/>
            <a:tailEnd type="triangle"/>
          </a:ln>
        </p:spPr>
        <p:txBody>
          <a:bodyPr lIns="45719" rIns="45719"/>
          <a:lstStyle/>
          <a:p>
            <a:endParaRPr/>
          </a:p>
        </p:txBody>
      </p:sp>
      <p:sp>
        <p:nvSpPr>
          <p:cNvPr id="1213" name="Google Shape;1250;p32"/>
          <p:cNvSpPr txBox="1"/>
          <p:nvPr/>
        </p:nvSpPr>
        <p:spPr>
          <a:xfrm rot="20508235">
            <a:off x="6774465" y="3190029"/>
            <a:ext cx="984936"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11 </a:t>
            </a:r>
            <a:r>
              <a:t>= 0.82</a:t>
            </a:r>
          </a:p>
        </p:txBody>
      </p:sp>
      <p:sp>
        <p:nvSpPr>
          <p:cNvPr id="1214" name="Google Shape;1251;p32"/>
          <p:cNvSpPr txBox="1"/>
          <p:nvPr/>
        </p:nvSpPr>
        <p:spPr>
          <a:xfrm>
            <a:off x="7733364" y="3824173"/>
            <a:ext cx="869803"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12 </a:t>
            </a:r>
            <a:r>
              <a:t>= 2.2</a:t>
            </a:r>
          </a:p>
        </p:txBody>
      </p:sp>
      <p:sp>
        <p:nvSpPr>
          <p:cNvPr id="1215" name="Google Shape;1252;p32"/>
          <p:cNvSpPr txBox="1"/>
          <p:nvPr/>
        </p:nvSpPr>
        <p:spPr>
          <a:xfrm rot="856849">
            <a:off x="7649386" y="4623669"/>
            <a:ext cx="907778" cy="329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13 </a:t>
            </a:r>
            <a:r>
              <a:t>= </a:t>
            </a:r>
            <a:r>
              <a:rPr b="0">
                <a:latin typeface="+mj-lt"/>
                <a:ea typeface="+mj-ea"/>
                <a:cs typeface="+mj-cs"/>
                <a:sym typeface="Arial"/>
              </a:rPr>
              <a:t>1.08</a:t>
            </a:r>
          </a:p>
        </p:txBody>
      </p:sp>
      <p:sp>
        <p:nvSpPr>
          <p:cNvPr id="1216" name="Google Shape;1253;p32"/>
          <p:cNvSpPr txBox="1"/>
          <p:nvPr/>
        </p:nvSpPr>
        <p:spPr>
          <a:xfrm rot="1589921">
            <a:off x="8028399" y="5328725"/>
            <a:ext cx="81097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14 </a:t>
            </a:r>
            <a:r>
              <a:t>= 0.3</a:t>
            </a:r>
          </a:p>
        </p:txBody>
      </p:sp>
      <p:sp>
        <p:nvSpPr>
          <p:cNvPr id="1217" name="Google Shape;1254;p32"/>
          <p:cNvSpPr txBox="1"/>
          <p:nvPr/>
        </p:nvSpPr>
        <p:spPr>
          <a:xfrm rot="20690828">
            <a:off x="7198731" y="4184275"/>
            <a:ext cx="103105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22 </a:t>
            </a:r>
            <a:r>
              <a:t>= -0.39</a:t>
            </a:r>
          </a:p>
        </p:txBody>
      </p:sp>
      <p:sp>
        <p:nvSpPr>
          <p:cNvPr id="1218" name="Google Shape;1255;p32"/>
          <p:cNvSpPr txBox="1"/>
          <p:nvPr/>
        </p:nvSpPr>
        <p:spPr>
          <a:xfrm rot="160265">
            <a:off x="7590005" y="4931761"/>
            <a:ext cx="1058962"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23 </a:t>
            </a:r>
            <a:r>
              <a:t>= 0.97</a:t>
            </a:r>
          </a:p>
        </p:txBody>
      </p:sp>
      <p:sp>
        <p:nvSpPr>
          <p:cNvPr id="1219" name="Google Shape;1256;p32"/>
          <p:cNvSpPr txBox="1"/>
          <p:nvPr/>
        </p:nvSpPr>
        <p:spPr>
          <a:xfrm rot="19709584">
            <a:off x="7256137" y="3494799"/>
            <a:ext cx="864361"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Calibri"/>
                <a:ea typeface="Calibri"/>
                <a:cs typeface="Calibri"/>
                <a:sym typeface="Calibri"/>
              </a:defRPr>
            </a:pPr>
            <a:r>
              <a:t>W</a:t>
            </a:r>
            <a:r>
              <a:rPr baseline="-25000"/>
              <a:t>21 </a:t>
            </a:r>
            <a:r>
              <a:t>= 1.21</a:t>
            </a:r>
          </a:p>
        </p:txBody>
      </p:sp>
      <p:sp>
        <p:nvSpPr>
          <p:cNvPr id="1220" name="Google Shape;1257;p32"/>
          <p:cNvSpPr txBox="1"/>
          <p:nvPr/>
        </p:nvSpPr>
        <p:spPr>
          <a:xfrm rot="977672">
            <a:off x="6943396" y="5353801"/>
            <a:ext cx="968190" cy="3145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Calibri"/>
                <a:ea typeface="Calibri"/>
                <a:cs typeface="Calibri"/>
                <a:sym typeface="Calibri"/>
              </a:defRPr>
            </a:pPr>
            <a:r>
              <a:t>W</a:t>
            </a:r>
            <a:r>
              <a:rPr baseline="-25000"/>
              <a:t>24 </a:t>
            </a:r>
            <a:r>
              <a:t>= 2.33</a:t>
            </a:r>
          </a:p>
        </p:txBody>
      </p:sp>
      <p:sp>
        <p:nvSpPr>
          <p:cNvPr id="1221" name="Google Shape;1258;p32"/>
          <p:cNvSpPr txBox="1"/>
          <p:nvPr/>
        </p:nvSpPr>
        <p:spPr>
          <a:xfrm>
            <a:off x="1776582" y="1405502"/>
            <a:ext cx="18216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Input Layer</a:t>
            </a:r>
          </a:p>
        </p:txBody>
      </p:sp>
      <p:sp>
        <p:nvSpPr>
          <p:cNvPr id="1222" name="Google Shape;1259;p32"/>
          <p:cNvSpPr txBox="1"/>
          <p:nvPr/>
        </p:nvSpPr>
        <p:spPr>
          <a:xfrm>
            <a:off x="5041704" y="1405502"/>
            <a:ext cx="1699362"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Hidden Layer</a:t>
            </a:r>
          </a:p>
        </p:txBody>
      </p:sp>
      <p:sp>
        <p:nvSpPr>
          <p:cNvPr id="1223" name="Google Shape;1260;p32"/>
          <p:cNvSpPr txBox="1"/>
          <p:nvPr/>
        </p:nvSpPr>
        <p:spPr>
          <a:xfrm>
            <a:off x="8104536" y="1336437"/>
            <a:ext cx="1765406" cy="372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Input Layer</a:t>
            </a:r>
          </a:p>
        </p:txBody>
      </p:sp>
      <p:grpSp>
        <p:nvGrpSpPr>
          <p:cNvPr id="1226" name="Google Shape;1261;p32"/>
          <p:cNvGrpSpPr/>
          <p:nvPr/>
        </p:nvGrpSpPr>
        <p:grpSpPr>
          <a:xfrm>
            <a:off x="10491783" y="2659861"/>
            <a:ext cx="1068092" cy="3504089"/>
            <a:chOff x="0" y="0"/>
            <a:chExt cx="1068091" cy="3504088"/>
          </a:xfrm>
        </p:grpSpPr>
        <p:sp>
          <p:nvSpPr>
            <p:cNvPr id="1224" name="Google Shape;1262;p32"/>
            <p:cNvSpPr/>
            <p:nvPr/>
          </p:nvSpPr>
          <p:spPr>
            <a:xfrm rot="10800000">
              <a:off x="0" y="-1"/>
              <a:ext cx="378275" cy="350409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225" name="Google Shape;1263;p32"/>
            <p:cNvSpPr txBox="1"/>
            <p:nvPr/>
          </p:nvSpPr>
          <p:spPr>
            <a:xfrm>
              <a:off x="626141" y="1523020"/>
              <a:ext cx="441951" cy="62125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3200" b="1" baseline="-25000">
                  <a:latin typeface="Times New Roman"/>
                  <a:ea typeface="Times New Roman"/>
                  <a:cs typeface="Times New Roman"/>
                  <a:sym typeface="Times New Roman"/>
                </a:defRPr>
              </a:lvl1pPr>
            </a:lstStyle>
            <a:p>
              <a:r>
                <a:t>Y</a:t>
              </a:r>
            </a:p>
          </p:txBody>
        </p:sp>
      </p:grpSp>
      <p:sp>
        <p:nvSpPr>
          <p:cNvPr id="1227" name="Google Shape;1267;p32"/>
          <p:cNvSpPr txBox="1"/>
          <p:nvPr/>
        </p:nvSpPr>
        <p:spPr>
          <a:xfrm>
            <a:off x="7134987" y="2278309"/>
            <a:ext cx="245503"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atin typeface="Times New Roman"/>
                <a:ea typeface="Times New Roman"/>
                <a:cs typeface="Times New Roman"/>
                <a:sym typeface="Times New Roman"/>
              </a:defRPr>
            </a:lvl1pPr>
          </a:lstStyle>
          <a:p>
            <a:r>
              <a:t>T</a:t>
            </a:r>
          </a:p>
        </p:txBody>
      </p:sp>
      <p:sp>
        <p:nvSpPr>
          <p:cNvPr id="1228" name="Google Shape;1271;p32"/>
          <p:cNvSpPr/>
          <p:nvPr/>
        </p:nvSpPr>
        <p:spPr>
          <a:xfrm flipV="1">
            <a:off x="5948423" y="3255258"/>
            <a:ext cx="2730856" cy="1633552"/>
          </a:xfrm>
          <a:prstGeom prst="line">
            <a:avLst/>
          </a:prstGeom>
          <a:ln>
            <a:solidFill>
              <a:srgbClr val="000000"/>
            </a:solidFill>
            <a:miter/>
            <a:tailEnd type="triangle"/>
          </a:ln>
        </p:spPr>
        <p:txBody>
          <a:bodyPr lIns="45719" rIns="45719"/>
          <a:lstStyle/>
          <a:p>
            <a:endParaRPr/>
          </a:p>
        </p:txBody>
      </p:sp>
      <p:sp>
        <p:nvSpPr>
          <p:cNvPr id="1229" name="Google Shape;753;p24"/>
          <p:cNvSpPr txBox="1"/>
          <p:nvPr/>
        </p:nvSpPr>
        <p:spPr>
          <a:xfrm>
            <a:off x="229942" y="382229"/>
            <a:ext cx="10877958"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spAutoFit/>
          </a:bodyPr>
          <a:lstStyle/>
          <a:p>
            <a:pPr algn="ctr">
              <a:defRPr sz="4000">
                <a:solidFill>
                  <a:srgbClr val="FF0000"/>
                </a:solidFill>
              </a:defRPr>
            </a:pPr>
            <a:r>
              <a:t>Example of a Multi–layer Perceptron</a:t>
            </a:r>
          </a:p>
        </p:txBody>
      </p:sp>
      <p:sp>
        <p:nvSpPr>
          <p:cNvPr id="1230" name="Google Shape;1019;p27"/>
          <p:cNvSpPr/>
          <p:nvPr/>
        </p:nvSpPr>
        <p:spPr>
          <a:xfrm flipH="1">
            <a:off x="10115549" y="1601164"/>
            <a:ext cx="999872" cy="1058698"/>
          </a:xfrm>
          <a:prstGeom prst="line">
            <a:avLst/>
          </a:prstGeom>
          <a:ln>
            <a:solidFill>
              <a:srgbClr val="000000"/>
            </a:solidFill>
            <a:miter/>
            <a:tailEnd type="triangle"/>
          </a:ln>
        </p:spPr>
        <p:txBody>
          <a:bodyPr lIns="45719" rIns="45719"/>
          <a:lstStyle/>
          <a:p>
            <a:endParaRPr/>
          </a:p>
        </p:txBody>
      </p:sp>
      <p:sp>
        <p:nvSpPr>
          <p:cNvPr id="1231" name="Google Shape;1020;p27"/>
          <p:cNvSpPr txBox="1"/>
          <p:nvPr/>
        </p:nvSpPr>
        <p:spPr>
          <a:xfrm>
            <a:off x="9270668" y="1000779"/>
            <a:ext cx="3104451" cy="311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a:solidFill>
                  <a:schemeClr val="accent2"/>
                </a:solidFill>
                <a:latin typeface="Times New Roman"/>
                <a:ea typeface="Times New Roman"/>
                <a:cs typeface="Times New Roman"/>
                <a:sym typeface="Times New Roman"/>
              </a:defRPr>
            </a:lvl1pPr>
          </a:lstStyle>
          <a:p>
            <a:r>
              <a:t>Predicted ratings of users</a:t>
            </a:r>
          </a:p>
        </p:txBody>
      </p:sp>
      <mc:AlternateContent xmlns:mc="http://schemas.openxmlformats.org/markup-compatibility/2006">
        <mc:Choice xmlns:a14="http://schemas.microsoft.com/office/drawing/2010/main" Requires="a14">
          <p:sp>
            <p:nvSpPr>
              <p:cNvPr id="1232" name="TextBox 5"/>
              <p:cNvSpPr txBox="1"/>
              <p:nvPr/>
            </p:nvSpPr>
            <p:spPr>
              <a:xfrm>
                <a:off x="9778052" y="658558"/>
                <a:ext cx="2184011" cy="64461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1800">
                    <a:solidFill>
                      <a:schemeClr val="accent1"/>
                    </a:solidFill>
                  </a:defRPr>
                </a:lvl1pPr>
              </a:lstStyle>
              <a:p>
                <a:pPr/>
                <a14:m>
                  <m:oMathPara xmlns:m="http://schemas.openxmlformats.org/officeDocument/2006/math">
                    <m:oMathParaPr>
                      <m:jc m:val="left"/>
                    </m:oMathParaPr>
                    <m:oMath xmlns:m="http://schemas.openxmlformats.org/officeDocument/2006/math">
                      <m:limUpp>
                        <m:limUppPr>
                          <m:ctrlPr>
                            <a:rPr sz="1800">
                              <a:solidFill>
                                <a:srgbClr val="00CC99"/>
                              </a:solidFill>
                              <a:latin typeface="Cambria Math" panose="02040503050406030204" pitchFamily="18" charset="0"/>
                            </a:rPr>
                          </m:ctrlPr>
                        </m:limUppPr>
                        <m:e>
                          <m:r>
                            <a:rPr sz="1800" i="1">
                              <a:solidFill>
                                <a:srgbClr val="00CC99"/>
                              </a:solidFill>
                              <a:latin typeface="Cambria Math" panose="02040503050406030204" pitchFamily="18" charset="0"/>
                            </a:rPr>
                            <m:t>𝐴</m:t>
                          </m:r>
                        </m:e>
                        <m:lim>
                          <m:r>
                            <a:rPr sz="1800" i="1">
                              <a:solidFill>
                                <a:srgbClr val="00CC99"/>
                              </a:solidFill>
                              <a:latin typeface="Cambria Math" panose="02040503050406030204" pitchFamily="18" charset="0"/>
                            </a:rPr>
                            <m:t>^</m:t>
                          </m:r>
                        </m:lim>
                      </m:limUpp>
                      <m:r>
                        <a:rPr sz="1800" i="1">
                          <a:solidFill>
                            <a:srgbClr val="00CC99"/>
                          </a:solidFill>
                          <a:latin typeface="Cambria Math" panose="02040503050406030204" pitchFamily="18" charset="0"/>
                        </a:rPr>
                        <m:t>=</m:t>
                      </m:r>
                      <m:r>
                        <a:rPr sz="1800" i="1">
                          <a:solidFill>
                            <a:srgbClr val="00CC99"/>
                          </a:solidFill>
                          <a:latin typeface="Cambria Math" panose="02040503050406030204" pitchFamily="18" charset="0"/>
                        </a:rPr>
                        <m:t>𝑈</m:t>
                      </m:r>
                      <m:r>
                        <a:rPr sz="1800" i="1">
                          <a:solidFill>
                            <a:srgbClr val="00CC99"/>
                          </a:solidFill>
                          <a:latin typeface="Cambria Math" panose="02040503050406030204" pitchFamily="18" charset="0"/>
                        </a:rPr>
                        <m:t>⋅</m:t>
                      </m:r>
                      <m:sSup>
                        <m:sSupPr>
                          <m:ctrlPr>
                            <a:rPr sz="1800" i="1">
                              <a:solidFill>
                                <a:srgbClr val="00CC99"/>
                              </a:solidFill>
                              <a:latin typeface="Cambria Math" panose="02040503050406030204" pitchFamily="18" charset="0"/>
                            </a:rPr>
                          </m:ctrlPr>
                        </m:sSupPr>
                        <m:e>
                          <m:r>
                            <a:rPr sz="1800" i="1">
                              <a:solidFill>
                                <a:srgbClr val="00CC99"/>
                              </a:solidFill>
                              <a:latin typeface="Cambria Math" panose="02040503050406030204" pitchFamily="18" charset="0"/>
                            </a:rPr>
                            <m:t>𝑉</m:t>
                          </m:r>
                        </m:e>
                        <m:sup>
                          <m:r>
                            <a:rPr sz="1800" i="1">
                              <a:solidFill>
                                <a:srgbClr val="00CC99"/>
                              </a:solidFill>
                              <a:latin typeface="Cambria Math" panose="02040503050406030204" pitchFamily="18" charset="0"/>
                            </a:rPr>
                            <m:t>𝑇</m:t>
                          </m:r>
                        </m:sup>
                      </m:sSup>
                    </m:oMath>
                  </m:oMathPara>
                </a14:m>
                <a:endParaRPr>
                  <a:latin typeface="Calibri"/>
                  <a:ea typeface="Calibri"/>
                  <a:cs typeface="Calibri"/>
                  <a:sym typeface="Calibri"/>
                </a:endParaRPr>
              </a:p>
            </p:txBody>
          </p:sp>
        </mc:Choice>
        <mc:Fallback>
          <p:sp>
            <p:nvSpPr>
              <p:cNvPr id="1232" name="TextBox 5"/>
              <p:cNvSpPr txBox="1">
                <a:spLocks noRot="1" noChangeAspect="1" noMove="1" noResize="1" noEditPoints="1" noAdjustHandles="1" noChangeArrowheads="1" noChangeShapeType="1" noTextEdit="1"/>
              </p:cNvSpPr>
              <p:nvPr/>
            </p:nvSpPr>
            <p:spPr>
              <a:xfrm>
                <a:off x="9778052" y="658558"/>
                <a:ext cx="2184011" cy="644615"/>
              </a:xfrm>
              <a:prstGeom prst="rect">
                <a:avLst/>
              </a:prstGeom>
              <a:blipFill>
                <a:blip r:embed="rId3"/>
                <a:stretch>
                  <a:fillRect l="-1156"/>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233" name="TextBox 7"/>
              <p:cNvSpPr txBox="1"/>
              <p:nvPr/>
            </p:nvSpPr>
            <p:spPr>
              <a:xfrm>
                <a:off x="2778634" y="6177815"/>
                <a:ext cx="6742601" cy="57954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p>
                <a:pPr>
                  <a:defRPr sz="2800"/>
                </a:pPr>
                <a14:m>
                  <m:oMath xmlns:m="http://schemas.openxmlformats.org/officeDocument/2006/math">
                    <m:sSub>
                      <m:sSubPr>
                        <m:ctrlPr>
                          <a:rPr sz="2800">
                            <a:solidFill>
                              <a:srgbClr val="000000"/>
                            </a:solidFill>
                            <a:latin typeface="Cambria Math" panose="02040503050406030204" pitchFamily="18" charset="0"/>
                          </a:rPr>
                        </m:ctrlPr>
                      </m:sSubPr>
                      <m:e>
                        <m:limUpp>
                          <m:limUppPr>
                            <m:ctrlPr>
                              <a:rPr sz="2800">
                                <a:solidFill>
                                  <a:srgbClr val="000000"/>
                                </a:solidFill>
                                <a:latin typeface="Cambria Math" panose="02040503050406030204" pitchFamily="18" charset="0"/>
                              </a:rPr>
                            </m:ctrlPr>
                          </m:limUppPr>
                          <m:e>
                            <m:r>
                              <a:rPr sz="2800" i="1">
                                <a:solidFill>
                                  <a:srgbClr val="000000"/>
                                </a:solidFill>
                                <a:latin typeface="Cambria Math" panose="02040503050406030204" pitchFamily="18" charset="0"/>
                              </a:rPr>
                              <m:t>𝒚</m:t>
                            </m:r>
                          </m:e>
                          <m:lim>
                            <m:r>
                              <a:rPr sz="2800" i="1">
                                <a:solidFill>
                                  <a:srgbClr val="000000"/>
                                </a:solidFill>
                                <a:latin typeface="Cambria Math" panose="02040503050406030204" pitchFamily="18" charset="0"/>
                              </a:rPr>
                              <m:t>^</m:t>
                            </m:r>
                          </m:lim>
                        </m:limUpp>
                      </m:e>
                      <m:sub>
                        <m:r>
                          <a:rPr sz="2800" i="1">
                            <a:solidFill>
                              <a:srgbClr val="000000"/>
                            </a:solidFill>
                            <a:latin typeface="Cambria Math" panose="02040503050406030204" pitchFamily="18" charset="0"/>
                          </a:rPr>
                          <m:t>𝟒</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𝟒</m:t>
                        </m:r>
                      </m:sub>
                    </m:sSub>
                  </m:oMath>
                </a14:m>
                <a:r>
                  <a:rPr b="1" dirty="0"/>
                  <a:t>= 1.68 x 0.3 + (-0.52)x2.33 = </a:t>
                </a:r>
                <a:r>
                  <a:rPr b="1" dirty="0">
                    <a:solidFill>
                      <a:schemeClr val="accent1"/>
                    </a:solidFill>
                  </a:rPr>
                  <a:t>-0.71</a:t>
                </a:r>
                <a:endParaRPr sz="2641" dirty="0"/>
              </a:p>
            </p:txBody>
          </p:sp>
        </mc:Choice>
        <mc:Fallback>
          <p:sp>
            <p:nvSpPr>
              <p:cNvPr id="1233" name="TextBox 7"/>
              <p:cNvSpPr txBox="1">
                <a:spLocks noRot="1" noChangeAspect="1" noMove="1" noResize="1" noEditPoints="1" noAdjustHandles="1" noChangeArrowheads="1" noChangeShapeType="1" noTextEdit="1"/>
              </p:cNvSpPr>
              <p:nvPr/>
            </p:nvSpPr>
            <p:spPr>
              <a:xfrm>
                <a:off x="2778634" y="6177815"/>
                <a:ext cx="6742601" cy="579545"/>
              </a:xfrm>
              <a:prstGeom prst="rect">
                <a:avLst/>
              </a:prstGeom>
              <a:blipFill>
                <a:blip r:embed="rId4"/>
                <a:stretch>
                  <a:fillRect l="-1128" b="-45652"/>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grpSp>
        <p:nvGrpSpPr>
          <p:cNvPr id="1236" name="Google Shape;1264;p32"/>
          <p:cNvGrpSpPr/>
          <p:nvPr/>
        </p:nvGrpSpPr>
        <p:grpSpPr>
          <a:xfrm>
            <a:off x="512253" y="2654300"/>
            <a:ext cx="726735" cy="3504089"/>
            <a:chOff x="0" y="0"/>
            <a:chExt cx="726734" cy="3504088"/>
          </a:xfrm>
        </p:grpSpPr>
        <p:sp>
          <p:nvSpPr>
            <p:cNvPr id="1234" name="Google Shape;1265;p32"/>
            <p:cNvSpPr/>
            <p:nvPr/>
          </p:nvSpPr>
          <p:spPr>
            <a:xfrm>
              <a:off x="348457" y="0"/>
              <a:ext cx="378278" cy="35040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885"/>
                    <a:pt x="10800" y="20004"/>
                  </a:cubicBezTo>
                  <a:lnTo>
                    <a:pt x="10800" y="12478"/>
                  </a:lnTo>
                  <a:cubicBezTo>
                    <a:pt x="10800" y="11596"/>
                    <a:pt x="5965" y="10881"/>
                    <a:pt x="0" y="10881"/>
                  </a:cubicBezTo>
                  <a:cubicBezTo>
                    <a:pt x="5965" y="10881"/>
                    <a:pt x="10800" y="10167"/>
                    <a:pt x="10800" y="9285"/>
                  </a:cubicBezTo>
                  <a:lnTo>
                    <a:pt x="10800" y="1596"/>
                  </a:lnTo>
                  <a:cubicBezTo>
                    <a:pt x="10800" y="715"/>
                    <a:pt x="15635" y="0"/>
                    <a:pt x="21600" y="0"/>
                  </a:cubicBezTo>
                </a:path>
              </a:pathLst>
            </a:custGeom>
            <a:noFill/>
            <a:ln w="9525" cap="flat">
              <a:solidFill>
                <a:srgbClr val="000000"/>
              </a:solidFill>
              <a:prstDash val="solid"/>
              <a:miter lim="800000"/>
            </a:ln>
            <a:effectLst/>
          </p:spPr>
          <p:txBody>
            <a:bodyPr wrap="square" lIns="45719" tIns="45719" rIns="45719" bIns="45719" numCol="1" anchor="ctr">
              <a:noAutofit/>
            </a:bodyPr>
            <a:lstStyle/>
            <a:p>
              <a:pPr algn="ctr">
                <a:defRPr sz="2000">
                  <a:latin typeface="Times New Roman"/>
                  <a:ea typeface="Times New Roman"/>
                  <a:cs typeface="Times New Roman"/>
                  <a:sym typeface="Times New Roman"/>
                </a:defRPr>
              </a:pPr>
              <a:endParaRPr/>
            </a:p>
          </p:txBody>
        </p:sp>
        <p:sp>
          <p:nvSpPr>
            <p:cNvPr id="1235" name="Google Shape;1266;p32"/>
            <p:cNvSpPr txBox="1"/>
            <p:nvPr/>
          </p:nvSpPr>
          <p:spPr>
            <a:xfrm>
              <a:off x="0" y="1626215"/>
              <a:ext cx="441951"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b="1">
                  <a:latin typeface="Times New Roman"/>
                  <a:ea typeface="Times New Roman"/>
                  <a:cs typeface="Times New Roman"/>
                  <a:sym typeface="Times New Roman"/>
                </a:defRPr>
              </a:lvl1pPr>
            </a:lstStyle>
            <a:p>
              <a:r>
                <a:t>X</a:t>
              </a:r>
            </a:p>
          </p:txBody>
        </p:sp>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 name="Google Shape;1279;p33"/>
          <p:cNvSpPr txBox="1"/>
          <p:nvPr/>
        </p:nvSpPr>
        <p:spPr>
          <a:xfrm>
            <a:off x="428626" y="231843"/>
            <a:ext cx="10998825"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4000">
                <a:solidFill>
                  <a:srgbClr val="FF0000"/>
                </a:solidFill>
              </a:defRPr>
            </a:lvl1pPr>
          </a:lstStyle>
          <a:p>
            <a:r>
              <a:t>UV-decomposition</a:t>
            </a:r>
          </a:p>
        </p:txBody>
      </p:sp>
      <p:grpSp>
        <p:nvGrpSpPr>
          <p:cNvPr id="1243" name="Google Shape;1280;p33"/>
          <p:cNvGrpSpPr/>
          <p:nvPr/>
        </p:nvGrpSpPr>
        <p:grpSpPr>
          <a:xfrm>
            <a:off x="9014260" y="2399475"/>
            <a:ext cx="1254757" cy="665183"/>
            <a:chOff x="0" y="0"/>
            <a:chExt cx="1254756" cy="665182"/>
          </a:xfrm>
        </p:grpSpPr>
        <p:sp>
          <p:nvSpPr>
            <p:cNvPr id="1241" name="Rectangle"/>
            <p:cNvSpPr/>
            <p:nvPr/>
          </p:nvSpPr>
          <p:spPr>
            <a:xfrm>
              <a:off x="-1" y="-1"/>
              <a:ext cx="1254758" cy="665184"/>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242" name="Text"/>
            <p:cNvSpPr txBox="1"/>
            <p:nvPr/>
          </p:nvSpPr>
          <p:spPr>
            <a:xfrm>
              <a:off x="45724" y="-1"/>
              <a:ext cx="1163307"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 </a:t>
              </a:r>
            </a:p>
          </p:txBody>
        </p:sp>
      </p:grpSp>
      <p:sp>
        <p:nvSpPr>
          <p:cNvPr id="1244" name="Google Shape;1283;p33"/>
          <p:cNvSpPr txBox="1"/>
          <p:nvPr/>
        </p:nvSpPr>
        <p:spPr>
          <a:xfrm>
            <a:off x="2999364" y="3679214"/>
            <a:ext cx="219209" cy="43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400"/>
            </a:lvl1pPr>
          </a:lstStyle>
          <a:p>
            <a:r>
              <a:t>X</a:t>
            </a:r>
          </a:p>
        </p:txBody>
      </p:sp>
      <p:sp>
        <p:nvSpPr>
          <p:cNvPr id="1245" name="Google Shape;1285;p33"/>
          <p:cNvSpPr txBox="1"/>
          <p:nvPr/>
        </p:nvSpPr>
        <p:spPr>
          <a:xfrm>
            <a:off x="7453234" y="3679214"/>
            <a:ext cx="219209" cy="437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400"/>
            </a:lvl1pPr>
          </a:lstStyle>
          <a:p>
            <a:r>
              <a:t>=</a:t>
            </a:r>
          </a:p>
        </p:txBody>
      </p:sp>
      <p:sp>
        <p:nvSpPr>
          <p:cNvPr id="1246" name="Google Shape;1286;p33"/>
          <p:cNvSpPr txBox="1"/>
          <p:nvPr/>
        </p:nvSpPr>
        <p:spPr>
          <a:xfrm>
            <a:off x="1304294" y="2469275"/>
            <a:ext cx="1163307" cy="609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U</a:t>
            </a:r>
            <a:r>
              <a:rPr sz="2000"/>
              <a:t>4 </a:t>
            </a:r>
            <a:r>
              <a:rPr sz="1400"/>
              <a:t>X </a:t>
            </a:r>
            <a:r>
              <a:rPr sz="2000"/>
              <a:t>2</a:t>
            </a:r>
          </a:p>
        </p:txBody>
      </p:sp>
      <p:sp>
        <p:nvSpPr>
          <p:cNvPr id="1247" name="Google Shape;1287;p33"/>
          <p:cNvSpPr txBox="1"/>
          <p:nvPr/>
        </p:nvSpPr>
        <p:spPr>
          <a:xfrm>
            <a:off x="4799660" y="2469275"/>
            <a:ext cx="1456942" cy="6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V</a:t>
            </a:r>
            <a:r>
              <a:rPr sz="3200" baseline="-25000"/>
              <a:t>2 </a:t>
            </a:r>
            <a:r>
              <a:rPr sz="2000" baseline="-25000"/>
              <a:t>X </a:t>
            </a:r>
            <a:r>
              <a:rPr sz="3000" baseline="-25000"/>
              <a:t>4</a:t>
            </a:r>
            <a:r>
              <a:rPr sz="2000" baseline="-25000"/>
              <a:t> </a:t>
            </a:r>
          </a:p>
        </p:txBody>
      </p:sp>
      <p:sp>
        <p:nvSpPr>
          <p:cNvPr id="1248" name="Google Shape;1288;p33"/>
          <p:cNvSpPr txBox="1"/>
          <p:nvPr/>
        </p:nvSpPr>
        <p:spPr>
          <a:xfrm>
            <a:off x="5210815" y="2413375"/>
            <a:ext cx="245503" cy="43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vl1pPr>
          </a:lstStyle>
          <a:p>
            <a:r>
              <a:t>T</a:t>
            </a:r>
          </a:p>
        </p:txBody>
      </p:sp>
      <p:grpSp>
        <p:nvGrpSpPr>
          <p:cNvPr id="1251" name="Google Shape;1289;p33"/>
          <p:cNvGrpSpPr/>
          <p:nvPr/>
        </p:nvGrpSpPr>
        <p:grpSpPr>
          <a:xfrm>
            <a:off x="9166660" y="2551875"/>
            <a:ext cx="1254757" cy="665183"/>
            <a:chOff x="0" y="0"/>
            <a:chExt cx="1254756" cy="665182"/>
          </a:xfrm>
        </p:grpSpPr>
        <p:sp>
          <p:nvSpPr>
            <p:cNvPr id="1249" name="Rectangle"/>
            <p:cNvSpPr/>
            <p:nvPr/>
          </p:nvSpPr>
          <p:spPr>
            <a:xfrm>
              <a:off x="-1" y="-1"/>
              <a:ext cx="1254758" cy="665184"/>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1250" name="Text"/>
            <p:cNvSpPr txBox="1"/>
            <p:nvPr/>
          </p:nvSpPr>
          <p:spPr>
            <a:xfrm>
              <a:off x="45724" y="-1"/>
              <a:ext cx="1163307" cy="288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r>
                <a:t> </a:t>
              </a:r>
            </a:p>
          </p:txBody>
        </p:sp>
      </p:grpSp>
      <mc:AlternateContent xmlns:mc="http://schemas.openxmlformats.org/markup-compatibility/2006">
        <mc:Choice xmlns:a14="http://schemas.microsoft.com/office/drawing/2010/main" Requires="a14">
          <p:sp>
            <p:nvSpPr>
              <p:cNvPr id="1252" name="TextBox 4"/>
              <p:cNvSpPr txBox="1"/>
              <p:nvPr/>
            </p:nvSpPr>
            <p:spPr>
              <a:xfrm>
                <a:off x="1274522" y="3324557"/>
                <a:ext cx="1333670" cy="1345185"/>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d>
                        <m:dPr>
                          <m:begChr m:val="["/>
                          <m:endChr m:val="]"/>
                          <m:ctrlPr>
                            <a:rPr sz="2000" i="1">
                              <a:solidFill>
                                <a:srgbClr val="000000"/>
                              </a:solidFill>
                              <a:latin typeface="Cambria Math" panose="02040503050406030204" pitchFamily="18" charset="0"/>
                            </a:rPr>
                          </m:ctrlPr>
                        </m:dPr>
                        <m:e>
                          <m:m>
                            <m:mPr>
                              <m:plcHide m:val="on"/>
                              <m:mcs>
                                <m:mc>
                                  <m:mcPr>
                                    <m:count m:val="2"/>
                                    <m:mcJc m:val="center"/>
                                  </m:mcPr>
                                </m:mc>
                              </m:mcs>
                              <m:ctrlPr>
                                <a:rPr sz="2000" i="1">
                                  <a:solidFill>
                                    <a:srgbClr val="000000"/>
                                  </a:solidFill>
                                  <a:latin typeface="Cambria Math" panose="02040503050406030204" pitchFamily="18" charset="0"/>
                                </a:rPr>
                              </m:ctrlPr>
                            </m:mPr>
                            <m:mr>
                              <m:e>
                                <m:eqArr>
                                  <m:eqArrPr>
                                    <m:ctrlPr>
                                      <a:rPr sz="2000" i="1">
                                        <a:solidFill>
                                          <a:srgbClr val="000000"/>
                                        </a:solidFill>
                                        <a:latin typeface="Cambria Math" panose="02040503050406030204" pitchFamily="18" charset="0"/>
                                      </a:rPr>
                                    </m:ctrlPr>
                                  </m:eqArrPr>
                                  <m:e>
                                    <m:r>
                                      <a:rPr sz="2000" i="1">
                                        <a:solidFill>
                                          <a:srgbClr val="00B050"/>
                                        </a:solidFill>
                                        <a:latin typeface="Cambria Math" panose="02040503050406030204" pitchFamily="18" charset="0"/>
                                      </a:rPr>
                                      <m:t>0,67</m:t>
                                    </m:r>
                                  </m:e>
                                  <m:e>
                                    <m:r>
                                      <a:rPr sz="2000" i="1">
                                        <a:solidFill>
                                          <a:srgbClr val="000000"/>
                                        </a:solidFill>
                                        <a:latin typeface="Cambria Math" panose="02040503050406030204" pitchFamily="18" charset="0"/>
                                      </a:rPr>
                                      <m:t>1,77</m:t>
                                    </m:r>
                                  </m:e>
                                  <m:e>
                                    <m:r>
                                      <a:rPr sz="2000" i="1">
                                        <a:solidFill>
                                          <a:srgbClr val="000000"/>
                                        </a:solidFill>
                                        <a:latin typeface="Cambria Math" panose="02040503050406030204" pitchFamily="18" charset="0"/>
                                      </a:rPr>
                                      <m:t>0,86</m:t>
                                    </m:r>
                                  </m:e>
                                </m:eqArr>
                              </m:e>
                              <m:e>
                                <m:eqArr>
                                  <m:eqArrPr>
                                    <m:ctrlPr>
                                      <a:rPr sz="2000" i="1">
                                        <a:solidFill>
                                          <a:srgbClr val="000000"/>
                                        </a:solidFill>
                                        <a:latin typeface="Cambria Math" panose="02040503050406030204" pitchFamily="18" charset="0"/>
                                      </a:rPr>
                                    </m:ctrlPr>
                                  </m:eqArrPr>
                                  <m:e>
                                    <m:r>
                                      <a:rPr sz="2000" i="1">
                                        <a:solidFill>
                                          <a:srgbClr val="FFC000"/>
                                        </a:solidFill>
                                        <a:latin typeface="Cambria Math" panose="02040503050406030204" pitchFamily="18" charset="0"/>
                                      </a:rPr>
                                      <m:t>1,67</m:t>
                                    </m:r>
                                  </m:e>
                                  <m:e>
                                    <m:r>
                                      <a:rPr sz="2000" i="1">
                                        <a:solidFill>
                                          <a:srgbClr val="000000"/>
                                        </a:solidFill>
                                        <a:latin typeface="Cambria Math" panose="02040503050406030204" pitchFamily="18" charset="0"/>
                                      </a:rPr>
                                      <m:t>0,22</m:t>
                                    </m:r>
                                  </m:e>
                                  <m:e>
                                    <m:r>
                                      <a:rPr sz="2000" i="1">
                                        <a:solidFill>
                                          <a:srgbClr val="000000"/>
                                        </a:solidFill>
                                        <a:latin typeface="Cambria Math" panose="02040503050406030204" pitchFamily="18" charset="0"/>
                                      </a:rPr>
                                      <m:t>1,97</m:t>
                                    </m:r>
                                  </m:e>
                                </m:eqArr>
                              </m:e>
                            </m:mr>
                            <m:mr>
                              <m:e>
                                <m:r>
                                  <a:rPr sz="2000" i="1">
                                    <a:solidFill>
                                      <a:srgbClr val="000000"/>
                                    </a:solidFill>
                                    <a:latin typeface="Cambria Math" panose="02040503050406030204" pitchFamily="18" charset="0"/>
                                  </a:rPr>
                                  <m:t>1,68</m:t>
                                </m:r>
                              </m:e>
                              <m:e>
                                <m:r>
                                  <a:rPr sz="2000" i="1">
                                    <a:solidFill>
                                      <a:srgbClr val="000000"/>
                                    </a:solidFill>
                                    <a:latin typeface="Cambria Math" panose="02040503050406030204" pitchFamily="18" charset="0"/>
                                  </a:rPr>
                                  <m:t>0,52</m:t>
                                </m:r>
                              </m:e>
                            </m:mr>
                          </m:m>
                        </m:e>
                      </m:d>
                    </m:oMath>
                  </m:oMathPara>
                </a14:m>
                <a:endParaRPr sz="2000"/>
              </a:p>
            </p:txBody>
          </p:sp>
        </mc:Choice>
        <mc:Fallback>
          <p:sp>
            <p:nvSpPr>
              <p:cNvPr id="1252" name="TextBox 4"/>
              <p:cNvSpPr txBox="1">
                <a:spLocks noRot="1" noChangeAspect="1" noMove="1" noResize="1" noEditPoints="1" noAdjustHandles="1" noChangeArrowheads="1" noChangeShapeType="1" noTextEdit="1"/>
              </p:cNvSpPr>
              <p:nvPr/>
            </p:nvSpPr>
            <p:spPr>
              <a:xfrm>
                <a:off x="1274522" y="3324557"/>
                <a:ext cx="1333670" cy="1345185"/>
              </a:xfrm>
              <a:prstGeom prst="rect">
                <a:avLst/>
              </a:prstGeom>
              <a:blipFill>
                <a:blip r:embed="rId4"/>
                <a:stretch>
                  <a:fillRect r="-5660"/>
                </a:stretch>
              </a:blipFill>
              <a:ln w="12700">
                <a:miter lim="400000"/>
              </a:ln>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253" name="TextBox 5"/>
              <p:cNvSpPr txBox="1"/>
              <p:nvPr/>
            </p:nvSpPr>
            <p:spPr>
              <a:xfrm>
                <a:off x="4038825" y="3649064"/>
                <a:ext cx="2761800" cy="624841"/>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d>
                        <m:dPr>
                          <m:begChr m:val="["/>
                          <m:endChr m:val="]"/>
                          <m:ctrlPr>
                            <a:rPr sz="2000" i="1">
                              <a:solidFill>
                                <a:srgbClr val="000000"/>
                              </a:solidFill>
                              <a:latin typeface="Cambria Math" panose="02040503050406030204" pitchFamily="18" charset="0"/>
                            </a:rPr>
                          </m:ctrlPr>
                        </m:dPr>
                        <m:e>
                          <m:m>
                            <m:mPr>
                              <m:plcHide m:val="on"/>
                              <m:mcs>
                                <m:mc>
                                  <m:mcPr>
                                    <m:count m:val="4"/>
                                    <m:mcJc m:val="center"/>
                                  </m:mcPr>
                                </m:mc>
                              </m:mcs>
                              <m:ctrlPr>
                                <a:rPr sz="2000" i="1">
                                  <a:solidFill>
                                    <a:srgbClr val="000000"/>
                                  </a:solidFill>
                                  <a:latin typeface="Cambria Math" panose="02040503050406030204" pitchFamily="18" charset="0"/>
                                </a:rPr>
                              </m:ctrlPr>
                            </m:mPr>
                            <m:mr>
                              <m:e>
                                <m:r>
                                  <a:rPr sz="2000" i="1">
                                    <a:solidFill>
                                      <a:srgbClr val="00B050"/>
                                    </a:solidFill>
                                    <a:latin typeface="Cambria Math" panose="02040503050406030204" pitchFamily="18" charset="0"/>
                                  </a:rPr>
                                  <m:t>0,82</m:t>
                                </m:r>
                              </m:e>
                              <m:e>
                                <m:r>
                                  <a:rPr sz="2000" i="1">
                                    <a:solidFill>
                                      <a:srgbClr val="000000"/>
                                    </a:solidFill>
                                    <a:latin typeface="Cambria Math" panose="02040503050406030204" pitchFamily="18" charset="0"/>
                                  </a:rPr>
                                  <m:t>2,2</m:t>
                                </m:r>
                              </m:e>
                              <m:e>
                                <m:r>
                                  <a:rPr sz="2000" i="1">
                                    <a:solidFill>
                                      <a:srgbClr val="000000"/>
                                    </a:solidFill>
                                    <a:latin typeface="Cambria Math" panose="02040503050406030204" pitchFamily="18" charset="0"/>
                                  </a:rPr>
                                  <m:t>1,08</m:t>
                                </m:r>
                              </m:e>
                              <m:e>
                                <m:r>
                                  <a:rPr sz="2000" i="1">
                                    <a:solidFill>
                                      <a:srgbClr val="000000"/>
                                    </a:solidFill>
                                    <a:latin typeface="Cambria Math" panose="02040503050406030204" pitchFamily="18" charset="0"/>
                                  </a:rPr>
                                  <m:t>0,3</m:t>
                                </m:r>
                              </m:e>
                            </m:mr>
                            <m:mr>
                              <m:e>
                                <m:r>
                                  <a:rPr sz="2000" i="1">
                                    <a:solidFill>
                                      <a:srgbClr val="FFC000"/>
                                    </a:solidFill>
                                    <a:latin typeface="Cambria Math" panose="02040503050406030204" pitchFamily="18" charset="0"/>
                                  </a:rPr>
                                  <m:t>1,21</m:t>
                                </m:r>
                              </m:e>
                              <m:e>
                                <m:r>
                                  <a:rPr sz="2000" i="1">
                                    <a:solidFill>
                                      <a:srgbClr val="000000"/>
                                    </a:solidFill>
                                    <a:latin typeface="Cambria Math" panose="02040503050406030204" pitchFamily="18" charset="0"/>
                                  </a:rPr>
                                  <m:t>−0,39</m:t>
                                </m:r>
                              </m:e>
                              <m:e>
                                <m:r>
                                  <a:rPr sz="2000" i="1">
                                    <a:solidFill>
                                      <a:srgbClr val="000000"/>
                                    </a:solidFill>
                                    <a:latin typeface="Cambria Math" panose="02040503050406030204" pitchFamily="18" charset="0"/>
                                  </a:rPr>
                                  <m:t>0,97</m:t>
                                </m:r>
                              </m:e>
                              <m:e>
                                <m:r>
                                  <a:rPr sz="2000" i="1">
                                    <a:solidFill>
                                      <a:srgbClr val="000000"/>
                                    </a:solidFill>
                                    <a:latin typeface="Cambria Math" panose="02040503050406030204" pitchFamily="18" charset="0"/>
                                  </a:rPr>
                                  <m:t>2,33</m:t>
                                </m:r>
                              </m:e>
                            </m:mr>
                          </m:m>
                        </m:e>
                      </m:d>
                    </m:oMath>
                  </m:oMathPara>
                </a14:m>
                <a:endParaRPr sz="2000"/>
              </a:p>
            </p:txBody>
          </p:sp>
        </mc:Choice>
        <mc:Fallback>
          <p:sp>
            <p:nvSpPr>
              <p:cNvPr id="1253" name="TextBox 5"/>
              <p:cNvSpPr txBox="1">
                <a:spLocks noRot="1" noChangeAspect="1" noMove="1" noResize="1" noEditPoints="1" noAdjustHandles="1" noChangeArrowheads="1" noChangeShapeType="1" noTextEdit="1"/>
              </p:cNvSpPr>
              <p:nvPr/>
            </p:nvSpPr>
            <p:spPr>
              <a:xfrm>
                <a:off x="4038825" y="3649064"/>
                <a:ext cx="2761800" cy="624841"/>
              </a:xfrm>
              <a:prstGeom prst="rect">
                <a:avLst/>
              </a:prstGeom>
              <a:blipFill>
                <a:blip r:embed="rId5"/>
                <a:stretch>
                  <a:fillRect t="-2000" r="-10092"/>
                </a:stretch>
              </a:blipFill>
              <a:ln w="12700">
                <a:miter lim="400000"/>
              </a:ln>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254" name="TextBox 6"/>
              <p:cNvSpPr txBox="1"/>
              <p:nvPr/>
            </p:nvSpPr>
            <p:spPr>
              <a:xfrm>
                <a:off x="9277360" y="3254998"/>
                <a:ext cx="1033358" cy="585789"/>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d>
                        <m:dPr>
                          <m:begChr m:val="["/>
                          <m:endChr m:val="]"/>
                          <m:ctrlPr>
                            <a:rPr sz="2500" i="1">
                              <a:solidFill>
                                <a:srgbClr val="000000"/>
                              </a:solidFill>
                              <a:latin typeface="Cambria Math" panose="02040503050406030204" pitchFamily="18" charset="0"/>
                            </a:rPr>
                          </m:ctrlPr>
                        </m:dPr>
                        <m:e>
                          <m:eqArr>
                            <m:eqArrPr>
                              <m:ctrlPr>
                                <a:rPr sz="2500" i="1">
                                  <a:solidFill>
                                    <a:srgbClr val="000000"/>
                                  </a:solidFill>
                                  <a:latin typeface="Cambria Math" panose="02040503050406030204" pitchFamily="18" charset="0"/>
                                </a:rPr>
                              </m:ctrlPr>
                            </m:eqArrPr>
                            <m:e>
                              <m:r>
                                <a:rPr>
                                  <a:latin typeface="Cambria Math" panose="02040503050406030204" pitchFamily="18" charset="0"/>
                                </a:rPr>
                                <m:t> </m:t>
                              </m:r>
                              <m:m>
                                <m:mPr>
                                  <m:plcHide m:val="on"/>
                                  <m:mcs>
                                    <m:mc>
                                      <m:mcPr>
                                        <m:count m:val="2"/>
                                        <m:mcJc m:val="center"/>
                                      </m:mcPr>
                                    </m:mc>
                                  </m:mcs>
                                  <m:ctrlPr>
                                    <a:rPr sz="2500" i="1">
                                      <a:solidFill>
                                        <a:srgbClr val="000000"/>
                                      </a:solidFill>
                                      <a:latin typeface="Cambria Math" panose="02040503050406030204" pitchFamily="18" charset="0"/>
                                    </a:rPr>
                                  </m:ctrlPr>
                                </m:mPr>
                                <m:mr>
                                  <m:e>
                                    <m:eqArr>
                                      <m:eqArrPr>
                                        <m:ctrlPr>
                                          <a:rPr sz="2500" i="1">
                                            <a:solidFill>
                                              <a:srgbClr val="000000"/>
                                            </a:solidFill>
                                            <a:latin typeface="Cambria Math" panose="02040503050406030204" pitchFamily="18" charset="0"/>
                                          </a:rPr>
                                        </m:ctrlPr>
                                      </m:eqArrPr>
                                      <m:e>
                                        <m:r>
                                          <a:rPr>
                                            <a:latin typeface="Cambria Math" panose="02040503050406030204" pitchFamily="18" charset="0"/>
                                          </a:rPr>
                                          <m:t> </m:t>
                                        </m:r>
                                        <m:eqArr>
                                          <m:eqArrPr>
                                            <m:ctrlPr>
                                              <a:rPr sz="2500" i="1">
                                                <a:solidFill>
                                                  <a:srgbClr val="000000"/>
                                                </a:solidFill>
                                                <a:latin typeface="Cambria Math" panose="02040503050406030204" pitchFamily="18" charset="0"/>
                                              </a:rPr>
                                            </m:ctrlPr>
                                          </m:eqArrPr>
                                          <m:e>
                                            <m:r>
                                              <a:rPr sz="2500" i="1">
                                                <a:solidFill>
                                                  <a:srgbClr val="000000"/>
                                                </a:solidFill>
                                                <a:latin typeface="Cambria Math" panose="02040503050406030204" pitchFamily="18" charset="0"/>
                                              </a:rPr>
                                              <m:t>2,57</m:t>
                                            </m:r>
                                          </m:e>
                                          <m:e>
                                            <m:r>
                                              <a:rPr sz="2500" i="1">
                                                <a:solidFill>
                                                  <a:srgbClr val="000000"/>
                                                </a:solidFill>
                                                <a:latin typeface="Cambria Math" panose="02040503050406030204" pitchFamily="18" charset="0"/>
                                              </a:rPr>
                                              <m:t> </m:t>
                                            </m:r>
                                          </m:e>
                                          <m:e>
                                            <m:r>
                                              <a:rPr sz="2500" i="1">
                                                <a:solidFill>
                                                  <a:srgbClr val="000000"/>
                                                </a:solidFill>
                                                <a:latin typeface="Cambria Math" panose="02040503050406030204" pitchFamily="18" charset="0"/>
                                              </a:rPr>
                                              <m:t> </m:t>
                                            </m:r>
                                          </m:e>
                                          <m:e>
                                            <m:r>
                                              <a:rPr sz="2500" i="1">
                                                <a:solidFill>
                                                  <a:srgbClr val="000000"/>
                                                </a:solidFill>
                                                <a:latin typeface="Cambria Math" panose="02040503050406030204" pitchFamily="18" charset="0"/>
                                              </a:rPr>
                                              <m:t> </m:t>
                                            </m:r>
                                          </m:e>
                                          <m:e>
                                            <m:r>
                                              <a:rPr sz="2500" i="1">
                                                <a:solidFill>
                                                  <a:srgbClr val="000000"/>
                                                </a:solidFill>
                                                <a:latin typeface="Cambria Math" panose="02040503050406030204" pitchFamily="18" charset="0"/>
                                              </a:rPr>
                                              <m:t>  </m:t>
                                            </m:r>
                                          </m:e>
                                          <m:e>
                                            <m:r>
                                              <a:rPr sz="2500" i="1">
                                                <a:solidFill>
                                                  <a:srgbClr val="000000"/>
                                                </a:solidFill>
                                                <a:latin typeface="Cambria Math" panose="02040503050406030204" pitchFamily="18" charset="0"/>
                                              </a:rPr>
                                              <m:t> </m:t>
                                            </m:r>
                                          </m:e>
                                        </m:eqArr>
                                      </m:e>
                                    </m:eqArr>
                                  </m:e>
                                  <m:e/>
                                </m:mr>
                                <m:mr>
                                  <m:e/>
                                  <m:e/>
                                </m:mr>
                              </m:m>
                            </m:e>
                          </m:eqArr>
                        </m:e>
                      </m:d>
                    </m:oMath>
                  </m:oMathPara>
                </a14:m>
                <a:endParaRPr sz="2500"/>
              </a:p>
            </p:txBody>
          </p:sp>
        </mc:Choice>
        <mc:Fallback>
          <p:sp>
            <p:nvSpPr>
              <p:cNvPr id="1254" name="TextBox 6"/>
              <p:cNvSpPr txBox="1">
                <a:spLocks noRot="1" noChangeAspect="1" noMove="1" noResize="1" noEditPoints="1" noAdjustHandles="1" noChangeArrowheads="1" noChangeShapeType="1" noTextEdit="1"/>
              </p:cNvSpPr>
              <p:nvPr/>
            </p:nvSpPr>
            <p:spPr>
              <a:xfrm>
                <a:off x="9277360" y="3254998"/>
                <a:ext cx="1033358" cy="585789"/>
              </a:xfrm>
              <a:prstGeom prst="rect">
                <a:avLst/>
              </a:prstGeom>
              <a:blipFill>
                <a:blip r:embed="rId6"/>
                <a:stretch>
                  <a:fillRect t="-4255" r="-31707" b="-314894"/>
                </a:stretch>
              </a:blipFill>
              <a:ln w="12700">
                <a:miter lim="400000"/>
              </a:ln>
            </p:spPr>
            <p:txBody>
              <a:bodyPr/>
              <a:lstStyle/>
              <a:p>
                <a:r>
                  <a:rPr lang="en-GR">
                    <a:noFill/>
                  </a:rPr>
                  <a:t> </a:t>
                </a:r>
              </a:p>
            </p:txBody>
          </p:sp>
        </mc:Fallback>
      </mc:AlternateContent>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Google Shape;1300;p34"/>
          <p:cNvSpPr txBox="1"/>
          <p:nvPr/>
        </p:nvSpPr>
        <p:spPr>
          <a:xfrm>
            <a:off x="2846964" y="3526814"/>
            <a:ext cx="219209" cy="43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400"/>
            </a:lvl1pPr>
          </a:lstStyle>
          <a:p>
            <a:r>
              <a:t>X</a:t>
            </a:r>
          </a:p>
        </p:txBody>
      </p:sp>
      <p:sp>
        <p:nvSpPr>
          <p:cNvPr id="1257" name="Google Shape;1301;p34"/>
          <p:cNvSpPr txBox="1"/>
          <p:nvPr/>
        </p:nvSpPr>
        <p:spPr>
          <a:xfrm>
            <a:off x="7300834" y="3526814"/>
            <a:ext cx="219209" cy="437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400"/>
            </a:lvl1pPr>
          </a:lstStyle>
          <a:p>
            <a:r>
              <a:t>=</a:t>
            </a:r>
          </a:p>
        </p:txBody>
      </p:sp>
      <p:sp>
        <p:nvSpPr>
          <p:cNvPr id="1258" name="Google Shape;1302;p34"/>
          <p:cNvSpPr txBox="1"/>
          <p:nvPr/>
        </p:nvSpPr>
        <p:spPr>
          <a:xfrm>
            <a:off x="1151894" y="2316875"/>
            <a:ext cx="1163307" cy="609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U</a:t>
            </a:r>
            <a:r>
              <a:rPr sz="2000"/>
              <a:t>4 </a:t>
            </a:r>
            <a:r>
              <a:rPr sz="1400"/>
              <a:t>X </a:t>
            </a:r>
            <a:r>
              <a:rPr sz="2000"/>
              <a:t>2</a:t>
            </a:r>
          </a:p>
        </p:txBody>
      </p:sp>
      <p:sp>
        <p:nvSpPr>
          <p:cNvPr id="1259" name="Google Shape;1303;p34"/>
          <p:cNvSpPr txBox="1"/>
          <p:nvPr/>
        </p:nvSpPr>
        <p:spPr>
          <a:xfrm>
            <a:off x="4647260" y="2316875"/>
            <a:ext cx="1332561" cy="6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V</a:t>
            </a:r>
            <a:r>
              <a:rPr sz="3200" baseline="-25000"/>
              <a:t>2 </a:t>
            </a:r>
            <a:r>
              <a:rPr sz="2000" baseline="-25000"/>
              <a:t>X </a:t>
            </a:r>
            <a:r>
              <a:rPr sz="3200" baseline="-25000"/>
              <a:t>4</a:t>
            </a:r>
          </a:p>
        </p:txBody>
      </p:sp>
      <p:sp>
        <p:nvSpPr>
          <p:cNvPr id="1260" name="Google Shape;1304;p34"/>
          <p:cNvSpPr txBox="1"/>
          <p:nvPr/>
        </p:nvSpPr>
        <p:spPr>
          <a:xfrm>
            <a:off x="5058415" y="2260975"/>
            <a:ext cx="245503" cy="43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vl1pPr>
          </a:lstStyle>
          <a:p>
            <a:r>
              <a:t>T</a:t>
            </a:r>
          </a:p>
        </p:txBody>
      </p:sp>
      <p:grpSp>
        <p:nvGrpSpPr>
          <p:cNvPr id="1263" name="Google Shape;1305;p34"/>
          <p:cNvGrpSpPr/>
          <p:nvPr/>
        </p:nvGrpSpPr>
        <p:grpSpPr>
          <a:xfrm>
            <a:off x="9014260" y="2399475"/>
            <a:ext cx="1254757" cy="665183"/>
            <a:chOff x="0" y="0"/>
            <a:chExt cx="1254756" cy="665182"/>
          </a:xfrm>
        </p:grpSpPr>
        <p:sp>
          <p:nvSpPr>
            <p:cNvPr id="1261" name="Rectangle"/>
            <p:cNvSpPr/>
            <p:nvPr/>
          </p:nvSpPr>
          <p:spPr>
            <a:xfrm>
              <a:off x="-1" y="-1"/>
              <a:ext cx="1254758" cy="665184"/>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262" name="Text"/>
            <p:cNvSpPr txBox="1"/>
            <p:nvPr/>
          </p:nvSpPr>
          <p:spPr>
            <a:xfrm>
              <a:off x="45724" y="-1"/>
              <a:ext cx="1163307" cy="288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r>
                <a:t> </a:t>
              </a:r>
            </a:p>
          </p:txBody>
        </p:sp>
      </p:grpSp>
      <mc:AlternateContent xmlns:mc="http://schemas.openxmlformats.org/markup-compatibility/2006">
        <mc:Choice xmlns:a14="http://schemas.microsoft.com/office/drawing/2010/main" Requires="a14">
          <p:sp>
            <p:nvSpPr>
              <p:cNvPr id="1264" name="TextBox 1"/>
              <p:cNvSpPr txBox="1"/>
              <p:nvPr/>
            </p:nvSpPr>
            <p:spPr>
              <a:xfrm>
                <a:off x="596583" y="3277772"/>
                <a:ext cx="1981694" cy="154375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1800"/>
                </a:lvl1pPr>
              </a:lstStyle>
              <a:p>
                <a:pPr/>
                <a14:m>
                  <m:oMathPara xmlns:m="http://schemas.openxmlformats.org/officeDocument/2006/math">
                    <m:oMathParaPr>
                      <m:jc m:val="left"/>
                    </m:oMathParaPr>
                    <m:oMath xmlns:m="http://schemas.openxmlformats.org/officeDocument/2006/math">
                      <m:d>
                        <m:dPr>
                          <m:begChr m:val="["/>
                          <m:endChr m:val="]"/>
                          <m:ctrlPr>
                            <a:rPr sz="1800" i="1">
                              <a:solidFill>
                                <a:srgbClr val="000000"/>
                              </a:solidFill>
                              <a:latin typeface="Cambria Math" panose="02040503050406030204" pitchFamily="18" charset="0"/>
                            </a:rPr>
                          </m:ctrlPr>
                        </m:dPr>
                        <m:e>
                          <m:m>
                            <m:mPr>
                              <m:plcHide m:val="on"/>
                              <m:mcs>
                                <m:mc>
                                  <m:mcPr>
                                    <m:count m:val="2"/>
                                    <m:mcJc m:val="center"/>
                                  </m:mcPr>
                                </m:mc>
                              </m:mcs>
                              <m:ctrlPr>
                                <a:rPr sz="1800" i="1">
                                  <a:solidFill>
                                    <a:srgbClr val="000000"/>
                                  </a:solidFill>
                                  <a:latin typeface="Cambria Math" panose="02040503050406030204" pitchFamily="18" charset="0"/>
                                </a:rPr>
                              </m:ctrlPr>
                            </m:mPr>
                            <m:mr>
                              <m:e>
                                <m:r>
                                  <a:rPr sz="1800" i="1">
                                    <a:solidFill>
                                      <a:srgbClr val="00CC99"/>
                                    </a:solidFill>
                                    <a:latin typeface="Cambria Math" panose="02040503050406030204" pitchFamily="18" charset="0"/>
                                  </a:rPr>
                                  <m:t>0,67</m:t>
                                </m:r>
                              </m:e>
                              <m:e>
                                <m:r>
                                  <a:rPr sz="1800" i="1">
                                    <a:solidFill>
                                      <a:srgbClr val="FFC000"/>
                                    </a:solidFill>
                                    <a:latin typeface="Cambria Math" panose="02040503050406030204" pitchFamily="18" charset="0"/>
                                  </a:rPr>
                                  <m:t>1,67</m:t>
                                </m:r>
                              </m:e>
                            </m:mr>
                            <m:mr>
                              <m:e>
                                <m:r>
                                  <a:rPr sz="1800" i="1">
                                    <a:solidFill>
                                      <a:srgbClr val="000000"/>
                                    </a:solidFill>
                                    <a:latin typeface="Cambria Math" panose="02040503050406030204" pitchFamily="18" charset="0"/>
                                  </a:rPr>
                                  <m:t>1,77</m:t>
                                </m:r>
                              </m:e>
                              <m:e>
                                <m:r>
                                  <a:rPr sz="1800" i="1">
                                    <a:solidFill>
                                      <a:srgbClr val="000000"/>
                                    </a:solidFill>
                                    <a:latin typeface="Cambria Math" panose="02040503050406030204" pitchFamily="18" charset="0"/>
                                  </a:rPr>
                                  <m:t>0,22</m:t>
                                </m:r>
                              </m:e>
                            </m:mr>
                            <m:mr>
                              <m:e>
                                <m:r>
                                  <a:rPr sz="1800" i="1">
                                    <a:solidFill>
                                      <a:srgbClr val="000000"/>
                                    </a:solidFill>
                                    <a:latin typeface="Cambria Math" panose="02040503050406030204" pitchFamily="18" charset="0"/>
                                  </a:rPr>
                                  <m:t>0,86</m:t>
                                </m:r>
                              </m:e>
                              <m:e>
                                <m:r>
                                  <a:rPr sz="1800" i="1">
                                    <a:solidFill>
                                      <a:srgbClr val="000000"/>
                                    </a:solidFill>
                                    <a:latin typeface="Cambria Math" panose="02040503050406030204" pitchFamily="18" charset="0"/>
                                  </a:rPr>
                                  <m:t>1,97</m:t>
                                </m:r>
                              </m:e>
                            </m:mr>
                            <m:mr>
                              <m:e>
                                <m:r>
                                  <a:rPr sz="1800" i="1">
                                    <a:solidFill>
                                      <a:srgbClr val="000000"/>
                                    </a:solidFill>
                                    <a:latin typeface="Cambria Math" panose="02040503050406030204" pitchFamily="18" charset="0"/>
                                  </a:rPr>
                                  <m:t>1,68</m:t>
                                </m:r>
                              </m:e>
                              <m:e>
                                <m:r>
                                  <a:rPr sz="1800" i="1">
                                    <a:solidFill>
                                      <a:srgbClr val="000000"/>
                                    </a:solidFill>
                                    <a:latin typeface="Cambria Math" panose="02040503050406030204" pitchFamily="18" charset="0"/>
                                  </a:rPr>
                                  <m:t>−0,52</m:t>
                                </m:r>
                              </m:e>
                            </m:mr>
                          </m:m>
                        </m:e>
                      </m:d>
                    </m:oMath>
                  </m:oMathPara>
                </a14:m>
                <a:endParaRPr>
                  <a:latin typeface="Calibri"/>
                  <a:ea typeface="Calibri"/>
                  <a:cs typeface="Calibri"/>
                  <a:sym typeface="Calibri"/>
                </a:endParaRPr>
              </a:p>
            </p:txBody>
          </p:sp>
        </mc:Choice>
        <mc:Fallback>
          <p:sp>
            <p:nvSpPr>
              <p:cNvPr id="1264" name="TextBox 1"/>
              <p:cNvSpPr txBox="1">
                <a:spLocks noRot="1" noChangeAspect="1" noMove="1" noResize="1" noEditPoints="1" noAdjustHandles="1" noChangeArrowheads="1" noChangeShapeType="1" noTextEdit="1"/>
              </p:cNvSpPr>
              <p:nvPr/>
            </p:nvSpPr>
            <p:spPr>
              <a:xfrm>
                <a:off x="596583" y="3277772"/>
                <a:ext cx="1981694" cy="1543753"/>
              </a:xfrm>
              <a:prstGeom prst="rect">
                <a:avLst/>
              </a:prstGeom>
              <a:blipFill>
                <a:blip r:embed="rId3"/>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265" name="TextBox 2"/>
              <p:cNvSpPr txBox="1"/>
              <p:nvPr/>
            </p:nvSpPr>
            <p:spPr>
              <a:xfrm>
                <a:off x="4095135" y="3429000"/>
                <a:ext cx="2164202" cy="437388"/>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d>
                        <m:dPr>
                          <m:begChr m:val="["/>
                          <m:endChr m:val="]"/>
                          <m:ctrlPr>
                            <a:rPr sz="1400" i="1">
                              <a:solidFill>
                                <a:srgbClr val="000000"/>
                              </a:solidFill>
                              <a:latin typeface="Cambria Math" panose="02040503050406030204" pitchFamily="18" charset="0"/>
                            </a:rPr>
                          </m:ctrlPr>
                        </m:dPr>
                        <m:e>
                          <m:m>
                            <m:mPr>
                              <m:plcHide m:val="on"/>
                              <m:mcs>
                                <m:mc>
                                  <m:mcPr>
                                    <m:count m:val="4"/>
                                    <m:mcJc m:val="center"/>
                                  </m:mcPr>
                                </m:mc>
                              </m:mcs>
                              <m:ctrlPr>
                                <a:rPr sz="1400" i="1">
                                  <a:solidFill>
                                    <a:srgbClr val="000000"/>
                                  </a:solidFill>
                                  <a:latin typeface="Cambria Math" panose="02040503050406030204" pitchFamily="18" charset="0"/>
                                </a:rPr>
                              </m:ctrlPr>
                            </m:mPr>
                            <m:mr>
                              <m:e>
                                <m:r>
                                  <a:rPr sz="1400" i="1">
                                    <a:solidFill>
                                      <a:srgbClr val="000000"/>
                                    </a:solidFill>
                                    <a:latin typeface="Cambria Math" panose="02040503050406030204" pitchFamily="18" charset="0"/>
                                  </a:rPr>
                                  <m:t>0,82</m:t>
                                </m:r>
                              </m:e>
                              <m:e>
                                <m:r>
                                  <a:rPr sz="1400" i="1">
                                    <a:solidFill>
                                      <a:srgbClr val="00CC99"/>
                                    </a:solidFill>
                                    <a:latin typeface="Cambria Math" panose="02040503050406030204" pitchFamily="18" charset="0"/>
                                  </a:rPr>
                                  <m:t>2,2</m:t>
                                </m:r>
                              </m:e>
                              <m:e>
                                <m:r>
                                  <a:rPr sz="1400" i="1">
                                    <a:solidFill>
                                      <a:srgbClr val="000000"/>
                                    </a:solidFill>
                                    <a:latin typeface="Cambria Math" panose="02040503050406030204" pitchFamily="18" charset="0"/>
                                  </a:rPr>
                                  <m:t>1,08</m:t>
                                </m:r>
                              </m:e>
                              <m:e>
                                <m:r>
                                  <a:rPr sz="1400" i="1">
                                    <a:solidFill>
                                      <a:srgbClr val="000000"/>
                                    </a:solidFill>
                                    <a:latin typeface="Cambria Math" panose="02040503050406030204" pitchFamily="18" charset="0"/>
                                  </a:rPr>
                                  <m:t>0,3</m:t>
                                </m:r>
                              </m:e>
                            </m:mr>
                            <m:mr>
                              <m:e>
                                <m:r>
                                  <a:rPr sz="1400" i="1">
                                    <a:solidFill>
                                      <a:srgbClr val="000000"/>
                                    </a:solidFill>
                                    <a:latin typeface="Cambria Math" panose="02040503050406030204" pitchFamily="18" charset="0"/>
                                  </a:rPr>
                                  <m:t>1,21</m:t>
                                </m:r>
                              </m:e>
                              <m:e>
                                <m:r>
                                  <a:rPr sz="1400" i="1">
                                    <a:solidFill>
                                      <a:srgbClr val="FFC000"/>
                                    </a:solidFill>
                                    <a:latin typeface="Cambria Math" panose="02040503050406030204" pitchFamily="18" charset="0"/>
                                  </a:rPr>
                                  <m:t>−0,39</m:t>
                                </m:r>
                              </m:e>
                              <m:e>
                                <m:r>
                                  <a:rPr sz="1400" i="1">
                                    <a:solidFill>
                                      <a:srgbClr val="000000"/>
                                    </a:solidFill>
                                    <a:latin typeface="Cambria Math" panose="02040503050406030204" pitchFamily="18" charset="0"/>
                                  </a:rPr>
                                  <m:t>0,97</m:t>
                                </m:r>
                              </m:e>
                              <m:e>
                                <m:r>
                                  <a:rPr sz="1400" i="1">
                                    <a:solidFill>
                                      <a:srgbClr val="000000"/>
                                    </a:solidFill>
                                    <a:latin typeface="Cambria Math" panose="02040503050406030204" pitchFamily="18" charset="0"/>
                                  </a:rPr>
                                  <m:t>2,33</m:t>
                                </m:r>
                              </m:e>
                            </m:mr>
                          </m:m>
                        </m:e>
                      </m:d>
                      <m:r>
                        <a:rPr sz="1400" i="1">
                          <a:solidFill>
                            <a:srgbClr val="000000"/>
                          </a:solidFill>
                          <a:latin typeface="Cambria Math" panose="02040503050406030204" pitchFamily="18" charset="0"/>
                        </a:rPr>
                        <m:t>=</m:t>
                      </m:r>
                    </m:oMath>
                  </m:oMathPara>
                </a14:m>
                <a:endParaRPr sz="1400"/>
              </a:p>
            </p:txBody>
          </p:sp>
        </mc:Choice>
        <mc:Fallback>
          <p:sp>
            <p:nvSpPr>
              <p:cNvPr id="1265" name="TextBox 2"/>
              <p:cNvSpPr txBox="1">
                <a:spLocks noRot="1" noChangeAspect="1" noMove="1" noResize="1" noEditPoints="1" noAdjustHandles="1" noChangeArrowheads="1" noChangeShapeType="1" noTextEdit="1"/>
              </p:cNvSpPr>
              <p:nvPr/>
            </p:nvSpPr>
            <p:spPr>
              <a:xfrm>
                <a:off x="4095135" y="3429000"/>
                <a:ext cx="2164202" cy="437388"/>
              </a:xfrm>
              <a:prstGeom prst="rect">
                <a:avLst/>
              </a:prstGeom>
              <a:blipFill>
                <a:blip r:embed="rId4"/>
                <a:stretch>
                  <a:fillRect t="-2857" r="-8772"/>
                </a:stretch>
              </a:blipFill>
              <a:ln w="12700">
                <a:miter lim="400000"/>
              </a:ln>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266" name="TextBox 3"/>
              <p:cNvSpPr txBox="1"/>
              <p:nvPr/>
            </p:nvSpPr>
            <p:spPr>
              <a:xfrm>
                <a:off x="8122919" y="3429000"/>
                <a:ext cx="2902635" cy="615918"/>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1800"/>
                </a:lvl1pPr>
              </a:lstStyle>
              <a:p>
                <a:pPr/>
                <a14:m>
                  <m:oMathPara xmlns:m="http://schemas.openxmlformats.org/officeDocument/2006/math">
                    <m:oMathParaPr>
                      <m:jc m:val="left"/>
                    </m:oMathParaPr>
                    <m:oMath xmlns:m="http://schemas.openxmlformats.org/officeDocument/2006/math">
                      <m:d>
                        <m:dPr>
                          <m:begChr m:val="["/>
                          <m:endChr m:val="]"/>
                          <m:ctrlPr>
                            <a:rPr sz="1800" i="1">
                              <a:solidFill>
                                <a:srgbClr val="000000"/>
                              </a:solidFill>
                              <a:latin typeface="Cambria Math" panose="02040503050406030204" pitchFamily="18" charset="0"/>
                            </a:rPr>
                          </m:ctrlPr>
                        </m:dPr>
                        <m:e>
                          <m:eqArr>
                            <m:eqArrPr>
                              <m:ctrlPr>
                                <a:rPr sz="1800" i="1">
                                  <a:solidFill>
                                    <a:srgbClr val="000000"/>
                                  </a:solidFill>
                                  <a:latin typeface="Cambria Math" panose="02040503050406030204" pitchFamily="18" charset="0"/>
                                </a:rPr>
                              </m:ctrlPr>
                            </m:eqArrPr>
                            <m:e>
                              <m:r>
                                <a:rPr>
                                  <a:latin typeface="Cambria Math" panose="02040503050406030204" pitchFamily="18" charset="0"/>
                                </a:rPr>
                                <m:t> </m:t>
                              </m:r>
                              <m:r>
                                <a:rPr sz="1800" i="1">
                                  <a:solidFill>
                                    <a:srgbClr val="000000"/>
                                  </a:solidFill>
                                  <a:latin typeface="Cambria Math" panose="02040503050406030204" pitchFamily="18" charset="0"/>
                                </a:rPr>
                                <m:t>2,57    </m:t>
                              </m:r>
                              <m:r>
                                <a:rPr>
                                  <a:latin typeface="Cambria Math" panose="02040503050406030204" pitchFamily="18" charset="0"/>
                                </a:rPr>
                                <m:t>  </m:t>
                              </m:r>
                              <m:r>
                                <a:rPr sz="1800" i="1">
                                  <a:solidFill>
                                    <a:srgbClr val="A4A4E9"/>
                                  </a:solidFill>
                                  <a:latin typeface="Cambria Math" panose="02040503050406030204" pitchFamily="18" charset="0"/>
                                </a:rPr>
                                <m:t>0,82</m:t>
                              </m:r>
                            </m:e>
                          </m:eqArr>
                        </m:e>
                      </m:d>
                    </m:oMath>
                  </m:oMathPara>
                </a14:m>
                <a:endParaRPr>
                  <a:latin typeface="Calibri"/>
                  <a:ea typeface="Calibri"/>
                  <a:cs typeface="Calibri"/>
                  <a:sym typeface="Calibri"/>
                </a:endParaRPr>
              </a:p>
            </p:txBody>
          </p:sp>
        </mc:Choice>
        <mc:Fallback>
          <p:sp>
            <p:nvSpPr>
              <p:cNvPr id="1266" name="TextBox 3"/>
              <p:cNvSpPr txBox="1">
                <a:spLocks noRot="1" noChangeAspect="1" noMove="1" noResize="1" noEditPoints="1" noAdjustHandles="1" noChangeArrowheads="1" noChangeShapeType="1" noTextEdit="1"/>
              </p:cNvSpPr>
              <p:nvPr/>
            </p:nvSpPr>
            <p:spPr>
              <a:xfrm>
                <a:off x="8122919" y="3429000"/>
                <a:ext cx="2902635" cy="615918"/>
              </a:xfrm>
              <a:prstGeom prst="rect">
                <a:avLst/>
              </a:prstGeom>
              <a:blipFill>
                <a:blip r:embed="rId5"/>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sp>
        <p:nvSpPr>
          <p:cNvPr id="1267" name="Google Shape;1279;p33"/>
          <p:cNvSpPr txBox="1"/>
          <p:nvPr/>
        </p:nvSpPr>
        <p:spPr>
          <a:xfrm>
            <a:off x="428626" y="231843"/>
            <a:ext cx="10998825"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4000">
                <a:solidFill>
                  <a:srgbClr val="FF0000"/>
                </a:solidFill>
              </a:defRPr>
            </a:lvl1pPr>
          </a:lstStyle>
          <a:p>
            <a:r>
              <a:t>UV-decomposition</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 name="Google Shape;1320;p35"/>
          <p:cNvSpPr txBox="1"/>
          <p:nvPr/>
        </p:nvSpPr>
        <p:spPr>
          <a:xfrm>
            <a:off x="1752874" y="2501952"/>
            <a:ext cx="1163308" cy="609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U</a:t>
            </a:r>
            <a:r>
              <a:rPr sz="2000"/>
              <a:t>4 </a:t>
            </a:r>
            <a:r>
              <a:rPr sz="1400"/>
              <a:t>X </a:t>
            </a:r>
            <a:r>
              <a:rPr sz="2000"/>
              <a:t>2</a:t>
            </a:r>
          </a:p>
        </p:txBody>
      </p:sp>
      <p:sp>
        <p:nvSpPr>
          <p:cNvPr id="1270" name="Google Shape;1321;p35"/>
          <p:cNvSpPr txBox="1"/>
          <p:nvPr/>
        </p:nvSpPr>
        <p:spPr>
          <a:xfrm>
            <a:off x="5058415" y="2578665"/>
            <a:ext cx="1403016" cy="6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V</a:t>
            </a:r>
            <a:r>
              <a:rPr sz="3200" baseline="-25000"/>
              <a:t>2 </a:t>
            </a:r>
            <a:r>
              <a:rPr sz="2000" baseline="-25000"/>
              <a:t>X </a:t>
            </a:r>
            <a:r>
              <a:rPr sz="3200" baseline="-25000"/>
              <a:t>4</a:t>
            </a:r>
          </a:p>
        </p:txBody>
      </p:sp>
      <p:sp>
        <p:nvSpPr>
          <p:cNvPr id="1271" name="Google Shape;1322;p35"/>
          <p:cNvSpPr txBox="1"/>
          <p:nvPr/>
        </p:nvSpPr>
        <p:spPr>
          <a:xfrm>
            <a:off x="5468695" y="2557496"/>
            <a:ext cx="245503" cy="437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vl1pPr>
          </a:lstStyle>
          <a:p>
            <a:r>
              <a:t>T</a:t>
            </a:r>
          </a:p>
        </p:txBody>
      </p:sp>
      <p:grpSp>
        <p:nvGrpSpPr>
          <p:cNvPr id="1274" name="Google Shape;1323;p35"/>
          <p:cNvGrpSpPr/>
          <p:nvPr/>
        </p:nvGrpSpPr>
        <p:grpSpPr>
          <a:xfrm>
            <a:off x="8340841" y="2578665"/>
            <a:ext cx="1254757" cy="665183"/>
            <a:chOff x="0" y="0"/>
            <a:chExt cx="1254756" cy="665182"/>
          </a:xfrm>
        </p:grpSpPr>
        <p:sp>
          <p:nvSpPr>
            <p:cNvPr id="1272" name="Rectangle"/>
            <p:cNvSpPr/>
            <p:nvPr/>
          </p:nvSpPr>
          <p:spPr>
            <a:xfrm>
              <a:off x="-1" y="-1"/>
              <a:ext cx="1254758" cy="665184"/>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273" name="Text"/>
            <p:cNvSpPr txBox="1"/>
            <p:nvPr/>
          </p:nvSpPr>
          <p:spPr>
            <a:xfrm>
              <a:off x="45724" y="-1"/>
              <a:ext cx="1163307" cy="288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r>
                <a:t> </a:t>
              </a:r>
            </a:p>
          </p:txBody>
        </p:sp>
      </p:grpSp>
      <mc:AlternateContent xmlns:mc="http://schemas.openxmlformats.org/markup-compatibility/2006">
        <mc:Choice xmlns:a14="http://schemas.microsoft.com/office/drawing/2010/main" Requires="a14">
          <p:sp>
            <p:nvSpPr>
              <p:cNvPr id="1275" name="TextBox 1"/>
              <p:cNvSpPr txBox="1"/>
              <p:nvPr/>
            </p:nvSpPr>
            <p:spPr>
              <a:xfrm>
                <a:off x="1851128" y="3449022"/>
                <a:ext cx="8588046" cy="1210667"/>
              </a:xfrm>
              <a:prstGeom prst="rect">
                <a:avLst/>
              </a:prstGeom>
              <a:ln w="12700">
                <a:miter lim="400000"/>
              </a:ln>
            </p:spPr>
            <p:txBody>
              <a:bodyPr wrap="none" lIns="0" tIns="0" rIns="0" bIns="0">
                <a:spAutoFit/>
              </a:bodyPr>
              <a:lstStyle/>
              <a:p>
                <a:pPr latinLnBrk="1">
                  <a:defRPr sz="1800"/>
                </a:pPr>
                <a14:m>
                  <m:oMathPara xmlns:m="http://schemas.openxmlformats.org/officeDocument/2006/math">
                    <m:oMathParaPr>
                      <m:jc m:val="centerGroup"/>
                    </m:oMathParaPr>
                    <m:oMath xmlns:m="http://schemas.openxmlformats.org/officeDocument/2006/math">
                      <m:d>
                        <m:dPr>
                          <m:begChr m:val="["/>
                          <m:endChr m:val="]"/>
                          <m:ctrlPr>
                            <a:rPr sz="1800" i="1">
                              <a:solidFill>
                                <a:srgbClr val="000000"/>
                              </a:solidFill>
                              <a:latin typeface="Cambria Math" panose="02040503050406030204" pitchFamily="18" charset="0"/>
                            </a:rPr>
                          </m:ctrlPr>
                        </m:dPr>
                        <m:e>
                          <m:m>
                            <m:mPr>
                              <m:plcHide m:val="on"/>
                              <m:mcs>
                                <m:mc>
                                  <m:mcPr>
                                    <m:count m:val="2"/>
                                    <m:mcJc m:val="center"/>
                                  </m:mcPr>
                                </m:mc>
                              </m:mcs>
                              <m:ctrlPr>
                                <a:rPr sz="1800" i="1">
                                  <a:solidFill>
                                    <a:srgbClr val="000000"/>
                                  </a:solidFill>
                                  <a:latin typeface="Cambria Math" panose="02040503050406030204" pitchFamily="18" charset="0"/>
                                </a:rPr>
                              </m:ctrlPr>
                            </m:mPr>
                            <m:mr>
                              <m:e>
                                <m:r>
                                  <a:rPr sz="1800" i="1">
                                    <a:solidFill>
                                      <a:srgbClr val="00CC99"/>
                                    </a:solidFill>
                                    <a:latin typeface="Cambria Math" panose="02040503050406030204" pitchFamily="18" charset="0"/>
                                  </a:rPr>
                                  <m:t>0,67</m:t>
                                </m:r>
                              </m:e>
                              <m:e>
                                <m:r>
                                  <a:rPr sz="1800" i="1">
                                    <a:solidFill>
                                      <a:srgbClr val="FFC000"/>
                                    </a:solidFill>
                                    <a:latin typeface="Cambria Math" panose="02040503050406030204" pitchFamily="18" charset="0"/>
                                  </a:rPr>
                                  <m:t>1,67</m:t>
                                </m:r>
                              </m:e>
                            </m:mr>
                            <m:mr>
                              <m:e>
                                <m:r>
                                  <a:rPr sz="1800" i="1">
                                    <a:solidFill>
                                      <a:srgbClr val="000000"/>
                                    </a:solidFill>
                                    <a:latin typeface="Cambria Math" panose="02040503050406030204" pitchFamily="18" charset="0"/>
                                  </a:rPr>
                                  <m:t>1,77</m:t>
                                </m:r>
                              </m:e>
                              <m:e>
                                <m:r>
                                  <a:rPr sz="1800" i="1">
                                    <a:solidFill>
                                      <a:srgbClr val="000000"/>
                                    </a:solidFill>
                                    <a:latin typeface="Cambria Math" panose="02040503050406030204" pitchFamily="18" charset="0"/>
                                  </a:rPr>
                                  <m:t>0,22</m:t>
                                </m:r>
                              </m:e>
                            </m:mr>
                            <m:mr>
                              <m:e>
                                <m:r>
                                  <a:rPr sz="1800" i="1">
                                    <a:solidFill>
                                      <a:srgbClr val="000000"/>
                                    </a:solidFill>
                                    <a:latin typeface="Cambria Math" panose="02040503050406030204" pitchFamily="18" charset="0"/>
                                  </a:rPr>
                                  <m:t>0,86</m:t>
                                </m:r>
                              </m:e>
                              <m:e>
                                <m:r>
                                  <a:rPr sz="1800" i="1">
                                    <a:solidFill>
                                      <a:srgbClr val="000000"/>
                                    </a:solidFill>
                                    <a:latin typeface="Cambria Math" panose="02040503050406030204" pitchFamily="18" charset="0"/>
                                  </a:rPr>
                                  <m:t>1,97</m:t>
                                </m:r>
                              </m:e>
                            </m:mr>
                            <m:mr>
                              <m:e>
                                <m:r>
                                  <a:rPr sz="1800" i="1">
                                    <a:solidFill>
                                      <a:srgbClr val="000000"/>
                                    </a:solidFill>
                                    <a:latin typeface="Cambria Math" panose="02040503050406030204" pitchFamily="18" charset="0"/>
                                  </a:rPr>
                                  <m:t>1,68</m:t>
                                </m:r>
                              </m:e>
                              <m:e>
                                <m:r>
                                  <a:rPr sz="1800" i="1">
                                    <a:solidFill>
                                      <a:srgbClr val="000000"/>
                                    </a:solidFill>
                                    <a:latin typeface="Cambria Math" panose="02040503050406030204" pitchFamily="18" charset="0"/>
                                  </a:rPr>
                                  <m:t>−0,52</m:t>
                                </m:r>
                              </m:e>
                            </m:mr>
                          </m:m>
                        </m:e>
                      </m:d>
                      <m:r>
                        <a:rPr sz="1800" i="1">
                          <a:solidFill>
                            <a:srgbClr val="000000"/>
                          </a:solidFill>
                          <a:latin typeface="Cambria Math" panose="02040503050406030204" pitchFamily="18" charset="0"/>
                        </a:rPr>
                        <m:t>              ×    </m:t>
                      </m:r>
                      <m:d>
                        <m:dPr>
                          <m:begChr m:val="["/>
                          <m:endChr m:val="]"/>
                          <m:ctrlPr>
                            <a:rPr sz="1800" i="1">
                              <a:solidFill>
                                <a:srgbClr val="000000"/>
                              </a:solidFill>
                              <a:latin typeface="Cambria Math" panose="02040503050406030204" pitchFamily="18" charset="0"/>
                            </a:rPr>
                          </m:ctrlPr>
                        </m:dPr>
                        <m:e>
                          <m:eqArr>
                            <m:eqArrPr>
                              <m:ctrlPr>
                                <a:rPr sz="1800" i="1">
                                  <a:solidFill>
                                    <a:srgbClr val="000000"/>
                                  </a:solidFill>
                                  <a:latin typeface="Cambria Math" panose="02040503050406030204" pitchFamily="18" charset="0"/>
                                </a:rPr>
                              </m:ctrlPr>
                            </m:eqArrPr>
                            <m:e>
                              <m:r>
                                <a:rPr>
                                  <a:latin typeface="Cambria Math" panose="02040503050406030204" pitchFamily="18" charset="0"/>
                                </a:rPr>
                                <m:t> </m:t>
                              </m:r>
                              <m:r>
                                <a:rPr sz="1800" i="1">
                                  <a:solidFill>
                                    <a:srgbClr val="000000"/>
                                  </a:solidFill>
                                  <a:latin typeface="Cambria Math" panose="02040503050406030204" pitchFamily="18" charset="0"/>
                                </a:rPr>
                                <m:t>0,82    </m:t>
                              </m:r>
                              <m:r>
                                <a:rPr>
                                  <a:latin typeface="Cambria Math" panose="02040503050406030204" pitchFamily="18" charset="0"/>
                                </a:rPr>
                                <m:t>  </m:t>
                              </m:r>
                              <m:r>
                                <a:rPr sz="1800" i="1">
                                  <a:solidFill>
                                    <a:srgbClr val="000000"/>
                                  </a:solidFill>
                                  <a:latin typeface="Cambria Math" panose="02040503050406030204" pitchFamily="18" charset="0"/>
                                </a:rPr>
                                <m:t>2,2    </m:t>
                              </m:r>
                              <m:r>
                                <a:rPr>
                                  <a:latin typeface="Cambria Math" panose="02040503050406030204" pitchFamily="18" charset="0"/>
                                </a:rPr>
                                <m:t>  </m:t>
                              </m:r>
                              <m:r>
                                <a:rPr sz="1800" i="1">
                                  <a:solidFill>
                                    <a:srgbClr val="00B050"/>
                                  </a:solidFill>
                                  <a:latin typeface="Cambria Math" panose="02040503050406030204" pitchFamily="18" charset="0"/>
                                </a:rPr>
                                <m:t>1,08</m:t>
                              </m:r>
                              <m:r>
                                <a:rPr sz="1800" i="1">
                                  <a:solidFill>
                                    <a:srgbClr val="000000"/>
                                  </a:solidFill>
                                  <a:latin typeface="Cambria Math" panose="02040503050406030204" pitchFamily="18" charset="0"/>
                                </a:rPr>
                                <m:t>    </m:t>
                              </m:r>
                              <m:r>
                                <a:rPr>
                                  <a:latin typeface="Cambria Math" panose="02040503050406030204" pitchFamily="18" charset="0"/>
                                </a:rPr>
                                <m:t>  </m:t>
                              </m:r>
                              <m:r>
                                <a:rPr sz="1800" i="1">
                                  <a:solidFill>
                                    <a:srgbClr val="00B050"/>
                                  </a:solidFill>
                                  <a:latin typeface="Cambria Math" panose="02040503050406030204" pitchFamily="18" charset="0"/>
                                </a:rPr>
                                <m:t>0,3</m:t>
                              </m:r>
                            </m:e>
                            <m:e>
                              <m:r>
                                <a:rPr>
                                  <a:latin typeface="Cambria Math" panose="02040503050406030204" pitchFamily="18" charset="0"/>
                                </a:rPr>
                                <m:t> </m:t>
                              </m:r>
                              <m:r>
                                <a:rPr sz="1800" i="1">
                                  <a:solidFill>
                                    <a:srgbClr val="000000"/>
                                  </a:solidFill>
                                  <a:latin typeface="Cambria Math" panose="02040503050406030204" pitchFamily="18" charset="0"/>
                                </a:rPr>
                                <m:t>1,21    </m:t>
                              </m:r>
                              <m:r>
                                <a:rPr>
                                  <a:latin typeface="Cambria Math" panose="02040503050406030204" pitchFamily="18" charset="0"/>
                                </a:rPr>
                                <m:t>  </m:t>
                              </m:r>
                              <m:r>
                                <a:rPr sz="1800" i="1">
                                  <a:solidFill>
                                    <a:srgbClr val="000000"/>
                                  </a:solidFill>
                                  <a:latin typeface="Cambria Math" panose="02040503050406030204" pitchFamily="18" charset="0"/>
                                </a:rPr>
                                <m:t>−0,39    </m:t>
                              </m:r>
                              <m:r>
                                <a:rPr>
                                  <a:latin typeface="Cambria Math" panose="02040503050406030204" pitchFamily="18" charset="0"/>
                                </a:rPr>
                                <m:t>  </m:t>
                              </m:r>
                              <m:r>
                                <a:rPr sz="1800" i="1">
                                  <a:solidFill>
                                    <a:srgbClr val="FFC000"/>
                                  </a:solidFill>
                                  <a:latin typeface="Cambria Math" panose="02040503050406030204" pitchFamily="18" charset="0"/>
                                </a:rPr>
                                <m:t>0,97</m:t>
                              </m:r>
                              <m:r>
                                <a:rPr sz="1800" i="1">
                                  <a:solidFill>
                                    <a:srgbClr val="000000"/>
                                  </a:solidFill>
                                  <a:latin typeface="Cambria Math" panose="02040503050406030204" pitchFamily="18" charset="0"/>
                                </a:rPr>
                                <m:t>    </m:t>
                              </m:r>
                              <m:r>
                                <a:rPr>
                                  <a:latin typeface="Cambria Math" panose="02040503050406030204" pitchFamily="18" charset="0"/>
                                </a:rPr>
                                <m:t>  </m:t>
                              </m:r>
                              <m:r>
                                <a:rPr sz="1800" i="1">
                                  <a:solidFill>
                                    <a:srgbClr val="FFC000"/>
                                  </a:solidFill>
                                  <a:latin typeface="Cambria Math" panose="02040503050406030204" pitchFamily="18" charset="0"/>
                                </a:rPr>
                                <m:t>2,33</m:t>
                              </m:r>
                            </m:e>
                          </m:eqArr>
                        </m:e>
                      </m:d>
                      <m:r>
                        <a:rPr sz="1800" i="1">
                          <a:solidFill>
                            <a:srgbClr val="000000"/>
                          </a:solidFill>
                          <a:latin typeface="Cambria Math" panose="02040503050406030204" pitchFamily="18" charset="0"/>
                        </a:rPr>
                        <m:t>=       </m:t>
                      </m:r>
                      <m:d>
                        <m:dPr>
                          <m:begChr m:val="["/>
                          <m:endChr m:val="]"/>
                          <m:ctrlPr>
                            <a:rPr sz="1800" i="1">
                              <a:solidFill>
                                <a:srgbClr val="000000"/>
                              </a:solidFill>
                              <a:latin typeface="Cambria Math" panose="02040503050406030204" pitchFamily="18" charset="0"/>
                            </a:rPr>
                          </m:ctrlPr>
                        </m:dPr>
                        <m:e>
                          <m:eqArr>
                            <m:eqArrPr>
                              <m:ctrlPr>
                                <a:rPr sz="1800" i="1">
                                  <a:solidFill>
                                    <a:srgbClr val="000000"/>
                                  </a:solidFill>
                                  <a:latin typeface="Cambria Math" panose="02040503050406030204" pitchFamily="18" charset="0"/>
                                </a:rPr>
                              </m:ctrlPr>
                            </m:eqArrPr>
                            <m:e>
                              <m:r>
                                <a:rPr>
                                  <a:latin typeface="Cambria Math" panose="02040503050406030204" pitchFamily="18" charset="0"/>
                                </a:rPr>
                                <m:t> </m:t>
                              </m:r>
                              <m:r>
                                <a:rPr sz="1800" i="1">
                                  <a:solidFill>
                                    <a:srgbClr val="000000"/>
                                  </a:solidFill>
                                  <a:latin typeface="Cambria Math" panose="02040503050406030204" pitchFamily="18" charset="0"/>
                                </a:rPr>
                                <m:t>2,57    </m:t>
                              </m:r>
                              <m:r>
                                <a:rPr>
                                  <a:latin typeface="Cambria Math" panose="02040503050406030204" pitchFamily="18" charset="0"/>
                                </a:rPr>
                                <m:t>  </m:t>
                              </m:r>
                              <m:r>
                                <a:rPr sz="1800" i="1">
                                  <a:solidFill>
                                    <a:srgbClr val="000000"/>
                                  </a:solidFill>
                                  <a:latin typeface="Cambria Math" panose="02040503050406030204" pitchFamily="18" charset="0"/>
                                </a:rPr>
                                <m:t>0,82    </m:t>
                              </m:r>
                              <m:r>
                                <a:rPr>
                                  <a:latin typeface="Cambria Math" panose="02040503050406030204" pitchFamily="18" charset="0"/>
                                </a:rPr>
                                <m:t>  </m:t>
                              </m:r>
                              <m:r>
                                <a:rPr sz="1800" i="1">
                                  <a:solidFill>
                                    <a:srgbClr val="000000"/>
                                  </a:solidFill>
                                  <a:latin typeface="Cambria Math" panose="02040503050406030204" pitchFamily="18" charset="0"/>
                                </a:rPr>
                                <m:t>2,34    </m:t>
                              </m:r>
                              <m:r>
                                <a:rPr>
                                  <a:latin typeface="Cambria Math" panose="02040503050406030204" pitchFamily="18" charset="0"/>
                                </a:rPr>
                                <m:t>  </m:t>
                              </m:r>
                              <m:r>
                                <a:rPr sz="1800" i="1">
                                  <a:solidFill>
                                    <a:srgbClr val="000000"/>
                                  </a:solidFill>
                                  <a:latin typeface="Cambria Math" panose="02040503050406030204" pitchFamily="18" charset="0"/>
                                </a:rPr>
                                <m:t>4,09</m:t>
                              </m:r>
                            </m:e>
                            <m:e>
                              <m:r>
                                <a:rPr>
                                  <a:latin typeface="Cambria Math" panose="02040503050406030204" pitchFamily="18" charset="0"/>
                                </a:rPr>
                                <m:t> </m:t>
                              </m:r>
                              <m:r>
                                <a:rPr sz="1800" i="1">
                                  <a:solidFill>
                                    <a:srgbClr val="000000"/>
                                  </a:solidFill>
                                  <a:latin typeface="Cambria Math" panose="02040503050406030204" pitchFamily="18" charset="0"/>
                                </a:rPr>
                                <m:t>    </m:t>
                              </m:r>
                              <m:r>
                                <a:rPr>
                                  <a:latin typeface="Cambria Math" panose="02040503050406030204" pitchFamily="18" charset="0"/>
                                </a:rPr>
                                <m:t>  </m:t>
                              </m:r>
                              <m:r>
                                <a:rPr sz="1800" i="1">
                                  <a:solidFill>
                                    <a:srgbClr val="000000"/>
                                  </a:solidFill>
                                  <a:latin typeface="Cambria Math" panose="02040503050406030204" pitchFamily="18" charset="0"/>
                                </a:rPr>
                                <m:t>    </m:t>
                              </m:r>
                              <m:r>
                                <a:rPr>
                                  <a:latin typeface="Cambria Math" panose="02040503050406030204" pitchFamily="18" charset="0"/>
                                </a:rPr>
                                <m:t>  </m:t>
                              </m:r>
                              <m:r>
                                <a:rPr sz="1800" i="1">
                                  <a:solidFill>
                                    <a:srgbClr val="000000"/>
                                  </a:solidFill>
                                  <a:latin typeface="Cambria Math" panose="02040503050406030204" pitchFamily="18" charset="0"/>
                                </a:rPr>
                                <m:t>    </m:t>
                              </m:r>
                              <m:r>
                                <a:rPr>
                                  <a:latin typeface="Cambria Math" panose="02040503050406030204" pitchFamily="18" charset="0"/>
                                </a:rPr>
                                <m:t>  </m:t>
                              </m:r>
                            </m:e>
                          </m:eqArr>
                        </m:e>
                      </m:d>
                    </m:oMath>
                  </m:oMathPara>
                </a14:m>
                <a:endParaRPr/>
              </a:p>
            </p:txBody>
          </p:sp>
        </mc:Choice>
        <mc:Fallback>
          <p:sp>
            <p:nvSpPr>
              <p:cNvPr id="1275" name="TextBox 1"/>
              <p:cNvSpPr txBox="1">
                <a:spLocks noRot="1" noChangeAspect="1" noMove="1" noResize="1" noEditPoints="1" noAdjustHandles="1" noChangeArrowheads="1" noChangeShapeType="1" noTextEdit="1"/>
              </p:cNvSpPr>
              <p:nvPr/>
            </p:nvSpPr>
            <p:spPr>
              <a:xfrm>
                <a:off x="1851128" y="3449022"/>
                <a:ext cx="8588046" cy="1210667"/>
              </a:xfrm>
              <a:prstGeom prst="rect">
                <a:avLst/>
              </a:prstGeom>
              <a:blipFill>
                <a:blip r:embed="rId3"/>
                <a:stretch>
                  <a:fillRect r="-7533"/>
                </a:stretch>
              </a:blipFill>
              <a:ln w="12700">
                <a:miter lim="400000"/>
              </a:ln>
            </p:spPr>
            <p:txBody>
              <a:bodyPr/>
              <a:lstStyle/>
              <a:p>
                <a:r>
                  <a:rPr lang="en-GR">
                    <a:noFill/>
                  </a:rPr>
                  <a:t> </a:t>
                </a:r>
              </a:p>
            </p:txBody>
          </p:sp>
        </mc:Fallback>
      </mc:AlternateContent>
      <p:sp>
        <p:nvSpPr>
          <p:cNvPr id="1276" name="Google Shape;1279;p33"/>
          <p:cNvSpPr txBox="1"/>
          <p:nvPr/>
        </p:nvSpPr>
        <p:spPr>
          <a:xfrm>
            <a:off x="428626" y="231843"/>
            <a:ext cx="10998825"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4000">
                <a:solidFill>
                  <a:srgbClr val="FF0000"/>
                </a:solidFill>
              </a:defRPr>
            </a:lvl1pPr>
          </a:lstStyle>
          <a:p>
            <a:r>
              <a:t>UV-decomposition</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 name="Google Shape;1337;p36"/>
          <p:cNvSpPr txBox="1"/>
          <p:nvPr/>
        </p:nvSpPr>
        <p:spPr>
          <a:xfrm>
            <a:off x="2103501" y="2513587"/>
            <a:ext cx="1163307" cy="6098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U</a:t>
            </a:r>
            <a:r>
              <a:rPr sz="2000"/>
              <a:t>4 </a:t>
            </a:r>
            <a:r>
              <a:rPr sz="1400"/>
              <a:t>X </a:t>
            </a:r>
            <a:r>
              <a:rPr sz="2000"/>
              <a:t>2</a:t>
            </a:r>
          </a:p>
        </p:txBody>
      </p:sp>
      <p:sp>
        <p:nvSpPr>
          <p:cNvPr id="1279" name="Google Shape;1338;p36"/>
          <p:cNvSpPr txBox="1"/>
          <p:nvPr/>
        </p:nvSpPr>
        <p:spPr>
          <a:xfrm>
            <a:off x="4954366" y="2555631"/>
            <a:ext cx="1163307" cy="6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V</a:t>
            </a:r>
            <a:r>
              <a:rPr sz="3200" baseline="-25000"/>
              <a:t>2 </a:t>
            </a:r>
            <a:r>
              <a:rPr sz="2000" baseline="-25000"/>
              <a:t>X </a:t>
            </a:r>
            <a:r>
              <a:rPr sz="3200" baseline="-25000"/>
              <a:t>4</a:t>
            </a:r>
          </a:p>
        </p:txBody>
      </p:sp>
      <p:sp>
        <p:nvSpPr>
          <p:cNvPr id="1280" name="Google Shape;1339;p36"/>
          <p:cNvSpPr txBox="1"/>
          <p:nvPr/>
        </p:nvSpPr>
        <p:spPr>
          <a:xfrm>
            <a:off x="5413268" y="2475090"/>
            <a:ext cx="245503" cy="43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vl1pPr>
          </a:lstStyle>
          <a:p>
            <a:r>
              <a:t>T</a:t>
            </a:r>
          </a:p>
        </p:txBody>
      </p:sp>
      <p:grpSp>
        <p:nvGrpSpPr>
          <p:cNvPr id="1283" name="Google Shape;1340;p36"/>
          <p:cNvGrpSpPr/>
          <p:nvPr/>
        </p:nvGrpSpPr>
        <p:grpSpPr>
          <a:xfrm>
            <a:off x="8077199" y="2536780"/>
            <a:ext cx="1254758" cy="665183"/>
            <a:chOff x="0" y="0"/>
            <a:chExt cx="1254756" cy="665182"/>
          </a:xfrm>
        </p:grpSpPr>
        <p:sp>
          <p:nvSpPr>
            <p:cNvPr id="1281" name="Rectangle"/>
            <p:cNvSpPr/>
            <p:nvPr/>
          </p:nvSpPr>
          <p:spPr>
            <a:xfrm>
              <a:off x="-1" y="-1"/>
              <a:ext cx="1254758" cy="665184"/>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282" name="Text"/>
            <p:cNvSpPr txBox="1"/>
            <p:nvPr/>
          </p:nvSpPr>
          <p:spPr>
            <a:xfrm>
              <a:off x="45724" y="-1"/>
              <a:ext cx="1163307" cy="288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r>
                <a:t> </a:t>
              </a:r>
            </a:p>
          </p:txBody>
        </p:sp>
      </p:grpSp>
      <mc:AlternateContent xmlns:mc="http://schemas.openxmlformats.org/markup-compatibility/2006">
        <mc:Choice xmlns:a14="http://schemas.microsoft.com/office/drawing/2010/main" Requires="a14">
          <p:sp>
            <p:nvSpPr>
              <p:cNvPr id="1284" name="TextBox 1"/>
              <p:cNvSpPr txBox="1"/>
              <p:nvPr/>
            </p:nvSpPr>
            <p:spPr>
              <a:xfrm>
                <a:off x="812066" y="3526814"/>
                <a:ext cx="10466707" cy="1543754"/>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1800"/>
                </a:lvl1pPr>
              </a:lstStyle>
              <a:p>
                <a:pPr/>
                <a14:m>
                  <m:oMathPara xmlns:m="http://schemas.openxmlformats.org/officeDocument/2006/math">
                    <m:oMathParaPr>
                      <m:jc m:val="left"/>
                    </m:oMathParaPr>
                    <m:oMath xmlns:m="http://schemas.openxmlformats.org/officeDocument/2006/math">
                      <m:d>
                        <m:dPr>
                          <m:begChr m:val="["/>
                          <m:endChr m:val="]"/>
                          <m:ctrlPr>
                            <a:rPr sz="1800" i="1">
                              <a:solidFill>
                                <a:srgbClr val="000000"/>
                              </a:solidFill>
                              <a:latin typeface="Cambria Math" panose="02040503050406030204" pitchFamily="18" charset="0"/>
                            </a:rPr>
                          </m:ctrlPr>
                        </m:dPr>
                        <m:e>
                          <m:m>
                            <m:mPr>
                              <m:plcHide m:val="on"/>
                              <m:mcs>
                                <m:mc>
                                  <m:mcPr>
                                    <m:count m:val="2"/>
                                    <m:mcJc m:val="center"/>
                                  </m:mcPr>
                                </m:mc>
                              </m:mcs>
                              <m:ctrlPr>
                                <a:rPr sz="1800" i="1">
                                  <a:solidFill>
                                    <a:srgbClr val="000000"/>
                                  </a:solidFill>
                                  <a:latin typeface="Cambria Math" panose="02040503050406030204" pitchFamily="18" charset="0"/>
                                </a:rPr>
                              </m:ctrlPr>
                            </m:mPr>
                            <m:mr>
                              <m:e>
                                <m:r>
                                  <a:rPr sz="1800" i="1">
                                    <a:solidFill>
                                      <a:srgbClr val="000000"/>
                                    </a:solidFill>
                                    <a:latin typeface="Cambria Math" panose="02040503050406030204" pitchFamily="18" charset="0"/>
                                  </a:rPr>
                                  <m:t>0,67</m:t>
                                </m:r>
                              </m:e>
                              <m:e>
                                <m:r>
                                  <a:rPr sz="1800" i="1">
                                    <a:solidFill>
                                      <a:srgbClr val="000000"/>
                                    </a:solidFill>
                                    <a:latin typeface="Cambria Math" panose="02040503050406030204" pitchFamily="18" charset="0"/>
                                  </a:rPr>
                                  <m:t>1,67</m:t>
                                </m:r>
                              </m:e>
                            </m:mr>
                            <m:mr>
                              <m:e>
                                <m:r>
                                  <a:rPr sz="1800" i="1">
                                    <a:solidFill>
                                      <a:srgbClr val="00CC99"/>
                                    </a:solidFill>
                                    <a:latin typeface="Cambria Math" panose="02040503050406030204" pitchFamily="18" charset="0"/>
                                  </a:rPr>
                                  <m:t>1,77</m:t>
                                </m:r>
                              </m:e>
                              <m:e>
                                <m:r>
                                  <a:rPr sz="1800" i="1">
                                    <a:solidFill>
                                      <a:srgbClr val="FFC000"/>
                                    </a:solidFill>
                                    <a:latin typeface="Cambria Math" panose="02040503050406030204" pitchFamily="18" charset="0"/>
                                  </a:rPr>
                                  <m:t>0,22</m:t>
                                </m:r>
                              </m:e>
                            </m:mr>
                            <m:mr>
                              <m:e>
                                <m:r>
                                  <a:rPr sz="1800" i="1">
                                    <a:solidFill>
                                      <a:srgbClr val="000000"/>
                                    </a:solidFill>
                                    <a:latin typeface="Cambria Math" panose="02040503050406030204" pitchFamily="18" charset="0"/>
                                  </a:rPr>
                                  <m:t>0,86</m:t>
                                </m:r>
                              </m:e>
                              <m:e>
                                <m:r>
                                  <a:rPr sz="1800" i="1">
                                    <a:solidFill>
                                      <a:srgbClr val="000000"/>
                                    </a:solidFill>
                                    <a:latin typeface="Cambria Math" panose="02040503050406030204" pitchFamily="18" charset="0"/>
                                  </a:rPr>
                                  <m:t>1,97</m:t>
                                </m:r>
                              </m:e>
                            </m:mr>
                            <m:mr>
                              <m:e>
                                <m:r>
                                  <a:rPr sz="1800" i="1">
                                    <a:solidFill>
                                      <a:srgbClr val="000000"/>
                                    </a:solidFill>
                                    <a:latin typeface="Cambria Math" panose="02040503050406030204" pitchFamily="18" charset="0"/>
                                  </a:rPr>
                                  <m:t>1,68</m:t>
                                </m:r>
                              </m:e>
                              <m:e>
                                <m:r>
                                  <a:rPr sz="1800" i="1">
                                    <a:solidFill>
                                      <a:srgbClr val="000000"/>
                                    </a:solidFill>
                                    <a:latin typeface="Cambria Math" panose="02040503050406030204" pitchFamily="18" charset="0"/>
                                  </a:rPr>
                                  <m:t>−0,52</m:t>
                                </m:r>
                              </m:e>
                            </m:mr>
                          </m:m>
                        </m:e>
                      </m:d>
                      <m:r>
                        <a:rPr sz="1800" i="1">
                          <a:solidFill>
                            <a:srgbClr val="000000"/>
                          </a:solidFill>
                          <a:latin typeface="Cambria Math" panose="02040503050406030204" pitchFamily="18" charset="0"/>
                        </a:rPr>
                        <m:t>     ×</m:t>
                      </m:r>
                      <m:d>
                        <m:dPr>
                          <m:begChr m:val="["/>
                          <m:endChr m:val="]"/>
                          <m:ctrlPr>
                            <a:rPr sz="1800" i="1">
                              <a:solidFill>
                                <a:srgbClr val="000000"/>
                              </a:solidFill>
                              <a:latin typeface="Cambria Math" panose="02040503050406030204" pitchFamily="18" charset="0"/>
                            </a:rPr>
                          </m:ctrlPr>
                        </m:dPr>
                        <m:e>
                          <m:eqArr>
                            <m:eqArrPr>
                              <m:ctrlPr>
                                <a:rPr sz="1800" i="1">
                                  <a:solidFill>
                                    <a:srgbClr val="000000"/>
                                  </a:solidFill>
                                  <a:latin typeface="Cambria Math" panose="02040503050406030204" pitchFamily="18" charset="0"/>
                                </a:rPr>
                              </m:ctrlPr>
                            </m:eqArrPr>
                            <m:e>
                              <m:r>
                                <a:rPr>
                                  <a:latin typeface="Cambria Math" panose="02040503050406030204" pitchFamily="18" charset="0"/>
                                </a:rPr>
                                <m:t> </m:t>
                              </m:r>
                              <m:r>
                                <a:rPr sz="1800" i="1">
                                  <a:solidFill>
                                    <a:srgbClr val="00CC99"/>
                                  </a:solidFill>
                                  <a:latin typeface="Cambria Math" panose="02040503050406030204" pitchFamily="18" charset="0"/>
                                </a:rPr>
                                <m:t>0,82    </m:t>
                              </m:r>
                              <m:r>
                                <a:rPr>
                                  <a:latin typeface="Cambria Math" panose="02040503050406030204" pitchFamily="18" charset="0"/>
                                </a:rPr>
                                <m:t>  </m:t>
                              </m:r>
                              <m:r>
                                <a:rPr sz="1800" i="1">
                                  <a:solidFill>
                                    <a:srgbClr val="00CC99"/>
                                  </a:solidFill>
                                  <a:latin typeface="Cambria Math" panose="02040503050406030204" pitchFamily="18" charset="0"/>
                                </a:rPr>
                                <m:t>2,2    </m:t>
                              </m:r>
                              <m:r>
                                <a:rPr>
                                  <a:latin typeface="Cambria Math" panose="02040503050406030204" pitchFamily="18" charset="0"/>
                                </a:rPr>
                                <m:t>  </m:t>
                              </m:r>
                              <m:r>
                                <a:rPr sz="1800" i="1">
                                  <a:solidFill>
                                    <a:srgbClr val="00CC99"/>
                                  </a:solidFill>
                                  <a:latin typeface="Cambria Math" panose="02040503050406030204" pitchFamily="18" charset="0"/>
                                </a:rPr>
                                <m:t>1,08    </m:t>
                              </m:r>
                              <m:r>
                                <a:rPr>
                                  <a:latin typeface="Cambria Math" panose="02040503050406030204" pitchFamily="18" charset="0"/>
                                </a:rPr>
                                <m:t>  </m:t>
                              </m:r>
                              <m:r>
                                <a:rPr sz="1800" i="1">
                                  <a:solidFill>
                                    <a:srgbClr val="00CC99"/>
                                  </a:solidFill>
                                  <a:latin typeface="Cambria Math" panose="02040503050406030204" pitchFamily="18" charset="0"/>
                                </a:rPr>
                                <m:t>0,3</m:t>
                              </m:r>
                            </m:e>
                            <m:e>
                              <m:r>
                                <a:rPr>
                                  <a:latin typeface="Cambria Math" panose="02040503050406030204" pitchFamily="18" charset="0"/>
                                </a:rPr>
                                <m:t> </m:t>
                              </m:r>
                              <m:r>
                                <a:rPr sz="1800" i="1">
                                  <a:solidFill>
                                    <a:srgbClr val="FFC000"/>
                                  </a:solidFill>
                                  <a:latin typeface="Cambria Math" panose="02040503050406030204" pitchFamily="18" charset="0"/>
                                </a:rPr>
                                <m:t>1,21    </m:t>
                              </m:r>
                              <m:r>
                                <a:rPr>
                                  <a:latin typeface="Cambria Math" panose="02040503050406030204" pitchFamily="18" charset="0"/>
                                </a:rPr>
                                <m:t>  </m:t>
                              </m:r>
                              <m:r>
                                <a:rPr sz="1800" i="1">
                                  <a:solidFill>
                                    <a:srgbClr val="FFC000"/>
                                  </a:solidFill>
                                  <a:latin typeface="Cambria Math" panose="02040503050406030204" pitchFamily="18" charset="0"/>
                                </a:rPr>
                                <m:t>−0,39    </m:t>
                              </m:r>
                              <m:r>
                                <a:rPr>
                                  <a:latin typeface="Cambria Math" panose="02040503050406030204" pitchFamily="18" charset="0"/>
                                </a:rPr>
                                <m:t>  </m:t>
                              </m:r>
                              <m:r>
                                <a:rPr sz="1800" i="1">
                                  <a:solidFill>
                                    <a:srgbClr val="FFC000"/>
                                  </a:solidFill>
                                  <a:latin typeface="Cambria Math" panose="02040503050406030204" pitchFamily="18" charset="0"/>
                                </a:rPr>
                                <m:t>0,97    </m:t>
                              </m:r>
                              <m:r>
                                <a:rPr>
                                  <a:latin typeface="Cambria Math" panose="02040503050406030204" pitchFamily="18" charset="0"/>
                                </a:rPr>
                                <m:t>  </m:t>
                              </m:r>
                              <m:r>
                                <a:rPr sz="1800" i="1">
                                  <a:solidFill>
                                    <a:srgbClr val="FFC000"/>
                                  </a:solidFill>
                                  <a:latin typeface="Cambria Math" panose="02040503050406030204" pitchFamily="18" charset="0"/>
                                </a:rPr>
                                <m:t>2,33</m:t>
                              </m:r>
                            </m:e>
                          </m:eqArr>
                        </m:e>
                      </m:d>
                      <m:r>
                        <a:rPr sz="1800" i="1">
                          <a:solidFill>
                            <a:srgbClr val="000000"/>
                          </a:solidFill>
                          <a:latin typeface="Cambria Math" panose="02040503050406030204" pitchFamily="18" charset="0"/>
                        </a:rPr>
                        <m:t>=    </m:t>
                      </m:r>
                      <m:d>
                        <m:dPr>
                          <m:begChr m:val="["/>
                          <m:endChr m:val="]"/>
                          <m:ctrlPr>
                            <a:rPr sz="1800" i="1">
                              <a:solidFill>
                                <a:srgbClr val="000000"/>
                              </a:solidFill>
                              <a:latin typeface="Cambria Math" panose="02040503050406030204" pitchFamily="18" charset="0"/>
                            </a:rPr>
                          </m:ctrlPr>
                        </m:dPr>
                        <m:e>
                          <m:m>
                            <m:mPr>
                              <m:plcHide m:val="on"/>
                              <m:mcs>
                                <m:mc>
                                  <m:mcPr>
                                    <m:count m:val="4"/>
                                    <m:mcJc m:val="center"/>
                                  </m:mcPr>
                                </m:mc>
                              </m:mcs>
                              <m:ctrlPr>
                                <a:rPr sz="1800" i="1">
                                  <a:solidFill>
                                    <a:srgbClr val="000000"/>
                                  </a:solidFill>
                                  <a:latin typeface="Cambria Math" panose="02040503050406030204" pitchFamily="18" charset="0"/>
                                </a:rPr>
                              </m:ctrlPr>
                            </m:mPr>
                            <m:mr>
                              <m:e>
                                <m:r>
                                  <a:rPr sz="1800" i="1">
                                    <a:solidFill>
                                      <a:srgbClr val="000000"/>
                                    </a:solidFill>
                                    <a:latin typeface="Cambria Math" panose="02040503050406030204" pitchFamily="18" charset="0"/>
                                  </a:rPr>
                                  <m:t>2,57</m:t>
                                </m:r>
                              </m:e>
                              <m:e>
                                <m:r>
                                  <a:rPr sz="1800" i="1">
                                    <a:solidFill>
                                      <a:srgbClr val="000000"/>
                                    </a:solidFill>
                                    <a:latin typeface="Cambria Math" panose="02040503050406030204" pitchFamily="18" charset="0"/>
                                  </a:rPr>
                                  <m:t>0,82</m:t>
                                </m:r>
                              </m:e>
                              <m:e>
                                <m:r>
                                  <a:rPr sz="1800" i="1">
                                    <a:solidFill>
                                      <a:srgbClr val="000000"/>
                                    </a:solidFill>
                                    <a:latin typeface="Cambria Math" panose="02040503050406030204" pitchFamily="18" charset="0"/>
                                  </a:rPr>
                                  <m:t>2,34</m:t>
                                </m:r>
                              </m:e>
                              <m:e>
                                <m:r>
                                  <a:rPr sz="1800" i="1">
                                    <a:solidFill>
                                      <a:srgbClr val="000000"/>
                                    </a:solidFill>
                                    <a:latin typeface="Cambria Math" panose="02040503050406030204" pitchFamily="18" charset="0"/>
                                  </a:rPr>
                                  <m:t>4,09</m:t>
                                </m:r>
                              </m:e>
                            </m:mr>
                            <m:mr>
                              <m:e>
                                <m:r>
                                  <a:rPr sz="1800" i="1">
                                    <a:solidFill>
                                      <a:srgbClr val="A4A4E9"/>
                                    </a:solidFill>
                                    <a:latin typeface="Cambria Math" panose="02040503050406030204" pitchFamily="18" charset="0"/>
                                  </a:rPr>
                                  <m:t>1,72</m:t>
                                </m:r>
                              </m:e>
                              <m:e>
                                <m:r>
                                  <a:rPr sz="1800" i="1">
                                    <a:solidFill>
                                      <a:srgbClr val="A4A4E9"/>
                                    </a:solidFill>
                                    <a:latin typeface="Cambria Math" panose="02040503050406030204" pitchFamily="18" charset="0"/>
                                  </a:rPr>
                                  <m:t>3,81</m:t>
                                </m:r>
                              </m:e>
                              <m:e>
                                <m:r>
                                  <a:rPr sz="1800" i="1">
                                    <a:solidFill>
                                      <a:srgbClr val="A4A4E9"/>
                                    </a:solidFill>
                                    <a:latin typeface="Cambria Math" panose="02040503050406030204" pitchFamily="18" charset="0"/>
                                  </a:rPr>
                                  <m:t>2,13</m:t>
                                </m:r>
                              </m:e>
                              <m:e>
                                <m:r>
                                  <a:rPr sz="1800" i="1">
                                    <a:solidFill>
                                      <a:srgbClr val="A4A4E9"/>
                                    </a:solidFill>
                                    <a:latin typeface="Cambria Math" panose="02040503050406030204" pitchFamily="18" charset="0"/>
                                  </a:rPr>
                                  <m:t>1,04</m:t>
                                </m:r>
                              </m:e>
                            </m:mr>
                            <m:mr>
                              <m:e/>
                              <m:e/>
                              <m:e/>
                              <m:e/>
                            </m:mr>
                          </m:m>
                        </m:e>
                      </m:d>
                    </m:oMath>
                  </m:oMathPara>
                </a14:m>
                <a:endParaRPr>
                  <a:latin typeface="Calibri"/>
                  <a:ea typeface="Calibri"/>
                  <a:cs typeface="Calibri"/>
                  <a:sym typeface="Calibri"/>
                </a:endParaRPr>
              </a:p>
            </p:txBody>
          </p:sp>
        </mc:Choice>
        <mc:Fallback>
          <p:sp>
            <p:nvSpPr>
              <p:cNvPr id="1284" name="TextBox 1"/>
              <p:cNvSpPr txBox="1">
                <a:spLocks noRot="1" noChangeAspect="1" noMove="1" noResize="1" noEditPoints="1" noAdjustHandles="1" noChangeArrowheads="1" noChangeShapeType="1" noTextEdit="1"/>
              </p:cNvSpPr>
              <p:nvPr/>
            </p:nvSpPr>
            <p:spPr>
              <a:xfrm>
                <a:off x="812066" y="3526814"/>
                <a:ext cx="10466707" cy="1543754"/>
              </a:xfrm>
              <a:prstGeom prst="rect">
                <a:avLst/>
              </a:prstGeom>
              <a:blipFill>
                <a:blip r:embed="rId3"/>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sp>
        <p:nvSpPr>
          <p:cNvPr id="1285" name="Google Shape;1279;p33"/>
          <p:cNvSpPr txBox="1"/>
          <p:nvPr/>
        </p:nvSpPr>
        <p:spPr>
          <a:xfrm>
            <a:off x="428626" y="231843"/>
            <a:ext cx="10998825"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4000">
                <a:solidFill>
                  <a:srgbClr val="FF0000"/>
                </a:solidFill>
              </a:defRPr>
            </a:lvl1pPr>
          </a:lstStyle>
          <a:p>
            <a:r>
              <a:t>UV-decomposition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202;p5"/>
          <p:cNvSpPr txBox="1">
            <a:spLocks noGrp="1"/>
          </p:cNvSpPr>
          <p:nvPr>
            <p:ph type="title"/>
          </p:nvPr>
        </p:nvSpPr>
        <p:spPr>
          <a:xfrm>
            <a:off x="840317" y="-155131"/>
            <a:ext cx="10545199" cy="923400"/>
          </a:xfrm>
          <a:prstGeom prst="rect">
            <a:avLst/>
          </a:prstGeom>
        </p:spPr>
        <p:txBody>
          <a:bodyPr/>
          <a:lstStyle>
            <a:lvl1pPr algn="ctr">
              <a:defRPr>
                <a:solidFill>
                  <a:srgbClr val="FF0000"/>
                </a:solidFill>
              </a:defRPr>
            </a:lvl1pPr>
          </a:lstStyle>
          <a:p>
            <a:r>
              <a:t>Neurons and Synapses in Artificial Systems</a:t>
            </a:r>
          </a:p>
        </p:txBody>
      </p:sp>
      <p:sp>
        <p:nvSpPr>
          <p:cNvPr id="298" name="Google Shape;203;p5"/>
          <p:cNvSpPr txBox="1">
            <a:spLocks noGrp="1"/>
          </p:cNvSpPr>
          <p:nvPr>
            <p:ph type="body" sz="half" idx="1"/>
          </p:nvPr>
        </p:nvSpPr>
        <p:spPr>
          <a:xfrm>
            <a:off x="5878950" y="1622641"/>
            <a:ext cx="6172201" cy="4873500"/>
          </a:xfrm>
          <a:prstGeom prst="rect">
            <a:avLst/>
          </a:prstGeom>
        </p:spPr>
        <p:txBody>
          <a:bodyPr/>
          <a:lstStyle>
            <a:lvl1pPr marL="139700" indent="63500">
              <a:spcBef>
                <a:spcPts val="0"/>
              </a:spcBef>
              <a:buSzTx/>
              <a:buNone/>
              <a:defRPr sz="2400">
                <a:solidFill>
                  <a:srgbClr val="FF0000"/>
                </a:solidFill>
              </a:defRPr>
            </a:lvl1pPr>
          </a:lstStyle>
          <a:p>
            <a:r>
              <a:t>Architecture of Single-Layer Perceptron</a:t>
            </a:r>
          </a:p>
        </p:txBody>
      </p:sp>
      <p:sp>
        <p:nvSpPr>
          <p:cNvPr id="299" name="Google Shape;204;p5"/>
          <p:cNvSpPr txBox="1">
            <a:spLocks noGrp="1"/>
          </p:cNvSpPr>
          <p:nvPr>
            <p:ph type="body" idx="21"/>
          </p:nvPr>
        </p:nvSpPr>
        <p:spPr>
          <a:xfrm>
            <a:off x="586735" y="1378954"/>
            <a:ext cx="5082361" cy="381158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marL="0" indent="0" algn="just" defTabSz="859536">
              <a:spcBef>
                <a:spcPts val="0"/>
              </a:spcBef>
              <a:buClrTx/>
              <a:buSzTx/>
              <a:buFontTx/>
              <a:buNone/>
              <a:defRPr sz="2256"/>
            </a:pPr>
            <a:r>
              <a:t>Artificial neural networks simulate the human brain by using </a:t>
            </a:r>
            <a:r>
              <a:rPr>
                <a:solidFill>
                  <a:srgbClr val="0070C0"/>
                </a:solidFill>
              </a:rPr>
              <a:t>neurons (or nodes)</a:t>
            </a:r>
            <a:r>
              <a:t>, which are connected to each other through connections called </a:t>
            </a:r>
            <a:r>
              <a:rPr>
                <a:solidFill>
                  <a:srgbClr val="0070C0"/>
                </a:solidFill>
              </a:rPr>
              <a:t>synapses.</a:t>
            </a:r>
          </a:p>
          <a:p>
            <a:pPr marL="0" indent="0" algn="just" defTabSz="859536">
              <a:spcBef>
                <a:spcPts val="0"/>
              </a:spcBef>
              <a:buClrTx/>
              <a:buSzTx/>
              <a:buFontTx/>
              <a:buNone/>
              <a:defRPr sz="1504"/>
            </a:pPr>
            <a:endParaRPr sz="2256"/>
          </a:p>
          <a:p>
            <a:pPr marL="0" indent="0" algn="just" defTabSz="859536">
              <a:spcBef>
                <a:spcPts val="0"/>
              </a:spcBef>
              <a:buClrTx/>
              <a:buSzTx/>
              <a:buFontTx/>
              <a:buNone/>
              <a:defRPr sz="2256"/>
            </a:pPr>
            <a:r>
              <a:t>The most basic computational structure in artificial neural networks is the </a:t>
            </a:r>
            <a:r>
              <a:rPr>
                <a:solidFill>
                  <a:srgbClr val="0070C0"/>
                </a:solidFill>
              </a:rPr>
              <a:t>perceptron</a:t>
            </a:r>
            <a:r>
              <a:t>, which contains a set of input nodes and an output node</a:t>
            </a:r>
          </a:p>
        </p:txBody>
      </p:sp>
      <p:sp>
        <p:nvSpPr>
          <p:cNvPr id="300" name="Google Shape;205;p5"/>
          <p:cNvSpPr/>
          <p:nvPr/>
        </p:nvSpPr>
        <p:spPr>
          <a:xfrm>
            <a:off x="7164407" y="2799277"/>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01" name="Google Shape;206;p5"/>
          <p:cNvSpPr/>
          <p:nvPr/>
        </p:nvSpPr>
        <p:spPr>
          <a:xfrm>
            <a:off x="7152810" y="3436091"/>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02" name="Google Shape;207;p5"/>
          <p:cNvSpPr/>
          <p:nvPr/>
        </p:nvSpPr>
        <p:spPr>
          <a:xfrm>
            <a:off x="7164407" y="4018476"/>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03" name="Google Shape;208;p5"/>
          <p:cNvSpPr/>
          <p:nvPr/>
        </p:nvSpPr>
        <p:spPr>
          <a:xfrm>
            <a:off x="6629352" y="2999551"/>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04" name="Google Shape;209;p5"/>
          <p:cNvSpPr/>
          <p:nvPr/>
        </p:nvSpPr>
        <p:spPr>
          <a:xfrm>
            <a:off x="6629352" y="3609152"/>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05" name="Google Shape;210;p5"/>
          <p:cNvSpPr/>
          <p:nvPr/>
        </p:nvSpPr>
        <p:spPr>
          <a:xfrm>
            <a:off x="6629352" y="4218752"/>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06" name="Google Shape;211;p5"/>
          <p:cNvSpPr/>
          <p:nvPr/>
        </p:nvSpPr>
        <p:spPr>
          <a:xfrm>
            <a:off x="7556492" y="3191360"/>
            <a:ext cx="1012201" cy="384301"/>
          </a:xfrm>
          <a:prstGeom prst="line">
            <a:avLst/>
          </a:prstGeom>
          <a:ln>
            <a:solidFill>
              <a:srgbClr val="000000"/>
            </a:solidFill>
            <a:miter/>
            <a:tailEnd type="triangle"/>
          </a:ln>
        </p:spPr>
        <p:txBody>
          <a:bodyPr lIns="0" tIns="0" rIns="0" bIns="0"/>
          <a:lstStyle/>
          <a:p>
            <a:endParaRPr/>
          </a:p>
        </p:txBody>
      </p:sp>
      <p:cxnSp>
        <p:nvCxnSpPr>
          <p:cNvPr id="307" name="Google Shape;212;p5"/>
          <p:cNvCxnSpPr>
            <a:stCxn id="301" idx="0"/>
            <a:endCxn id="309" idx="0"/>
          </p:cNvCxnSpPr>
          <p:nvPr/>
        </p:nvCxnSpPr>
        <p:spPr>
          <a:xfrm>
            <a:off x="7382488" y="3665769"/>
            <a:ext cx="1795755" cy="42444"/>
          </a:xfrm>
          <a:prstGeom prst="straightConnector1">
            <a:avLst/>
          </a:prstGeom>
          <a:ln>
            <a:solidFill>
              <a:srgbClr val="000000"/>
            </a:solidFill>
            <a:miter/>
            <a:tailEnd type="triangle"/>
          </a:ln>
        </p:spPr>
      </p:cxnSp>
      <p:sp>
        <p:nvSpPr>
          <p:cNvPr id="308" name="Google Shape;214;p5"/>
          <p:cNvSpPr/>
          <p:nvPr/>
        </p:nvSpPr>
        <p:spPr>
          <a:xfrm flipH="1">
            <a:off x="7556492" y="3868247"/>
            <a:ext cx="1012201" cy="217501"/>
          </a:xfrm>
          <a:prstGeom prst="line">
            <a:avLst/>
          </a:prstGeom>
          <a:ln>
            <a:solidFill>
              <a:srgbClr val="000000"/>
            </a:solidFill>
            <a:miter/>
            <a:headEnd type="triangle"/>
          </a:ln>
        </p:spPr>
        <p:txBody>
          <a:bodyPr lIns="0" tIns="0" rIns="0" bIns="0"/>
          <a:lstStyle/>
          <a:p>
            <a:endParaRPr/>
          </a:p>
        </p:txBody>
      </p:sp>
      <p:sp>
        <p:nvSpPr>
          <p:cNvPr id="309" name="Google Shape;213;p5"/>
          <p:cNvSpPr/>
          <p:nvPr/>
        </p:nvSpPr>
        <p:spPr>
          <a:xfrm>
            <a:off x="8568642" y="3289112"/>
            <a:ext cx="1219201" cy="838201"/>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10" name="Google Shape;215;p5"/>
          <p:cNvSpPr/>
          <p:nvPr/>
        </p:nvSpPr>
        <p:spPr>
          <a:xfrm flipH="1">
            <a:off x="9178242" y="3289112"/>
            <a:ext cx="1589" cy="838201"/>
          </a:xfrm>
          <a:prstGeom prst="line">
            <a:avLst/>
          </a:prstGeom>
          <a:ln>
            <a:solidFill>
              <a:srgbClr val="000000"/>
            </a:solidFill>
            <a:miter/>
          </a:ln>
        </p:spPr>
        <p:txBody>
          <a:bodyPr lIns="0" tIns="0" rIns="0" bIns="0"/>
          <a:lstStyle/>
          <a:p>
            <a:endParaRPr/>
          </a:p>
        </p:txBody>
      </p:sp>
      <p:sp>
        <p:nvSpPr>
          <p:cNvPr id="311" name="Google Shape;216;p5"/>
          <p:cNvSpPr txBox="1"/>
          <p:nvPr/>
        </p:nvSpPr>
        <p:spPr>
          <a:xfrm>
            <a:off x="8744074" y="3343226"/>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312" name="Google Shape;217;p5"/>
          <p:cNvSpPr/>
          <p:nvPr/>
        </p:nvSpPr>
        <p:spPr>
          <a:xfrm>
            <a:off x="9831824" y="3609152"/>
            <a:ext cx="900899" cy="198109"/>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13" name="Google Shape;218;p5"/>
          <p:cNvSpPr txBox="1"/>
          <p:nvPr/>
        </p:nvSpPr>
        <p:spPr>
          <a:xfrm>
            <a:off x="6227079" y="2734274"/>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X1</a:t>
            </a:r>
          </a:p>
        </p:txBody>
      </p:sp>
      <p:sp>
        <p:nvSpPr>
          <p:cNvPr id="314" name="Google Shape;219;p5"/>
          <p:cNvSpPr txBox="1"/>
          <p:nvPr/>
        </p:nvSpPr>
        <p:spPr>
          <a:xfrm>
            <a:off x="6253656" y="3383510"/>
            <a:ext cx="321767"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Χ2</a:t>
            </a:r>
          </a:p>
        </p:txBody>
      </p:sp>
      <p:sp>
        <p:nvSpPr>
          <p:cNvPr id="315" name="Google Shape;220;p5"/>
          <p:cNvSpPr txBox="1"/>
          <p:nvPr/>
        </p:nvSpPr>
        <p:spPr>
          <a:xfrm>
            <a:off x="6280906" y="3972083"/>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X3</a:t>
            </a:r>
          </a:p>
        </p:txBody>
      </p:sp>
      <p:sp>
        <p:nvSpPr>
          <p:cNvPr id="316" name="Google Shape;221;p5"/>
          <p:cNvSpPr txBox="1"/>
          <p:nvPr/>
        </p:nvSpPr>
        <p:spPr>
          <a:xfrm>
            <a:off x="7733088" y="2959657"/>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317" name="Google Shape;222;p5"/>
          <p:cNvSpPr/>
          <p:nvPr/>
        </p:nvSpPr>
        <p:spPr>
          <a:xfrm>
            <a:off x="6629352" y="4822383"/>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18" name="Google Shape;223;p5"/>
          <p:cNvSpPr/>
          <p:nvPr/>
        </p:nvSpPr>
        <p:spPr>
          <a:xfrm>
            <a:off x="7164406" y="4644394"/>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19" name="Google Shape;224;p5"/>
          <p:cNvSpPr/>
          <p:nvPr/>
        </p:nvSpPr>
        <p:spPr>
          <a:xfrm flipH="1">
            <a:off x="7569188" y="3997772"/>
            <a:ext cx="1129163" cy="752915"/>
          </a:xfrm>
          <a:prstGeom prst="line">
            <a:avLst/>
          </a:prstGeom>
          <a:ln>
            <a:solidFill>
              <a:srgbClr val="000000"/>
            </a:solidFill>
            <a:miter/>
            <a:headEnd type="triangle"/>
          </a:ln>
        </p:spPr>
        <p:txBody>
          <a:bodyPr lIns="0" tIns="0" rIns="0" bIns="0"/>
          <a:lstStyle/>
          <a:p>
            <a:endParaRPr/>
          </a:p>
        </p:txBody>
      </p:sp>
      <p:sp>
        <p:nvSpPr>
          <p:cNvPr id="320" name="Google Shape;225;p5"/>
          <p:cNvSpPr txBox="1"/>
          <p:nvPr/>
        </p:nvSpPr>
        <p:spPr>
          <a:xfrm>
            <a:off x="6299925" y="4692701"/>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X4</a:t>
            </a:r>
          </a:p>
        </p:txBody>
      </p:sp>
      <p:sp>
        <p:nvSpPr>
          <p:cNvPr id="321" name="Google Shape;226;p5"/>
          <p:cNvSpPr txBox="1"/>
          <p:nvPr/>
        </p:nvSpPr>
        <p:spPr>
          <a:xfrm>
            <a:off x="7744555" y="3406566"/>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322" name="Google Shape;227;p5"/>
          <p:cNvSpPr txBox="1"/>
          <p:nvPr/>
        </p:nvSpPr>
        <p:spPr>
          <a:xfrm>
            <a:off x="7744555" y="3742637"/>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323" name="Google Shape;228;p5"/>
          <p:cNvSpPr txBox="1"/>
          <p:nvPr/>
        </p:nvSpPr>
        <p:spPr>
          <a:xfrm>
            <a:off x="7759675" y="4157652"/>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4</a:t>
            </a:r>
          </a:p>
        </p:txBody>
      </p:sp>
      <p:sp>
        <p:nvSpPr>
          <p:cNvPr id="324" name="Google Shape;229;p5"/>
          <p:cNvSpPr txBox="1"/>
          <p:nvPr/>
        </p:nvSpPr>
        <p:spPr>
          <a:xfrm>
            <a:off x="9214822" y="3501942"/>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f(z)</a:t>
            </a:r>
          </a:p>
        </p:txBody>
      </p:sp>
      <p:sp>
        <p:nvSpPr>
          <p:cNvPr id="325" name="Google Shape;230;p5"/>
          <p:cNvSpPr txBox="1"/>
          <p:nvPr/>
        </p:nvSpPr>
        <p:spPr>
          <a:xfrm>
            <a:off x="10778448" y="3529677"/>
            <a:ext cx="965807" cy="349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1600" b="1">
                <a:latin typeface="Times New Roman"/>
                <a:ea typeface="Times New Roman"/>
                <a:cs typeface="Times New Roman"/>
                <a:sym typeface="Times New Roman"/>
              </a:defRPr>
            </a:pPr>
            <a:r>
              <a:t>Z</a:t>
            </a:r>
            <a:r>
              <a:rPr baseline="-25000"/>
              <a:t>1</a:t>
            </a:r>
            <a:r>
              <a:t> = f(z)</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9" name="Google Shape;1349;p37"/>
          <p:cNvGrpSpPr/>
          <p:nvPr/>
        </p:nvGrpSpPr>
        <p:grpSpPr>
          <a:xfrm>
            <a:off x="7743010" y="3076209"/>
            <a:ext cx="3797259" cy="1377879"/>
            <a:chOff x="0" y="0"/>
            <a:chExt cx="3797258" cy="1377878"/>
          </a:xfrm>
        </p:grpSpPr>
        <p:sp>
          <p:nvSpPr>
            <p:cNvPr id="1287" name="Rectangle"/>
            <p:cNvSpPr/>
            <p:nvPr/>
          </p:nvSpPr>
          <p:spPr>
            <a:xfrm>
              <a:off x="-1" y="-1"/>
              <a:ext cx="3797260" cy="1377880"/>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endParaRPr/>
            </a:p>
          </p:txBody>
        </p:sp>
        <p:sp>
          <p:nvSpPr>
            <p:cNvPr id="1288" name="Text"/>
            <p:cNvSpPr txBox="1"/>
            <p:nvPr/>
          </p:nvSpPr>
          <p:spPr>
            <a:xfrm>
              <a:off x="45724" y="-1"/>
              <a:ext cx="3705810"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 </a:t>
              </a:r>
            </a:p>
          </p:txBody>
        </p:sp>
      </p:grpSp>
      <p:sp>
        <p:nvSpPr>
          <p:cNvPr id="1290" name="Google Shape;1356;p37"/>
          <p:cNvSpPr txBox="1"/>
          <p:nvPr/>
        </p:nvSpPr>
        <p:spPr>
          <a:xfrm>
            <a:off x="2028307" y="2386947"/>
            <a:ext cx="1163307" cy="6098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U</a:t>
            </a:r>
            <a:r>
              <a:rPr sz="2000"/>
              <a:t>4 </a:t>
            </a:r>
            <a:r>
              <a:rPr sz="1400"/>
              <a:t>X </a:t>
            </a:r>
            <a:r>
              <a:rPr sz="2000"/>
              <a:t>2</a:t>
            </a:r>
          </a:p>
        </p:txBody>
      </p:sp>
      <p:sp>
        <p:nvSpPr>
          <p:cNvPr id="1291" name="Google Shape;1357;p37"/>
          <p:cNvSpPr txBox="1"/>
          <p:nvPr/>
        </p:nvSpPr>
        <p:spPr>
          <a:xfrm>
            <a:off x="4647260" y="2316875"/>
            <a:ext cx="1163307" cy="6762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600" b="1"/>
            </a:pPr>
            <a:r>
              <a:t> V</a:t>
            </a:r>
            <a:r>
              <a:rPr sz="3200" baseline="-25000"/>
              <a:t>2 </a:t>
            </a:r>
            <a:r>
              <a:rPr sz="2000" baseline="-25000"/>
              <a:t>X </a:t>
            </a:r>
            <a:r>
              <a:rPr sz="3200" baseline="-25000"/>
              <a:t>4</a:t>
            </a:r>
          </a:p>
        </p:txBody>
      </p:sp>
      <p:sp>
        <p:nvSpPr>
          <p:cNvPr id="1292" name="Google Shape;1358;p37"/>
          <p:cNvSpPr txBox="1"/>
          <p:nvPr/>
        </p:nvSpPr>
        <p:spPr>
          <a:xfrm>
            <a:off x="5058415" y="2260975"/>
            <a:ext cx="245503" cy="437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lvl1pPr>
          </a:lstStyle>
          <a:p>
            <a:r>
              <a:t>T</a:t>
            </a:r>
          </a:p>
        </p:txBody>
      </p:sp>
      <p:grpSp>
        <p:nvGrpSpPr>
          <p:cNvPr id="1295" name="Google Shape;1359;p37"/>
          <p:cNvGrpSpPr/>
          <p:nvPr/>
        </p:nvGrpSpPr>
        <p:grpSpPr>
          <a:xfrm>
            <a:off x="8077199" y="2302981"/>
            <a:ext cx="1254758" cy="665183"/>
            <a:chOff x="0" y="0"/>
            <a:chExt cx="1254756" cy="665182"/>
          </a:xfrm>
        </p:grpSpPr>
        <p:sp>
          <p:nvSpPr>
            <p:cNvPr id="1293" name="Rectangle"/>
            <p:cNvSpPr/>
            <p:nvPr/>
          </p:nvSpPr>
          <p:spPr>
            <a:xfrm>
              <a:off x="-1" y="-1"/>
              <a:ext cx="1254758" cy="665184"/>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endParaRPr/>
            </a:p>
          </p:txBody>
        </p:sp>
        <p:sp>
          <p:nvSpPr>
            <p:cNvPr id="1294" name="Text"/>
            <p:cNvSpPr txBox="1"/>
            <p:nvPr/>
          </p:nvSpPr>
          <p:spPr>
            <a:xfrm>
              <a:off x="45724" y="-1"/>
              <a:ext cx="1163307" cy="28878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r>
                <a:t> </a:t>
              </a:r>
            </a:p>
          </p:txBody>
        </p:sp>
      </p:grpSp>
      <mc:AlternateContent xmlns:mc="http://schemas.openxmlformats.org/markup-compatibility/2006">
        <mc:Choice xmlns:a14="http://schemas.microsoft.com/office/drawing/2010/main" Requires="a14">
          <p:sp>
            <p:nvSpPr>
              <p:cNvPr id="1296" name="TextBox 1"/>
              <p:cNvSpPr txBox="1"/>
              <p:nvPr/>
            </p:nvSpPr>
            <p:spPr>
              <a:xfrm>
                <a:off x="596582" y="3179297"/>
                <a:ext cx="10897966" cy="1545583"/>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lvl1pPr>
                  <a:defRPr sz="1800"/>
                </a:lvl1pPr>
              </a:lstStyle>
              <a:p>
                <a:pPr/>
                <a14:m>
                  <m:oMathPara xmlns:m="http://schemas.openxmlformats.org/officeDocument/2006/math">
                    <m:oMathParaPr>
                      <m:jc m:val="left"/>
                    </m:oMathParaPr>
                    <m:oMath xmlns:m="http://schemas.openxmlformats.org/officeDocument/2006/math">
                      <m:d>
                        <m:dPr>
                          <m:begChr m:val="["/>
                          <m:endChr m:val="]"/>
                          <m:ctrlPr>
                            <a:rPr sz="1800" i="1">
                              <a:solidFill>
                                <a:srgbClr val="000000"/>
                              </a:solidFill>
                              <a:latin typeface="Cambria Math" panose="02040503050406030204" pitchFamily="18" charset="0"/>
                            </a:rPr>
                          </m:ctrlPr>
                        </m:dPr>
                        <m:e>
                          <m:m>
                            <m:mPr>
                              <m:plcHide m:val="on"/>
                              <m:mcs>
                                <m:mc>
                                  <m:mcPr>
                                    <m:count m:val="2"/>
                                    <m:mcJc m:val="center"/>
                                  </m:mcPr>
                                </m:mc>
                              </m:mcs>
                              <m:ctrlPr>
                                <a:rPr sz="1800" i="1">
                                  <a:solidFill>
                                    <a:srgbClr val="000000"/>
                                  </a:solidFill>
                                  <a:latin typeface="Cambria Math" panose="02040503050406030204" pitchFamily="18" charset="0"/>
                                </a:rPr>
                              </m:ctrlPr>
                            </m:mPr>
                            <m:mr>
                              <m:e>
                                <m:r>
                                  <a:rPr sz="1800" i="1">
                                    <a:solidFill>
                                      <a:srgbClr val="000000"/>
                                    </a:solidFill>
                                    <a:latin typeface="Cambria Math" panose="02040503050406030204" pitchFamily="18" charset="0"/>
                                  </a:rPr>
                                  <m:t>0,67</m:t>
                                </m:r>
                              </m:e>
                              <m:e>
                                <m:r>
                                  <a:rPr sz="1800" i="1">
                                    <a:solidFill>
                                      <a:srgbClr val="000000"/>
                                    </a:solidFill>
                                    <a:latin typeface="Cambria Math" panose="02040503050406030204" pitchFamily="18" charset="0"/>
                                  </a:rPr>
                                  <m:t>1,67</m:t>
                                </m:r>
                              </m:e>
                            </m:mr>
                            <m:mr>
                              <m:e>
                                <m:r>
                                  <a:rPr sz="1800" i="1">
                                    <a:solidFill>
                                      <a:srgbClr val="000000"/>
                                    </a:solidFill>
                                    <a:latin typeface="Cambria Math" panose="02040503050406030204" pitchFamily="18" charset="0"/>
                                  </a:rPr>
                                  <m:t>1,77</m:t>
                                </m:r>
                              </m:e>
                              <m:e>
                                <m:r>
                                  <a:rPr sz="1800" i="1">
                                    <a:solidFill>
                                      <a:srgbClr val="000000"/>
                                    </a:solidFill>
                                    <a:latin typeface="Cambria Math" panose="02040503050406030204" pitchFamily="18" charset="0"/>
                                  </a:rPr>
                                  <m:t>0,22</m:t>
                                </m:r>
                              </m:e>
                            </m:mr>
                            <m:mr>
                              <m:e>
                                <m:r>
                                  <a:rPr sz="1800" i="1">
                                    <a:solidFill>
                                      <a:srgbClr val="000000"/>
                                    </a:solidFill>
                                    <a:latin typeface="Cambria Math" panose="02040503050406030204" pitchFamily="18" charset="0"/>
                                  </a:rPr>
                                  <m:t>0,86</m:t>
                                </m:r>
                              </m:e>
                              <m:e>
                                <m:r>
                                  <a:rPr sz="1800" i="1">
                                    <a:solidFill>
                                      <a:srgbClr val="000000"/>
                                    </a:solidFill>
                                    <a:latin typeface="Cambria Math" panose="02040503050406030204" pitchFamily="18" charset="0"/>
                                  </a:rPr>
                                  <m:t>1,97</m:t>
                                </m:r>
                              </m:e>
                            </m:mr>
                            <m:mr>
                              <m:e>
                                <m:r>
                                  <a:rPr sz="1800" i="1">
                                    <a:solidFill>
                                      <a:srgbClr val="000000"/>
                                    </a:solidFill>
                                    <a:latin typeface="Cambria Math" panose="02040503050406030204" pitchFamily="18" charset="0"/>
                                  </a:rPr>
                                  <m:t>1,68</m:t>
                                </m:r>
                              </m:e>
                              <m:e>
                                <m:r>
                                  <a:rPr sz="1800" i="1">
                                    <a:solidFill>
                                      <a:srgbClr val="000000"/>
                                    </a:solidFill>
                                    <a:latin typeface="Cambria Math" panose="02040503050406030204" pitchFamily="18" charset="0"/>
                                  </a:rPr>
                                  <m:t>−0,52</m:t>
                                </m:r>
                              </m:e>
                            </m:mr>
                          </m:m>
                        </m:e>
                      </m:d>
                      <m:r>
                        <a:rPr sz="1800" i="1">
                          <a:solidFill>
                            <a:srgbClr val="000000"/>
                          </a:solidFill>
                          <a:latin typeface="Cambria Math" panose="02040503050406030204" pitchFamily="18" charset="0"/>
                        </a:rPr>
                        <m:t>    ×</m:t>
                      </m:r>
                      <m:d>
                        <m:dPr>
                          <m:begChr m:val="["/>
                          <m:endChr m:val="]"/>
                          <m:ctrlPr>
                            <a:rPr sz="1800" i="1">
                              <a:solidFill>
                                <a:srgbClr val="000000"/>
                              </a:solidFill>
                              <a:latin typeface="Cambria Math" panose="02040503050406030204" pitchFamily="18" charset="0"/>
                            </a:rPr>
                          </m:ctrlPr>
                        </m:dPr>
                        <m:e>
                          <m:m>
                            <m:mPr>
                              <m:plcHide m:val="on"/>
                              <m:mcs>
                                <m:mc>
                                  <m:mcPr>
                                    <m:count m:val="4"/>
                                    <m:mcJc m:val="center"/>
                                  </m:mcPr>
                                </m:mc>
                              </m:mcs>
                              <m:ctrlPr>
                                <a:rPr sz="1800" i="1">
                                  <a:solidFill>
                                    <a:srgbClr val="000000"/>
                                  </a:solidFill>
                                  <a:latin typeface="Cambria Math" panose="02040503050406030204" pitchFamily="18" charset="0"/>
                                </a:rPr>
                              </m:ctrlPr>
                            </m:mPr>
                            <m:mr>
                              <m:e>
                                <m:r>
                                  <a:rPr sz="1800" i="1">
                                    <a:solidFill>
                                      <a:srgbClr val="000000"/>
                                    </a:solidFill>
                                    <a:latin typeface="Cambria Math" panose="02040503050406030204" pitchFamily="18" charset="0"/>
                                  </a:rPr>
                                  <m:t>0,82</m:t>
                                </m:r>
                              </m:e>
                              <m:e>
                                <m:r>
                                  <a:rPr sz="1800" i="1">
                                    <a:solidFill>
                                      <a:srgbClr val="000000"/>
                                    </a:solidFill>
                                    <a:latin typeface="Cambria Math" panose="02040503050406030204" pitchFamily="18" charset="0"/>
                                  </a:rPr>
                                  <m:t>2,2</m:t>
                                </m:r>
                              </m:e>
                              <m:e>
                                <m:r>
                                  <a:rPr sz="1800" i="1">
                                    <a:solidFill>
                                      <a:srgbClr val="000000"/>
                                    </a:solidFill>
                                    <a:latin typeface="Cambria Math" panose="02040503050406030204" pitchFamily="18" charset="0"/>
                                  </a:rPr>
                                  <m:t>1,08</m:t>
                                </m:r>
                              </m:e>
                              <m:e>
                                <m:r>
                                  <a:rPr sz="1800" i="1">
                                    <a:solidFill>
                                      <a:srgbClr val="000000"/>
                                    </a:solidFill>
                                    <a:latin typeface="Cambria Math" panose="02040503050406030204" pitchFamily="18" charset="0"/>
                                  </a:rPr>
                                  <m:t>0,3</m:t>
                                </m:r>
                              </m:e>
                            </m:mr>
                            <m:mr>
                              <m:e>
                                <m:r>
                                  <a:rPr sz="1800" i="1">
                                    <a:solidFill>
                                      <a:srgbClr val="000000"/>
                                    </a:solidFill>
                                    <a:latin typeface="Cambria Math" panose="02040503050406030204" pitchFamily="18" charset="0"/>
                                  </a:rPr>
                                  <m:t>1,21</m:t>
                                </m:r>
                              </m:e>
                              <m:e>
                                <m:r>
                                  <a:rPr sz="1800" i="1">
                                    <a:solidFill>
                                      <a:srgbClr val="000000"/>
                                    </a:solidFill>
                                    <a:latin typeface="Cambria Math" panose="02040503050406030204" pitchFamily="18" charset="0"/>
                                  </a:rPr>
                                  <m:t>−0,39</m:t>
                                </m:r>
                              </m:e>
                              <m:e>
                                <m:r>
                                  <a:rPr sz="1800" i="1">
                                    <a:solidFill>
                                      <a:srgbClr val="000000"/>
                                    </a:solidFill>
                                    <a:latin typeface="Cambria Math" panose="02040503050406030204" pitchFamily="18" charset="0"/>
                                  </a:rPr>
                                  <m:t>0,97</m:t>
                                </m:r>
                              </m:e>
                              <m:e>
                                <m:r>
                                  <a:rPr sz="1800" i="1">
                                    <a:solidFill>
                                      <a:srgbClr val="000000"/>
                                    </a:solidFill>
                                    <a:latin typeface="Cambria Math" panose="02040503050406030204" pitchFamily="18" charset="0"/>
                                  </a:rPr>
                                  <m:t>2,33</m:t>
                                </m:r>
                              </m:e>
                            </m:mr>
                          </m:m>
                        </m:e>
                      </m:d>
                      <m:r>
                        <a:rPr sz="1800" i="1">
                          <a:solidFill>
                            <a:srgbClr val="000000"/>
                          </a:solidFill>
                          <a:latin typeface="Cambria Math" panose="02040503050406030204" pitchFamily="18" charset="0"/>
                        </a:rPr>
                        <m:t>=       </m:t>
                      </m:r>
                      <m:d>
                        <m:dPr>
                          <m:begChr m:val="["/>
                          <m:endChr m:val="]"/>
                          <m:ctrlPr>
                            <a:rPr sz="1800" i="1">
                              <a:solidFill>
                                <a:srgbClr val="000000"/>
                              </a:solidFill>
                              <a:latin typeface="Cambria Math" panose="02040503050406030204" pitchFamily="18" charset="0"/>
                            </a:rPr>
                          </m:ctrlPr>
                        </m:dPr>
                        <m:e>
                          <m:m>
                            <m:mPr>
                              <m:plcHide m:val="on"/>
                              <m:mcs>
                                <m:mc>
                                  <m:mcPr>
                                    <m:count m:val="4"/>
                                    <m:mcJc m:val="center"/>
                                  </m:mcPr>
                                </m:mc>
                              </m:mcs>
                              <m:ctrlPr>
                                <a:rPr sz="1800" i="1">
                                  <a:solidFill>
                                    <a:srgbClr val="000000"/>
                                  </a:solidFill>
                                  <a:latin typeface="Cambria Math" panose="02040503050406030204" pitchFamily="18" charset="0"/>
                                </a:rPr>
                              </m:ctrlPr>
                            </m:mPr>
                            <m:mr>
                              <m:e>
                                <m:r>
                                  <a:rPr sz="1800" i="1">
                                    <a:solidFill>
                                      <a:srgbClr val="000000"/>
                                    </a:solidFill>
                                    <a:latin typeface="Cambria Math" panose="02040503050406030204" pitchFamily="18" charset="0"/>
                                  </a:rPr>
                                  <m:t>2,57</m:t>
                                </m:r>
                              </m:e>
                              <m:e>
                                <m:r>
                                  <a:rPr sz="1800" i="1">
                                    <a:solidFill>
                                      <a:srgbClr val="000000"/>
                                    </a:solidFill>
                                    <a:latin typeface="Cambria Math" panose="02040503050406030204" pitchFamily="18" charset="0"/>
                                  </a:rPr>
                                  <m:t>0,82</m:t>
                                </m:r>
                              </m:e>
                              <m:e>
                                <m:r>
                                  <a:rPr sz="1800" i="1">
                                    <a:solidFill>
                                      <a:srgbClr val="000000"/>
                                    </a:solidFill>
                                    <a:latin typeface="Cambria Math" panose="02040503050406030204" pitchFamily="18" charset="0"/>
                                  </a:rPr>
                                  <m:t>2,34</m:t>
                                </m:r>
                              </m:e>
                              <m:e>
                                <m:r>
                                  <a:rPr sz="1800" i="1">
                                    <a:solidFill>
                                      <a:srgbClr val="000000"/>
                                    </a:solidFill>
                                    <a:latin typeface="Cambria Math" panose="02040503050406030204" pitchFamily="18" charset="0"/>
                                  </a:rPr>
                                  <m:t>4,09</m:t>
                                </m:r>
                              </m:e>
                            </m:mr>
                            <m:mr>
                              <m:e>
                                <m:r>
                                  <a:rPr sz="1800" i="1">
                                    <a:solidFill>
                                      <a:srgbClr val="000000"/>
                                    </a:solidFill>
                                    <a:latin typeface="Cambria Math" panose="02040503050406030204" pitchFamily="18" charset="0"/>
                                  </a:rPr>
                                  <m:t>1,72</m:t>
                                </m:r>
                              </m:e>
                              <m:e>
                                <m:r>
                                  <a:rPr sz="1800" i="1">
                                    <a:solidFill>
                                      <a:srgbClr val="000000"/>
                                    </a:solidFill>
                                    <a:latin typeface="Cambria Math" panose="02040503050406030204" pitchFamily="18" charset="0"/>
                                  </a:rPr>
                                  <m:t>3,81</m:t>
                                </m:r>
                              </m:e>
                              <m:e>
                                <m:r>
                                  <a:rPr sz="1800" i="1">
                                    <a:solidFill>
                                      <a:srgbClr val="000000"/>
                                    </a:solidFill>
                                    <a:latin typeface="Cambria Math" panose="02040503050406030204" pitchFamily="18" charset="0"/>
                                  </a:rPr>
                                  <m:t>2,13</m:t>
                                </m:r>
                              </m:e>
                              <m:e>
                                <m:r>
                                  <a:rPr sz="1800" i="1">
                                    <a:solidFill>
                                      <a:srgbClr val="000000"/>
                                    </a:solidFill>
                                    <a:latin typeface="Cambria Math" panose="02040503050406030204" pitchFamily="18" charset="0"/>
                                  </a:rPr>
                                  <m:t>1,04</m:t>
                                </m:r>
                              </m:e>
                            </m:mr>
                            <m:mr>
                              <m:e>
                                <m:r>
                                  <a:rPr sz="1800" i="1">
                                    <a:solidFill>
                                      <a:srgbClr val="000000"/>
                                    </a:solidFill>
                                    <a:latin typeface="Cambria Math" panose="02040503050406030204" pitchFamily="18" charset="0"/>
                                  </a:rPr>
                                  <m:t>3,09</m:t>
                                </m:r>
                              </m:e>
                              <m:e>
                                <m:r>
                                  <a:rPr sz="1800" i="1">
                                    <a:solidFill>
                                      <a:srgbClr val="000000"/>
                                    </a:solidFill>
                                    <a:latin typeface="Cambria Math" panose="02040503050406030204" pitchFamily="18" charset="0"/>
                                  </a:rPr>
                                  <m:t>1,12</m:t>
                                </m:r>
                              </m:e>
                              <m:e>
                                <m:r>
                                  <a:rPr sz="1800" i="1">
                                    <a:solidFill>
                                      <a:srgbClr val="000000"/>
                                    </a:solidFill>
                                    <a:latin typeface="Cambria Math" panose="02040503050406030204" pitchFamily="18" charset="0"/>
                                  </a:rPr>
                                  <m:t>2,84</m:t>
                                </m:r>
                              </m:e>
                              <m:e>
                                <m:r>
                                  <a:rPr sz="1800" i="1">
                                    <a:solidFill>
                                      <a:srgbClr val="000000"/>
                                    </a:solidFill>
                                    <a:latin typeface="Cambria Math" panose="02040503050406030204" pitchFamily="18" charset="0"/>
                                  </a:rPr>
                                  <m:t>4,85</m:t>
                                </m:r>
                              </m:e>
                            </m:mr>
                            <m:mr>
                              <m:e>
                                <m:r>
                                  <a:rPr sz="1800" i="1">
                                    <a:solidFill>
                                      <a:srgbClr val="000000"/>
                                    </a:solidFill>
                                    <a:latin typeface="Cambria Math" panose="02040503050406030204" pitchFamily="18" charset="0"/>
                                  </a:rPr>
                                  <m:t>0,75</m:t>
                                </m:r>
                              </m:e>
                              <m:e>
                                <m:r>
                                  <a:rPr sz="1800" i="1">
                                    <a:solidFill>
                                      <a:srgbClr val="000000"/>
                                    </a:solidFill>
                                    <a:latin typeface="Cambria Math" panose="02040503050406030204" pitchFamily="18" charset="0"/>
                                  </a:rPr>
                                  <m:t>3,9</m:t>
                                </m:r>
                              </m:e>
                              <m:e>
                                <m:r>
                                  <a:rPr sz="1800" i="1">
                                    <a:solidFill>
                                      <a:srgbClr val="000000"/>
                                    </a:solidFill>
                                    <a:latin typeface="Cambria Math" panose="02040503050406030204" pitchFamily="18" charset="0"/>
                                  </a:rPr>
                                  <m:t>1,31</m:t>
                                </m:r>
                              </m:e>
                              <m:e>
                                <m:r>
                                  <a:rPr sz="1800" i="1">
                                    <a:solidFill>
                                      <a:srgbClr val="000000"/>
                                    </a:solidFill>
                                    <a:latin typeface="Cambria Math" panose="02040503050406030204" pitchFamily="18" charset="0"/>
                                  </a:rPr>
                                  <m:t>−0,71</m:t>
                                </m:r>
                              </m:e>
                            </m:mr>
                          </m:m>
                        </m:e>
                      </m:d>
                    </m:oMath>
                  </m:oMathPara>
                </a14:m>
                <a:endParaRPr>
                  <a:latin typeface="Calibri"/>
                  <a:ea typeface="Calibri"/>
                  <a:cs typeface="Calibri"/>
                  <a:sym typeface="Calibri"/>
                </a:endParaRPr>
              </a:p>
            </p:txBody>
          </p:sp>
        </mc:Choice>
        <mc:Fallback>
          <p:sp>
            <p:nvSpPr>
              <p:cNvPr id="1296" name="TextBox 1"/>
              <p:cNvSpPr txBox="1">
                <a:spLocks noRot="1" noChangeAspect="1" noMove="1" noResize="1" noEditPoints="1" noAdjustHandles="1" noChangeArrowheads="1" noChangeShapeType="1" noTextEdit="1"/>
              </p:cNvSpPr>
              <p:nvPr/>
            </p:nvSpPr>
            <p:spPr>
              <a:xfrm>
                <a:off x="596582" y="3179297"/>
                <a:ext cx="10897966" cy="1545583"/>
              </a:xfrm>
              <a:prstGeom prst="rect">
                <a:avLst/>
              </a:prstGeom>
              <a:blipFill>
                <a:blip r:embed="rId4"/>
                <a:stretch>
                  <a:fillRect/>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mc:AlternateContent xmlns:mc="http://schemas.openxmlformats.org/markup-compatibility/2006">
        <mc:Choice xmlns:a14="http://schemas.microsoft.com/office/drawing/2010/main" Requires="a14">
          <p:sp>
            <p:nvSpPr>
              <p:cNvPr id="1297" name="TextBox 2"/>
              <p:cNvSpPr txBox="1"/>
              <p:nvPr/>
            </p:nvSpPr>
            <p:spPr>
              <a:xfrm>
                <a:off x="3084342" y="5198991"/>
                <a:ext cx="6742602" cy="579545"/>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lIns="45719" rIns="45719">
                <a:spAutoFit/>
              </a:bodyPr>
              <a:lstStyle/>
              <a:p>
                <a:pPr>
                  <a:defRPr sz="2800"/>
                </a:pPr>
                <a14:m>
                  <m:oMath xmlns:m="http://schemas.openxmlformats.org/officeDocument/2006/math">
                    <m:sSub>
                      <m:sSubPr>
                        <m:ctrlPr>
                          <a:rPr sz="2800">
                            <a:solidFill>
                              <a:srgbClr val="000000"/>
                            </a:solidFill>
                            <a:latin typeface="Cambria Math" panose="02040503050406030204" pitchFamily="18" charset="0"/>
                          </a:rPr>
                        </m:ctrlPr>
                      </m:sSubPr>
                      <m:e>
                        <m:limUpp>
                          <m:limUppPr>
                            <m:ctrlPr>
                              <a:rPr sz="2800">
                                <a:solidFill>
                                  <a:srgbClr val="000000"/>
                                </a:solidFill>
                                <a:latin typeface="Cambria Math" panose="02040503050406030204" pitchFamily="18" charset="0"/>
                              </a:rPr>
                            </m:ctrlPr>
                          </m:limUppPr>
                          <m:e>
                            <m:r>
                              <a:rPr sz="2800" i="1">
                                <a:solidFill>
                                  <a:srgbClr val="000000"/>
                                </a:solidFill>
                                <a:latin typeface="Cambria Math" panose="02040503050406030204" pitchFamily="18" charset="0"/>
                              </a:rPr>
                              <m:t>𝒚</m:t>
                            </m:r>
                          </m:e>
                          <m:lim>
                            <m:r>
                              <a:rPr sz="2800" i="1">
                                <a:solidFill>
                                  <a:srgbClr val="000000"/>
                                </a:solidFill>
                                <a:latin typeface="Cambria Math" panose="02040503050406030204" pitchFamily="18" charset="0"/>
                              </a:rPr>
                              <m:t>^</m:t>
                            </m:r>
                          </m:lim>
                        </m:limUpp>
                      </m:e>
                      <m:sub>
                        <m:r>
                          <a:rPr sz="2800" i="1">
                            <a:solidFill>
                              <a:srgbClr val="000000"/>
                            </a:solidFill>
                            <a:latin typeface="Cambria Math" panose="02040503050406030204" pitchFamily="18" charset="0"/>
                          </a:rPr>
                          <m:t>𝟒</m:t>
                        </m:r>
                        <m:r>
                          <a:rPr sz="2800" i="1">
                            <a:solidFill>
                              <a:srgbClr val="000000"/>
                            </a:solidFill>
                            <a:latin typeface="Cambria Math" panose="02040503050406030204" pitchFamily="18" charset="0"/>
                          </a:rPr>
                          <m:t>,</m:t>
                        </m:r>
                        <m:r>
                          <a:rPr sz="2800" i="1">
                            <a:solidFill>
                              <a:srgbClr val="000000"/>
                            </a:solidFill>
                            <a:latin typeface="Cambria Math" panose="02040503050406030204" pitchFamily="18" charset="0"/>
                          </a:rPr>
                          <m:t>𝟒</m:t>
                        </m:r>
                      </m:sub>
                    </m:sSub>
                  </m:oMath>
                </a14:m>
                <a:r>
                  <a:rPr b="1"/>
                  <a:t>= 1.68 x 0.3 + (-0.52)x2.33 = </a:t>
                </a:r>
                <a:r>
                  <a:rPr b="1">
                    <a:solidFill>
                      <a:schemeClr val="accent1"/>
                    </a:solidFill>
                  </a:rPr>
                  <a:t>-0.71</a:t>
                </a:r>
                <a:endParaRPr sz="2641"/>
              </a:p>
            </p:txBody>
          </p:sp>
        </mc:Choice>
        <mc:Fallback>
          <p:sp>
            <p:nvSpPr>
              <p:cNvPr id="1297" name="TextBox 2"/>
              <p:cNvSpPr txBox="1">
                <a:spLocks noRot="1" noChangeAspect="1" noMove="1" noResize="1" noEditPoints="1" noAdjustHandles="1" noChangeArrowheads="1" noChangeShapeType="1" noTextEdit="1"/>
              </p:cNvSpPr>
              <p:nvPr/>
            </p:nvSpPr>
            <p:spPr>
              <a:xfrm>
                <a:off x="3084342" y="5198991"/>
                <a:ext cx="6742602" cy="579545"/>
              </a:xfrm>
              <a:prstGeom prst="rect">
                <a:avLst/>
              </a:prstGeom>
              <a:blipFill>
                <a:blip r:embed="rId5"/>
                <a:stretch>
                  <a:fillRect l="-1128" b="-4255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GR">
                    <a:noFill/>
                  </a:rPr>
                  <a:t> </a:t>
                </a:r>
              </a:p>
            </p:txBody>
          </p:sp>
        </mc:Fallback>
      </mc:AlternateContent>
      <p:sp>
        <p:nvSpPr>
          <p:cNvPr id="1298" name="Google Shape;1279;p33"/>
          <p:cNvSpPr txBox="1"/>
          <p:nvPr/>
        </p:nvSpPr>
        <p:spPr>
          <a:xfrm>
            <a:off x="428626" y="231843"/>
            <a:ext cx="10998825" cy="6462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lnSpc>
                <a:spcPct val="90000"/>
              </a:lnSpc>
              <a:defRPr sz="4000">
                <a:solidFill>
                  <a:srgbClr val="FF0000"/>
                </a:solidFill>
              </a:defRPr>
            </a:lvl1pPr>
          </a:lstStyle>
          <a:p>
            <a:r>
              <a:t>UV-decomposition</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 name="Google Shape;99;p4"/>
          <p:cNvSpPr txBox="1">
            <a:spLocks noGrp="1"/>
          </p:cNvSpPr>
          <p:nvPr>
            <p:ph type="title"/>
          </p:nvPr>
        </p:nvSpPr>
        <p:spPr>
          <a:xfrm>
            <a:off x="143934" y="0"/>
            <a:ext cx="11808884" cy="1143000"/>
          </a:xfrm>
          <a:prstGeom prst="rect">
            <a:avLst/>
          </a:prstGeom>
        </p:spPr>
        <p:txBody>
          <a:bodyPr/>
          <a:lstStyle/>
          <a:p>
            <a:pPr algn="ctr">
              <a:defRPr>
                <a:solidFill>
                  <a:srgbClr val="FF0000"/>
                </a:solidFill>
              </a:defRPr>
            </a:pPr>
            <a:r>
              <a:t>Convolution Neural Networks (CNNs)</a:t>
            </a:r>
          </a:p>
        </p:txBody>
      </p:sp>
      <p:sp>
        <p:nvSpPr>
          <p:cNvPr id="1301" name="Google Shape;100;p4"/>
          <p:cNvSpPr txBox="1">
            <a:spLocks noGrp="1"/>
          </p:cNvSpPr>
          <p:nvPr>
            <p:ph type="body" idx="1"/>
          </p:nvPr>
        </p:nvSpPr>
        <p:spPr>
          <a:xfrm>
            <a:off x="143934" y="1196975"/>
            <a:ext cx="11808884" cy="5327650"/>
          </a:xfrm>
          <a:prstGeom prst="rect">
            <a:avLst/>
          </a:prstGeom>
        </p:spPr>
        <p:txBody>
          <a:bodyPr/>
          <a:lstStyle/>
          <a:p>
            <a:pPr marL="342900" algn="just">
              <a:spcBef>
                <a:spcPts val="0"/>
              </a:spcBef>
              <a:buClr>
                <a:srgbClr val="262699"/>
              </a:buClr>
              <a:buSzPts val="2400"/>
              <a:buFontTx/>
              <a:buChar char="➢"/>
              <a:defRPr sz="2400"/>
            </a:pPr>
            <a:r>
              <a:t>A </a:t>
            </a:r>
            <a:r>
              <a:rPr>
                <a:solidFill>
                  <a:schemeClr val="accent6"/>
                </a:solidFill>
              </a:rPr>
              <a:t>Convolutional Neural Network (CNN)</a:t>
            </a:r>
            <a:r>
              <a:t> is essentially a multi-layer </a:t>
            </a:r>
            <a:r>
              <a:rPr>
                <a:solidFill>
                  <a:schemeClr val="accent6"/>
                </a:solidFill>
              </a:rPr>
              <a:t>Perceptron</a:t>
            </a:r>
            <a:r>
              <a:t>. </a:t>
            </a:r>
          </a:p>
          <a:p>
            <a:pPr marL="342900" algn="just">
              <a:spcBef>
                <a:spcPts val="0"/>
              </a:spcBef>
              <a:buClr>
                <a:srgbClr val="262699"/>
              </a:buClr>
              <a:buSzPts val="3600"/>
              <a:buFontTx/>
              <a:buChar char="➢"/>
              <a:defRPr sz="3600"/>
            </a:pPr>
            <a:endParaRPr/>
          </a:p>
          <a:p>
            <a:pPr marL="342900" algn="just">
              <a:spcBef>
                <a:spcPts val="400"/>
              </a:spcBef>
              <a:buClr>
                <a:srgbClr val="262699"/>
              </a:buClr>
              <a:buSzPts val="2400"/>
              <a:buFontTx/>
              <a:buChar char="➢"/>
              <a:defRPr sz="2400"/>
            </a:pPr>
            <a:r>
              <a:t>Connectivity mode between CNN neurons similar to the </a:t>
            </a:r>
            <a:r>
              <a:rPr>
                <a:solidFill>
                  <a:schemeClr val="accent6"/>
                </a:solidFill>
              </a:rPr>
              <a:t>visual cortex of organisms</a:t>
            </a:r>
            <a:r>
              <a:t> </a:t>
            </a:r>
            <a:endParaRPr>
              <a:solidFill>
                <a:srgbClr val="0000FF"/>
              </a:solidFill>
            </a:endParaRPr>
          </a:p>
          <a:p>
            <a:pPr marL="1257300" lvl="2" indent="-342900" algn="just">
              <a:spcBef>
                <a:spcPts val="400"/>
              </a:spcBef>
              <a:buClr>
                <a:srgbClr val="262699"/>
              </a:buClr>
              <a:buSzPts val="2000"/>
              <a:buFontTx/>
              <a:buChar char="➢"/>
              <a:defRPr sz="2000"/>
            </a:pPr>
            <a:r>
              <a:t>Area of cells sensitive to specific areas of the visual field. </a:t>
            </a:r>
          </a:p>
          <a:p>
            <a:pPr marL="1257300" lvl="2" indent="-342900" algn="just">
              <a:spcBef>
                <a:spcPts val="400"/>
              </a:spcBef>
              <a:buClr>
                <a:srgbClr val="262699"/>
              </a:buClr>
              <a:buSzPts val="2800"/>
              <a:buFontTx/>
              <a:buChar char="➢"/>
              <a:defRPr sz="2800"/>
            </a:pPr>
            <a:endParaRPr/>
          </a:p>
          <a:p>
            <a:pPr marL="342900" algn="just">
              <a:spcBef>
                <a:spcPts val="400"/>
              </a:spcBef>
              <a:buClr>
                <a:srgbClr val="262699"/>
              </a:buClr>
              <a:buSzPts val="2400"/>
              <a:buFontTx/>
              <a:buChar char="➢"/>
              <a:defRPr sz="2400"/>
            </a:pPr>
            <a:r>
              <a:t>A predefined region of the previous layer of neurons is merged and then promoted to the next layer. </a:t>
            </a:r>
            <a:endParaRPr sz="3600"/>
          </a:p>
          <a:p>
            <a:pPr marL="800100" lvl="1" indent="-342900" algn="just">
              <a:spcBef>
                <a:spcPts val="400"/>
              </a:spcBef>
              <a:buClr>
                <a:srgbClr val="262699"/>
              </a:buClr>
              <a:buSzPts val="2400"/>
              <a:buFontTx/>
              <a:buChar char="➢"/>
              <a:defRPr sz="2400"/>
            </a:pPr>
            <a:r>
              <a:t>Extract local image features. </a:t>
            </a:r>
          </a:p>
          <a:p>
            <a:pPr marL="800100" lvl="1" indent="-342900" algn="just">
              <a:spcBef>
                <a:spcPts val="400"/>
              </a:spcBef>
              <a:buClr>
                <a:srgbClr val="262699"/>
              </a:buClr>
              <a:buSzPts val="2400"/>
              <a:buFontTx/>
              <a:buChar char="➢"/>
              <a:defRPr sz="2400"/>
            </a:pPr>
            <a:r>
              <a:t>Maintaining the approximate position of a feature relative to other features.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 name="Google Shape;106;p5"/>
          <p:cNvSpPr txBox="1">
            <a:spLocks noGrp="1"/>
          </p:cNvSpPr>
          <p:nvPr>
            <p:ph type="body" sz="half" idx="1"/>
          </p:nvPr>
        </p:nvSpPr>
        <p:spPr>
          <a:xfrm>
            <a:off x="302326" y="1587543"/>
            <a:ext cx="6512812" cy="4915401"/>
          </a:xfrm>
          <a:prstGeom prst="rect">
            <a:avLst/>
          </a:prstGeom>
        </p:spPr>
        <p:txBody>
          <a:bodyPr/>
          <a:lstStyle/>
          <a:p>
            <a:pPr marL="342900" indent="-342900">
              <a:lnSpc>
                <a:spcPct val="80000"/>
              </a:lnSpc>
              <a:spcBef>
                <a:spcPts val="0"/>
              </a:spcBef>
              <a:buClr>
                <a:srgbClr val="262699"/>
              </a:buClr>
              <a:buSzPct val="100000"/>
              <a:buChar char="➢"/>
              <a:defRPr sz="2500"/>
            </a:pPr>
            <a:r>
              <a:t> </a:t>
            </a:r>
            <a:r>
              <a:rPr>
                <a:solidFill>
                  <a:schemeClr val="accent6"/>
                </a:solidFill>
              </a:rPr>
              <a:t>Convolve layer: </a:t>
            </a:r>
            <a:endParaRPr sz="1400"/>
          </a:p>
          <a:p>
            <a:pPr marL="800100" lvl="1" indent="-342900">
              <a:lnSpc>
                <a:spcPct val="80000"/>
              </a:lnSpc>
              <a:spcBef>
                <a:spcPts val="0"/>
              </a:spcBef>
              <a:buClr>
                <a:srgbClr val="262699"/>
              </a:buClr>
              <a:buSzPct val="100000"/>
              <a:buChar char="➢"/>
              <a:defRPr sz="2200"/>
            </a:pPr>
            <a:r>
              <a:t>Apply filters to specific features or patterns in the original input image.</a:t>
            </a:r>
            <a:endParaRPr sz="2400"/>
          </a:p>
          <a:p>
            <a:pPr marL="800100" lvl="1" indent="-342900">
              <a:lnSpc>
                <a:spcPct val="80000"/>
              </a:lnSpc>
              <a:buClr>
                <a:srgbClr val="262699"/>
              </a:buClr>
              <a:buSzPct val="100000"/>
              <a:buChar char="➢"/>
              <a:defRPr sz="2200"/>
            </a:pPr>
            <a:r>
              <a:t>Creation of Multiple 2D feature maps </a:t>
            </a:r>
            <a:endParaRPr sz="1800"/>
          </a:p>
          <a:p>
            <a:pPr marL="800100" lvl="1" indent="-342900" algn="just">
              <a:lnSpc>
                <a:spcPct val="80000"/>
              </a:lnSpc>
              <a:buClr>
                <a:srgbClr val="262699"/>
              </a:buClr>
              <a:buSzPct val="100000"/>
              <a:buChar char="➢"/>
              <a:defRPr sz="2000"/>
            </a:pPr>
            <a:endParaRPr sz="1800"/>
          </a:p>
          <a:p>
            <a:pPr marL="342900" indent="-342900">
              <a:lnSpc>
                <a:spcPct val="80000"/>
              </a:lnSpc>
              <a:buClr>
                <a:srgbClr val="262699"/>
              </a:buClr>
              <a:buSzPct val="100000"/>
              <a:buChar char="➢"/>
              <a:defRPr sz="2500">
                <a:solidFill>
                  <a:schemeClr val="accent6"/>
                </a:solidFill>
              </a:defRPr>
            </a:pPr>
            <a:r>
              <a:t>Subsampling or pooling layer</a:t>
            </a:r>
            <a:r>
              <a:rPr>
                <a:solidFill>
                  <a:srgbClr val="008000"/>
                </a:solidFill>
              </a:rPr>
              <a:t>: </a:t>
            </a:r>
            <a:endParaRPr sz="1400"/>
          </a:p>
          <a:p>
            <a:pPr marL="800100" lvl="1" indent="-342900">
              <a:lnSpc>
                <a:spcPct val="80000"/>
              </a:lnSpc>
              <a:buClr>
                <a:srgbClr val="262699"/>
              </a:buClr>
              <a:buSzPct val="100000"/>
              <a:buChar char="➢"/>
              <a:defRPr sz="2200"/>
            </a:pPr>
            <a:r>
              <a:t>Reduce feature map resolution. </a:t>
            </a:r>
            <a:endParaRPr sz="1800"/>
          </a:p>
          <a:p>
            <a:pPr marL="800100" lvl="1" indent="-342900">
              <a:lnSpc>
                <a:spcPct val="80000"/>
              </a:lnSpc>
              <a:buClr>
                <a:srgbClr val="262699"/>
              </a:buClr>
              <a:buSzPct val="100000"/>
              <a:buChar char="➢"/>
              <a:defRPr sz="2200">
                <a:solidFill>
                  <a:schemeClr val="accent6"/>
                </a:solidFill>
              </a:defRPr>
            </a:pPr>
            <a:r>
              <a:t>Input :</a:t>
            </a:r>
            <a:r>
              <a:rPr>
                <a:solidFill>
                  <a:srgbClr val="008000"/>
                </a:solidFill>
              </a:rPr>
              <a:t> big picture </a:t>
            </a:r>
          </a:p>
          <a:p>
            <a:pPr marL="800100" lvl="1" indent="-342900">
              <a:lnSpc>
                <a:spcPct val="80000"/>
              </a:lnSpc>
              <a:buClr>
                <a:srgbClr val="262699"/>
              </a:buClr>
              <a:buSzPct val="100000"/>
              <a:buChar char="➢"/>
              <a:defRPr sz="2200">
                <a:solidFill>
                  <a:schemeClr val="accent6"/>
                </a:solidFill>
              </a:defRPr>
            </a:pPr>
            <a:r>
              <a:t>Output :  </a:t>
            </a:r>
            <a:r>
              <a:rPr>
                <a:solidFill>
                  <a:srgbClr val="008000"/>
                </a:solidFill>
              </a:rPr>
              <a:t>smaller dimensional images.</a:t>
            </a:r>
          </a:p>
        </p:txBody>
      </p:sp>
      <p:pic>
        <p:nvPicPr>
          <p:cNvPr id="1304" name="Google Shape;107;p5" descr="Google Shape;107;p5"/>
          <p:cNvPicPr>
            <a:picLocks noChangeAspect="1"/>
          </p:cNvPicPr>
          <p:nvPr/>
        </p:nvPicPr>
        <p:blipFill>
          <a:blip r:embed="rId2"/>
          <a:stretch>
            <a:fillRect/>
          </a:stretch>
        </p:blipFill>
        <p:spPr>
          <a:xfrm>
            <a:off x="7200899" y="1943100"/>
            <a:ext cx="4647112" cy="3070181"/>
          </a:xfrm>
          <a:prstGeom prst="rect">
            <a:avLst/>
          </a:prstGeom>
          <a:ln w="12700">
            <a:miter lim="400000"/>
          </a:ln>
        </p:spPr>
      </p:pic>
      <p:sp>
        <p:nvSpPr>
          <p:cNvPr id="1305" name="Google Shape;99;p4"/>
          <p:cNvSpPr txBox="1"/>
          <p:nvPr/>
        </p:nvSpPr>
        <p:spPr>
          <a:xfrm>
            <a:off x="189659" y="0"/>
            <a:ext cx="11717434"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ctr">
            <a:normAutofit/>
          </a:bodyPr>
          <a:lstStyle>
            <a:lvl1pPr algn="ctr">
              <a:defRPr sz="3200" b="1">
                <a:solidFill>
                  <a:srgbClr val="FF0000"/>
                </a:solidFill>
              </a:defRPr>
            </a:lvl1pPr>
          </a:lstStyle>
          <a:p>
            <a:r>
              <a:t>Convolution Neural Network (CNN) architecture</a:t>
            </a:r>
          </a:p>
        </p:txBody>
      </p:sp>
      <p:sp>
        <p:nvSpPr>
          <p:cNvPr id="1306" name="Input"/>
          <p:cNvSpPr txBox="1"/>
          <p:nvPr/>
        </p:nvSpPr>
        <p:spPr>
          <a:xfrm>
            <a:off x="7683296" y="4612656"/>
            <a:ext cx="616800" cy="288825"/>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Input</a:t>
            </a:r>
          </a:p>
        </p:txBody>
      </p:sp>
      <p:sp>
        <p:nvSpPr>
          <p:cNvPr id="1307" name="Kernel"/>
          <p:cNvSpPr txBox="1"/>
          <p:nvPr/>
        </p:nvSpPr>
        <p:spPr>
          <a:xfrm>
            <a:off x="9170641" y="3900832"/>
            <a:ext cx="981909" cy="288824"/>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Kernel</a:t>
            </a:r>
          </a:p>
        </p:txBody>
      </p:sp>
      <p:sp>
        <p:nvSpPr>
          <p:cNvPr id="1308" name="Output"/>
          <p:cNvSpPr txBox="1"/>
          <p:nvPr/>
        </p:nvSpPr>
        <p:spPr>
          <a:xfrm>
            <a:off x="10810017" y="4366300"/>
            <a:ext cx="775719" cy="288825"/>
          </a:xfrm>
          <a:prstGeom prst="rect">
            <a:avLst/>
          </a:prstGeom>
          <a:solidFill>
            <a:schemeClr val="accent3">
              <a:lumOff val="44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Output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 name="Google Shape;113;p6"/>
          <p:cNvSpPr txBox="1">
            <a:spLocks noGrp="1"/>
          </p:cNvSpPr>
          <p:nvPr>
            <p:ph type="body" idx="1"/>
          </p:nvPr>
        </p:nvSpPr>
        <p:spPr>
          <a:xfrm>
            <a:off x="143934" y="1196975"/>
            <a:ext cx="11028892" cy="5327650"/>
          </a:xfrm>
          <a:prstGeom prst="rect">
            <a:avLst/>
          </a:prstGeom>
        </p:spPr>
        <p:txBody>
          <a:bodyPr/>
          <a:lstStyle/>
          <a:p>
            <a:pPr marL="342900" algn="just">
              <a:spcBef>
                <a:spcPts val="0"/>
              </a:spcBef>
              <a:buClr>
                <a:srgbClr val="262699"/>
              </a:buClr>
              <a:buSzPts val="2800"/>
              <a:buFontTx/>
              <a:buChar char="➢"/>
              <a:defRPr sz="2800"/>
            </a:pPr>
            <a:r>
              <a:t>Areas of data processing and analysis: </a:t>
            </a:r>
            <a:endParaRPr sz="4000"/>
          </a:p>
          <a:p>
            <a:pPr marL="800100" lvl="1" indent="-342900" algn="just">
              <a:spcBef>
                <a:spcPts val="400"/>
              </a:spcBef>
              <a:buClr>
                <a:srgbClr val="262699"/>
              </a:buClr>
              <a:buSzPts val="2800"/>
              <a:buFontTx/>
              <a:buChar char="➢"/>
              <a:defRPr sz="2800"/>
            </a:pPr>
            <a:r>
              <a:t>Image Processing</a:t>
            </a:r>
            <a:endParaRPr sz="3600">
              <a:solidFill>
                <a:srgbClr val="0000FF"/>
              </a:solidFill>
            </a:endParaRPr>
          </a:p>
          <a:p>
            <a:pPr marL="800100" lvl="1" indent="-342900" algn="just">
              <a:spcBef>
                <a:spcPts val="400"/>
              </a:spcBef>
              <a:buClr>
                <a:srgbClr val="262699"/>
              </a:buClr>
              <a:buSzPts val="2800"/>
              <a:buFontTx/>
              <a:buChar char="➢"/>
              <a:defRPr sz="2800"/>
            </a:pPr>
            <a:r>
              <a:t>Natural Language Processing</a:t>
            </a:r>
            <a:endParaRPr>
              <a:latin typeface="Times New Roman"/>
              <a:ea typeface="Times New Roman"/>
              <a:cs typeface="Times New Roman"/>
              <a:sym typeface="Times New Roman"/>
            </a:endParaRPr>
          </a:p>
          <a:p>
            <a:pPr marL="800100" lvl="1" indent="-342900" algn="just">
              <a:spcBef>
                <a:spcPts val="400"/>
              </a:spcBef>
              <a:buClr>
                <a:srgbClr val="262699"/>
              </a:buClr>
              <a:buSzPts val="2800"/>
              <a:buFontTx/>
              <a:buChar char="➢"/>
              <a:defRPr sz="2800"/>
            </a:pPr>
            <a:r>
              <a:t>Graph Data Analytics</a:t>
            </a:r>
          </a:p>
          <a:p>
            <a:pPr marL="800100" lvl="1" indent="-342900" algn="just">
              <a:spcBef>
                <a:spcPts val="400"/>
              </a:spcBef>
              <a:buClr>
                <a:srgbClr val="262699"/>
              </a:buClr>
              <a:buSzPts val="2800"/>
              <a:buFontTx/>
              <a:buChar char="➢"/>
              <a:defRPr sz="2800"/>
            </a:pPr>
            <a:endParaRPr/>
          </a:p>
          <a:p>
            <a:pPr marL="342900" algn="just">
              <a:spcBef>
                <a:spcPts val="400"/>
              </a:spcBef>
              <a:buClr>
                <a:srgbClr val="262699"/>
              </a:buClr>
              <a:buSzPts val="2800"/>
              <a:buFontTx/>
              <a:buChar char="➢"/>
              <a:defRPr sz="2800"/>
            </a:pPr>
            <a:r>
              <a:t>Effective and correct predictions (eg image and face recognition, voice and speech recognition, etc.).</a:t>
            </a:r>
          </a:p>
        </p:txBody>
      </p:sp>
      <p:sp>
        <p:nvSpPr>
          <p:cNvPr id="1311" name="Google Shape;99;p4"/>
          <p:cNvSpPr txBox="1">
            <a:spLocks noGrp="1"/>
          </p:cNvSpPr>
          <p:nvPr>
            <p:ph type="title"/>
          </p:nvPr>
        </p:nvSpPr>
        <p:spPr>
          <a:xfrm>
            <a:off x="143934" y="0"/>
            <a:ext cx="11808884" cy="1143000"/>
          </a:xfrm>
          <a:prstGeom prst="rect">
            <a:avLst/>
          </a:prstGeom>
        </p:spPr>
        <p:txBody>
          <a:bodyPr/>
          <a:lstStyle/>
          <a:p>
            <a:pPr algn="ctr">
              <a:defRPr>
                <a:solidFill>
                  <a:srgbClr val="FF0000"/>
                </a:solidFill>
              </a:defRPr>
            </a:pPr>
            <a:r>
              <a:t>Applications of Convolution Neural Network (CNN)</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 name="Google Shape;118;p7"/>
          <p:cNvSpPr txBox="1">
            <a:spLocks noGrp="1"/>
          </p:cNvSpPr>
          <p:nvPr>
            <p:ph type="title"/>
          </p:nvPr>
        </p:nvSpPr>
        <p:spPr>
          <a:xfrm>
            <a:off x="143934" y="14287"/>
            <a:ext cx="11808884" cy="1143001"/>
          </a:xfrm>
          <a:prstGeom prst="rect">
            <a:avLst/>
          </a:prstGeom>
        </p:spPr>
        <p:txBody>
          <a:bodyPr/>
          <a:lstStyle/>
          <a:p>
            <a:pPr algn="ctr">
              <a:defRPr>
                <a:solidFill>
                  <a:srgbClr val="FF0000"/>
                </a:solidFill>
              </a:defRPr>
            </a:pPr>
            <a:r>
              <a:t>Structural components of a Graph Convolution Network (GCN)</a:t>
            </a:r>
          </a:p>
        </p:txBody>
      </p:sp>
      <p:sp>
        <p:nvSpPr>
          <p:cNvPr id="1314" name="Google Shape;119;p7"/>
          <p:cNvSpPr txBox="1">
            <a:spLocks noGrp="1"/>
          </p:cNvSpPr>
          <p:nvPr>
            <p:ph type="body" idx="1"/>
          </p:nvPr>
        </p:nvSpPr>
        <p:spPr>
          <a:xfrm>
            <a:off x="143932" y="1196975"/>
            <a:ext cx="10957457" cy="5327650"/>
          </a:xfrm>
          <a:prstGeom prst="rect">
            <a:avLst/>
          </a:prstGeom>
        </p:spPr>
        <p:txBody>
          <a:bodyPr/>
          <a:lstStyle/>
          <a:p>
            <a:pPr marL="342900" algn="just">
              <a:spcBef>
                <a:spcPts val="0"/>
              </a:spcBef>
              <a:buClr>
                <a:srgbClr val="262699"/>
              </a:buClr>
              <a:buFontTx/>
              <a:buChar char="➢"/>
            </a:pPr>
            <a:r>
              <a:t>Use of </a:t>
            </a:r>
            <a:r>
              <a:rPr>
                <a:solidFill>
                  <a:srgbClr val="0000FF"/>
                </a:solidFill>
              </a:rPr>
              <a:t>adjacency matrix</a:t>
            </a:r>
            <a:r>
              <a:t> for recording the connections </a:t>
            </a:r>
            <a:r>
              <a:rPr>
                <a:solidFill>
                  <a:srgbClr val="0000FF"/>
                </a:solidFill>
              </a:rPr>
              <a:t>(links)</a:t>
            </a:r>
            <a:r>
              <a:t> of the nodes of the graph </a:t>
            </a:r>
          </a:p>
          <a:p>
            <a:pPr marL="342900" algn="just">
              <a:spcBef>
                <a:spcPts val="0"/>
              </a:spcBef>
              <a:buClr>
                <a:srgbClr val="262699"/>
              </a:buClr>
              <a:buFontTx/>
              <a:buChar char="➢"/>
            </a:pPr>
            <a:endParaRPr/>
          </a:p>
          <a:p>
            <a:pPr marL="342900" algn="just">
              <a:spcBef>
                <a:spcPts val="0"/>
              </a:spcBef>
              <a:buClr>
                <a:srgbClr val="262699"/>
              </a:buClr>
              <a:buFontTx/>
              <a:buChar char="➢"/>
            </a:pPr>
            <a:r>
              <a:t>Use of vectors that express the </a:t>
            </a:r>
            <a:r>
              <a:rPr>
                <a:solidFill>
                  <a:srgbClr val="0000FF"/>
                </a:solidFill>
              </a:rPr>
              <a:t>node features</a:t>
            </a:r>
            <a:r>
              <a:t> of the graph</a:t>
            </a:r>
            <a:endParaRPr sz="3600">
              <a:solidFill>
                <a:srgbClr val="0000FF"/>
              </a:solidFill>
            </a:endParaRPr>
          </a:p>
          <a:p>
            <a:pPr marL="800100" lvl="1" indent="-342900" algn="just">
              <a:spcBef>
                <a:spcPts val="400"/>
              </a:spcBef>
              <a:buClr>
                <a:srgbClr val="262699"/>
              </a:buClr>
              <a:buSzPts val="2800"/>
              <a:buFontTx/>
              <a:buChar char="➢"/>
              <a:defRPr sz="2800"/>
            </a:pPr>
            <a:endParaRPr sz="3600">
              <a:solidFill>
                <a:srgbClr val="0000FF"/>
              </a:solidFill>
            </a:endParaRPr>
          </a:p>
          <a:p>
            <a:pPr marL="342900" algn="just">
              <a:spcBef>
                <a:spcPts val="400"/>
              </a:spcBef>
              <a:buClr>
                <a:srgbClr val="262699"/>
              </a:buClr>
              <a:buFontTx/>
              <a:buChar char="➢"/>
            </a:pPr>
            <a:r>
              <a:t>Co-evolution techniques of the </a:t>
            </a:r>
            <a:r>
              <a:rPr>
                <a:solidFill>
                  <a:srgbClr val="0000FF"/>
                </a:solidFill>
              </a:rPr>
              <a:t>links</a:t>
            </a:r>
            <a:r>
              <a:t> and </a:t>
            </a:r>
            <a:r>
              <a:rPr>
                <a:solidFill>
                  <a:srgbClr val="0000FF"/>
                </a:solidFill>
              </a:rPr>
              <a:t>features</a:t>
            </a:r>
            <a:r>
              <a:t> of the graph nodes are applied.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6" name="Google Shape;149;p12"/>
          <p:cNvSpPr txBox="1">
            <a:spLocks noGrp="1"/>
          </p:cNvSpPr>
          <p:nvPr>
            <p:ph type="title"/>
          </p:nvPr>
        </p:nvSpPr>
        <p:spPr>
          <a:xfrm>
            <a:off x="55133" y="0"/>
            <a:ext cx="11808902" cy="1143000"/>
          </a:xfrm>
          <a:prstGeom prst="rect">
            <a:avLst/>
          </a:prstGeom>
        </p:spPr>
        <p:txBody>
          <a:bodyPr/>
          <a:lstStyle>
            <a:lvl1pPr algn="ctr">
              <a:defRPr sz="3600">
                <a:solidFill>
                  <a:srgbClr val="FF0000"/>
                </a:solidFill>
              </a:defRPr>
            </a:lvl1pPr>
          </a:lstStyle>
          <a:p>
            <a:r>
              <a:t>Example (1/9):</a:t>
            </a:r>
          </a:p>
        </p:txBody>
      </p:sp>
      <p:sp>
        <p:nvSpPr>
          <p:cNvPr id="1317" name="Google Shape;150;p12"/>
          <p:cNvSpPr txBox="1">
            <a:spLocks noGrp="1"/>
          </p:cNvSpPr>
          <p:nvPr>
            <p:ph type="body" idx="1"/>
          </p:nvPr>
        </p:nvSpPr>
        <p:spPr>
          <a:xfrm>
            <a:off x="55133" y="1085850"/>
            <a:ext cx="11143193" cy="5327650"/>
          </a:xfrm>
          <a:prstGeom prst="rect">
            <a:avLst/>
          </a:prstGeom>
        </p:spPr>
        <p:txBody>
          <a:bodyPr/>
          <a:lstStyle/>
          <a:p>
            <a:pPr marL="800100" lvl="1" indent="-342900" algn="just">
              <a:spcBef>
                <a:spcPts val="400"/>
              </a:spcBef>
              <a:buClr>
                <a:srgbClr val="262699"/>
              </a:buClr>
              <a:buSzPts val="2400"/>
              <a:buFontTx/>
              <a:buChar char="➢"/>
              <a:defRPr sz="2400">
                <a:solidFill>
                  <a:srgbClr val="0000FF"/>
                </a:solidFill>
              </a:defRPr>
            </a:pPr>
            <a:r>
              <a:t>Scenario: </a:t>
            </a:r>
            <a:r>
              <a:rPr>
                <a:solidFill>
                  <a:srgbClr val="008000"/>
                </a:solidFill>
              </a:rPr>
              <a:t>Let's say we run an online publishing house that offers personalized content to its readers based on their research preferences and collaborations with other readers. </a:t>
            </a:r>
          </a:p>
          <a:p>
            <a:pPr marL="800100" lvl="1" indent="-342900" algn="just">
              <a:spcBef>
                <a:spcPts val="400"/>
              </a:spcBef>
              <a:buClr>
                <a:srgbClr val="262699"/>
              </a:buClr>
              <a:buSzPts val="2400"/>
              <a:buFontTx/>
              <a:buChar char="➢"/>
              <a:defRPr sz="2400"/>
            </a:pPr>
            <a:endParaRPr>
              <a:solidFill>
                <a:srgbClr val="008000"/>
              </a:solidFill>
            </a:endParaRPr>
          </a:p>
          <a:p>
            <a:pPr marL="800100" lvl="1" indent="-342900" algn="just">
              <a:spcBef>
                <a:spcPts val="400"/>
              </a:spcBef>
              <a:buClr>
                <a:srgbClr val="262699"/>
              </a:buClr>
              <a:buSzPts val="2800"/>
              <a:buFontTx/>
              <a:buChar char="➢"/>
              <a:defRPr sz="2800">
                <a:solidFill>
                  <a:srgbClr val="0000FF"/>
                </a:solidFill>
              </a:defRPr>
            </a:pPr>
            <a:r>
              <a:t>The creation of a Recommendation System is requested which:</a:t>
            </a:r>
            <a:endParaRPr sz="3600"/>
          </a:p>
          <a:p>
            <a:pPr marL="1208314" lvl="2" indent="-293914" algn="just">
              <a:spcBef>
                <a:spcPts val="400"/>
              </a:spcBef>
              <a:buClr>
                <a:srgbClr val="262699"/>
              </a:buClr>
              <a:buSzPts val="2400"/>
              <a:buFontTx/>
              <a:buChar char="➢"/>
              <a:defRPr sz="2800"/>
            </a:pPr>
            <a:r>
              <a:rPr sz="2400"/>
              <a:t>Collects information from readers about their basic demographic characteristics (eg, occupation, research interests, etc.).</a:t>
            </a:r>
          </a:p>
          <a:p>
            <a:pPr marL="1208314" lvl="2" indent="-293914" algn="just">
              <a:spcBef>
                <a:spcPts val="400"/>
              </a:spcBef>
              <a:buClr>
                <a:srgbClr val="262699"/>
              </a:buClr>
              <a:buSzPts val="2400"/>
              <a:buFontTx/>
              <a:buChar char="➢"/>
              <a:defRPr sz="2800"/>
            </a:pPr>
            <a:r>
              <a:rPr sz="2400"/>
              <a:t>It records collaborations between readers.</a:t>
            </a:r>
            <a:endParaRPr sz="2400">
              <a:latin typeface="Times New Roman"/>
              <a:ea typeface="Times New Roman"/>
              <a:cs typeface="Times New Roman"/>
              <a:sym typeface="Times New Roman"/>
            </a:endParaRPr>
          </a:p>
          <a:p>
            <a:pPr marL="1257300" lvl="2" indent="-342900" algn="just">
              <a:spcBef>
                <a:spcPts val="400"/>
              </a:spcBef>
              <a:buClr>
                <a:srgbClr val="262699"/>
              </a:buClr>
              <a:buSzPts val="2400"/>
              <a:buFontTx/>
              <a:buChar char="➢"/>
              <a:defRPr sz="2400"/>
            </a:pPr>
            <a:r>
              <a:t>Recommends contributors or articles to readers</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 name="Google Shape;155;p13"/>
          <p:cNvSpPr txBox="1">
            <a:spLocks noGrp="1"/>
          </p:cNvSpPr>
          <p:nvPr>
            <p:ph type="title"/>
          </p:nvPr>
        </p:nvSpPr>
        <p:spPr>
          <a:xfrm>
            <a:off x="254986" y="-14672"/>
            <a:ext cx="11808884" cy="1143001"/>
          </a:xfrm>
          <a:prstGeom prst="rect">
            <a:avLst/>
          </a:prstGeom>
        </p:spPr>
        <p:txBody>
          <a:bodyPr/>
          <a:lstStyle>
            <a:lvl1pPr algn="ctr">
              <a:defRPr sz="3600">
                <a:solidFill>
                  <a:srgbClr val="FF0000"/>
                </a:solidFill>
              </a:defRPr>
            </a:lvl1pPr>
          </a:lstStyle>
          <a:p>
            <a:r>
              <a:t>Example (2/9)</a:t>
            </a:r>
          </a:p>
        </p:txBody>
      </p:sp>
      <p:sp>
        <p:nvSpPr>
          <p:cNvPr id="1320" name="Google Shape;156;p13"/>
          <p:cNvSpPr txBox="1">
            <a:spLocks noGrp="1"/>
          </p:cNvSpPr>
          <p:nvPr>
            <p:ph type="body" sz="half" idx="1"/>
          </p:nvPr>
        </p:nvSpPr>
        <p:spPr>
          <a:xfrm>
            <a:off x="57672" y="1221819"/>
            <a:ext cx="5230423" cy="4775201"/>
          </a:xfrm>
          <a:prstGeom prst="rect">
            <a:avLst/>
          </a:prstGeom>
        </p:spPr>
        <p:txBody>
          <a:bodyPr/>
          <a:lstStyle/>
          <a:p>
            <a:pPr marL="342900">
              <a:lnSpc>
                <a:spcPct val="90000"/>
              </a:lnSpc>
              <a:spcBef>
                <a:spcPts val="0"/>
              </a:spcBef>
              <a:buClr>
                <a:srgbClr val="262699"/>
              </a:buClr>
              <a:buSzPts val="2400"/>
              <a:buFontTx/>
              <a:buChar char="➢"/>
              <a:defRPr sz="2400">
                <a:solidFill>
                  <a:srgbClr val="000000"/>
                </a:solidFill>
              </a:defRPr>
            </a:pPr>
            <a:r>
              <a:t>Constructing a user-article bipartite graph</a:t>
            </a:r>
          </a:p>
          <a:p>
            <a:pPr marL="342900">
              <a:lnSpc>
                <a:spcPct val="90000"/>
              </a:lnSpc>
              <a:spcBef>
                <a:spcPts val="0"/>
              </a:spcBef>
              <a:buClr>
                <a:srgbClr val="262699"/>
              </a:buClr>
              <a:buSzPts val="2400"/>
              <a:buFontTx/>
              <a:buChar char="➢"/>
              <a:defRPr sz="2400">
                <a:solidFill>
                  <a:srgbClr val="000000"/>
                </a:solidFill>
              </a:defRPr>
            </a:pPr>
            <a:r>
              <a:t>Key reader characteristics: profession and research interests.</a:t>
            </a:r>
          </a:p>
          <a:p>
            <a:pPr marL="342900">
              <a:lnSpc>
                <a:spcPct val="90000"/>
              </a:lnSpc>
              <a:spcBef>
                <a:spcPts val="400"/>
              </a:spcBef>
              <a:buClr>
                <a:srgbClr val="262699"/>
              </a:buClr>
              <a:buSzPts val="2400"/>
              <a:buFontTx/>
              <a:buChar char="➢"/>
              <a:defRPr sz="2400">
                <a:solidFill>
                  <a:srgbClr val="FF0000"/>
                </a:solidFill>
              </a:defRPr>
            </a:pPr>
            <a:r>
              <a:t>Red directed edges: Research article liking by a reader.</a:t>
            </a:r>
          </a:p>
          <a:p>
            <a:pPr marL="342900">
              <a:lnSpc>
                <a:spcPct val="90000"/>
              </a:lnSpc>
              <a:spcBef>
                <a:spcPts val="400"/>
              </a:spcBef>
              <a:buClr>
                <a:srgbClr val="262699"/>
              </a:buClr>
              <a:buSzPts val="2400"/>
              <a:buFontTx/>
              <a:buChar char="➢"/>
              <a:defRPr sz="2400"/>
            </a:pPr>
            <a:r>
              <a:t>Green edges: Capturing reader interactions with other readers.</a:t>
            </a:r>
            <a:endParaRPr>
              <a:solidFill>
                <a:srgbClr val="0000FF"/>
              </a:solidFill>
            </a:endParaRPr>
          </a:p>
          <a:p>
            <a:pPr marL="342900">
              <a:lnSpc>
                <a:spcPct val="90000"/>
              </a:lnSpc>
              <a:spcBef>
                <a:spcPts val="400"/>
              </a:spcBef>
              <a:buClr>
                <a:srgbClr val="262699"/>
              </a:buClr>
              <a:buSzPts val="2400"/>
              <a:buFontTx/>
              <a:buChar char="➢"/>
              <a:defRPr sz="2400">
                <a:solidFill>
                  <a:srgbClr val="00B0F0"/>
                </a:solidFill>
              </a:defRPr>
            </a:pPr>
            <a:r>
              <a:t>Caution! The blue edges refer to the characteristics (properties) of a node</a:t>
            </a:r>
          </a:p>
        </p:txBody>
      </p:sp>
      <p:pic>
        <p:nvPicPr>
          <p:cNvPr id="1321" name="pasted-movie.png" descr="pasted-movie.png"/>
          <p:cNvPicPr>
            <a:picLocks noChangeAspect="1"/>
          </p:cNvPicPr>
          <p:nvPr/>
        </p:nvPicPr>
        <p:blipFill>
          <a:blip r:embed="rId2"/>
          <a:stretch>
            <a:fillRect/>
          </a:stretch>
        </p:blipFill>
        <p:spPr>
          <a:xfrm>
            <a:off x="5248502" y="1642014"/>
            <a:ext cx="6695178" cy="393481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 name="Google Shape;222;p15"/>
          <p:cNvSpPr txBox="1">
            <a:spLocks noGrp="1"/>
          </p:cNvSpPr>
          <p:nvPr>
            <p:ph type="title"/>
          </p:nvPr>
        </p:nvSpPr>
        <p:spPr>
          <a:xfrm>
            <a:off x="143934" y="0"/>
            <a:ext cx="11808884" cy="1143000"/>
          </a:xfrm>
          <a:prstGeom prst="rect">
            <a:avLst/>
          </a:prstGeom>
        </p:spPr>
        <p:txBody>
          <a:bodyPr/>
          <a:lstStyle>
            <a:lvl1pPr algn="ctr">
              <a:defRPr sz="3600">
                <a:solidFill>
                  <a:srgbClr val="FF0000"/>
                </a:solidFill>
              </a:defRPr>
            </a:lvl1pPr>
          </a:lstStyle>
          <a:p>
            <a:r>
              <a:t>Example (3/9):</a:t>
            </a:r>
          </a:p>
        </p:txBody>
      </p:sp>
      <p:sp>
        <p:nvSpPr>
          <p:cNvPr id="1324" name="Google Shape;223;p15"/>
          <p:cNvSpPr txBox="1">
            <a:spLocks noGrp="1"/>
          </p:cNvSpPr>
          <p:nvPr>
            <p:ph type="body" sz="half" idx="1"/>
          </p:nvPr>
        </p:nvSpPr>
        <p:spPr>
          <a:xfrm>
            <a:off x="0" y="23113"/>
            <a:ext cx="4711316" cy="6261145"/>
          </a:xfrm>
          <a:prstGeom prst="rect">
            <a:avLst/>
          </a:prstGeom>
        </p:spPr>
        <p:txBody>
          <a:bodyPr/>
          <a:lstStyle/>
          <a:p>
            <a:pPr marL="342900">
              <a:spcBef>
                <a:spcPts val="0"/>
              </a:spcBef>
              <a:buClr>
                <a:srgbClr val="262699"/>
              </a:buClr>
              <a:buSzPts val="2000"/>
              <a:buFontTx/>
              <a:buChar char="➢"/>
              <a:defRPr sz="2000">
                <a:solidFill>
                  <a:srgbClr val="0000FF"/>
                </a:solidFill>
              </a:defRPr>
            </a:pPr>
            <a:endParaRPr/>
          </a:p>
          <a:p>
            <a:pPr marL="342900">
              <a:spcBef>
                <a:spcPts val="0"/>
              </a:spcBef>
              <a:buClr>
                <a:srgbClr val="262699"/>
              </a:buClr>
              <a:buSzPts val="2000"/>
              <a:buFontTx/>
              <a:buChar char="➢"/>
              <a:defRPr sz="2000">
                <a:solidFill>
                  <a:srgbClr val="0000FF"/>
                </a:solidFill>
              </a:defRPr>
            </a:pPr>
            <a:endParaRPr/>
          </a:p>
          <a:p>
            <a:pPr marL="342900">
              <a:spcBef>
                <a:spcPts val="0"/>
              </a:spcBef>
              <a:buClr>
                <a:srgbClr val="262699"/>
              </a:buClr>
              <a:buSzPts val="2000"/>
              <a:buFontTx/>
              <a:buChar char="➢"/>
              <a:defRPr sz="2000">
                <a:solidFill>
                  <a:srgbClr val="0000FF"/>
                </a:solidFill>
              </a:defRPr>
            </a:pPr>
            <a:endParaRPr/>
          </a:p>
          <a:p>
            <a:pPr marL="342900">
              <a:spcBef>
                <a:spcPts val="0"/>
              </a:spcBef>
              <a:buClr>
                <a:srgbClr val="262699"/>
              </a:buClr>
              <a:buSzPts val="2000"/>
              <a:buFontTx/>
              <a:buChar char="➢"/>
              <a:defRPr sz="2000">
                <a:solidFill>
                  <a:srgbClr val="0000FF"/>
                </a:solidFill>
              </a:defRPr>
            </a:pPr>
            <a:endParaRPr/>
          </a:p>
          <a:p>
            <a:pPr marL="342900">
              <a:spcBef>
                <a:spcPts val="0"/>
              </a:spcBef>
              <a:buClr>
                <a:srgbClr val="262699"/>
              </a:buClr>
              <a:buSzPts val="2000"/>
              <a:buFontTx/>
              <a:buChar char="➢"/>
              <a:defRPr sz="2000">
                <a:solidFill>
                  <a:srgbClr val="0000FF"/>
                </a:solidFill>
              </a:defRPr>
            </a:pPr>
            <a:r>
              <a:t>Requested: </a:t>
            </a:r>
            <a:r>
              <a:rPr>
                <a:solidFill>
                  <a:srgbClr val="008000"/>
                </a:solidFill>
              </a:rPr>
              <a:t>Predict the interests of Peter the reader (e.g. Articles he likes)</a:t>
            </a:r>
          </a:p>
          <a:p>
            <a:pPr marL="0" indent="0">
              <a:spcBef>
                <a:spcPts val="0"/>
              </a:spcBef>
              <a:buSzTx/>
              <a:buNone/>
              <a:defRPr sz="2000">
                <a:solidFill>
                  <a:srgbClr val="0000FF"/>
                </a:solidFill>
              </a:defRPr>
            </a:pPr>
            <a:endParaRPr>
              <a:solidFill>
                <a:srgbClr val="008000"/>
              </a:solidFill>
            </a:endParaRPr>
          </a:p>
          <a:p>
            <a:pPr marL="342900">
              <a:spcBef>
                <a:spcPts val="400"/>
              </a:spcBef>
              <a:buClr>
                <a:srgbClr val="262699"/>
              </a:buClr>
              <a:buSzPts val="2000"/>
              <a:buFontTx/>
              <a:buChar char="➢"/>
              <a:defRPr sz="2000">
                <a:solidFill>
                  <a:srgbClr val="0000FF"/>
                </a:solidFill>
              </a:defRPr>
            </a:pPr>
            <a:r>
              <a:t>Solution: </a:t>
            </a:r>
          </a:p>
          <a:p>
            <a:pPr marL="800100" lvl="1" indent="-342900">
              <a:spcBef>
                <a:spcPts val="400"/>
              </a:spcBef>
              <a:buClr>
                <a:srgbClr val="262699"/>
              </a:buClr>
              <a:buSzPts val="2000"/>
              <a:buFontTx/>
              <a:buChar char="➢"/>
              <a:defRPr sz="2000"/>
            </a:pPr>
            <a:r>
              <a:t>Formation of a new graph.</a:t>
            </a:r>
            <a:endParaRPr sz="2800"/>
          </a:p>
          <a:p>
            <a:pPr marL="800100" lvl="1" indent="-342900">
              <a:spcBef>
                <a:spcPts val="400"/>
              </a:spcBef>
              <a:buClr>
                <a:srgbClr val="262699"/>
              </a:buClr>
              <a:buSzPts val="2000"/>
              <a:buFontTx/>
              <a:buChar char="➢"/>
              <a:defRPr sz="2000"/>
            </a:pPr>
            <a:endParaRPr sz="2800"/>
          </a:p>
          <a:p>
            <a:pPr marL="800100" lvl="1" indent="-342900">
              <a:spcBef>
                <a:spcPts val="400"/>
              </a:spcBef>
              <a:buClr>
                <a:srgbClr val="262699"/>
              </a:buClr>
              <a:buSzPts val="2000"/>
              <a:buFontTx/>
              <a:buChar char="➢"/>
              <a:defRPr sz="2000"/>
            </a:pPr>
            <a:r>
              <a:t>Peter at the center of concentric circles (convolutional layers) of a neural network.</a:t>
            </a:r>
            <a:endParaRPr sz="2800"/>
          </a:p>
          <a:p>
            <a:pPr marL="800100" lvl="1" indent="-342900">
              <a:spcBef>
                <a:spcPts val="400"/>
              </a:spcBef>
              <a:buClr>
                <a:srgbClr val="262699"/>
              </a:buClr>
              <a:buSzPts val="2000"/>
              <a:buFontTx/>
              <a:buChar char="➢"/>
              <a:defRPr sz="2000"/>
            </a:pPr>
            <a:endParaRPr sz="2800"/>
          </a:p>
          <a:p>
            <a:pPr marL="800100" lvl="1" indent="-342900">
              <a:spcBef>
                <a:spcPts val="400"/>
              </a:spcBef>
              <a:buClr>
                <a:srgbClr val="262699"/>
              </a:buClr>
              <a:buSzPts val="2000"/>
              <a:buFontTx/>
              <a:buChar char="➢"/>
              <a:defRPr sz="2000"/>
            </a:pPr>
            <a:r>
              <a:t>Heterogeneous Graph →Two types of nodes (readers and articles).</a:t>
            </a:r>
          </a:p>
        </p:txBody>
      </p:sp>
      <p:pic>
        <p:nvPicPr>
          <p:cNvPr id="1325" name="pasted-movie.png" descr="pasted-movie.png"/>
          <p:cNvPicPr>
            <a:picLocks noChangeAspect="1"/>
          </p:cNvPicPr>
          <p:nvPr/>
        </p:nvPicPr>
        <p:blipFill>
          <a:blip r:embed="rId2"/>
          <a:stretch>
            <a:fillRect/>
          </a:stretch>
        </p:blipFill>
        <p:spPr>
          <a:xfrm>
            <a:off x="5248502" y="1642014"/>
            <a:ext cx="6695178" cy="3934810"/>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 name="Google Shape;249;p16"/>
          <p:cNvSpPr txBox="1"/>
          <p:nvPr/>
        </p:nvSpPr>
        <p:spPr>
          <a:xfrm>
            <a:off x="4804898" y="6443033"/>
            <a:ext cx="1809199" cy="539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a:solidFill>
                  <a:schemeClr val="accent3">
                    <a:lumOff val="44000"/>
                  </a:schemeClr>
                </a:solidFill>
                <a:latin typeface="Times New Roman"/>
                <a:ea typeface="Times New Roman"/>
                <a:cs typeface="Times New Roman"/>
                <a:sym typeface="Times New Roman"/>
              </a:defRPr>
            </a:lvl1pPr>
          </a:lstStyle>
          <a:p>
            <a:r>
              <a:t>2ᵒ Στρώμα Συνέλιξης</a:t>
            </a:r>
          </a:p>
        </p:txBody>
      </p:sp>
      <p:sp>
        <p:nvSpPr>
          <p:cNvPr id="1328" name="Google Shape;250;p16"/>
          <p:cNvSpPr txBox="1"/>
          <p:nvPr/>
        </p:nvSpPr>
        <p:spPr>
          <a:xfrm>
            <a:off x="8627866" y="1418550"/>
            <a:ext cx="3518410" cy="25146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ctr">
              <a:defRPr sz="2800">
                <a:solidFill>
                  <a:srgbClr val="008000"/>
                </a:solidFill>
                <a:latin typeface="Times New Roman"/>
                <a:ea typeface="Times New Roman"/>
                <a:cs typeface="Times New Roman"/>
                <a:sym typeface="Times New Roman"/>
              </a:defRPr>
            </a:pPr>
            <a:r>
              <a:rPr>
                <a:solidFill>
                  <a:srgbClr val="0000FF"/>
                </a:solidFill>
              </a:rPr>
              <a:t>Concentric GCN Convolutional Layers</a:t>
            </a:r>
            <a:r>
              <a:t> to create a latent </a:t>
            </a:r>
            <a:r>
              <a:rPr>
                <a:solidFill>
                  <a:srgbClr val="0000FF"/>
                </a:solidFill>
              </a:rPr>
              <a:t>“Peter”</a:t>
            </a:r>
            <a:r>
              <a:t> node representation for the Example data.</a:t>
            </a:r>
          </a:p>
        </p:txBody>
      </p:sp>
      <p:sp>
        <p:nvSpPr>
          <p:cNvPr id="1329" name="TextBox 4"/>
          <p:cNvSpPr txBox="1"/>
          <p:nvPr/>
        </p:nvSpPr>
        <p:spPr>
          <a:xfrm>
            <a:off x="3441069" y="76412"/>
            <a:ext cx="2724309" cy="548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200" b="1">
                <a:solidFill>
                  <a:srgbClr val="FF0000"/>
                </a:solidFill>
              </a:defRPr>
            </a:lvl1pPr>
          </a:lstStyle>
          <a:p>
            <a:r>
              <a:t>Example (4/9)</a:t>
            </a:r>
          </a:p>
        </p:txBody>
      </p:sp>
      <p:pic>
        <p:nvPicPr>
          <p:cNvPr id="1330" name="pasted-movie.png" descr="pasted-movie.png"/>
          <p:cNvPicPr>
            <a:picLocks noChangeAspect="1"/>
          </p:cNvPicPr>
          <p:nvPr/>
        </p:nvPicPr>
        <p:blipFill>
          <a:blip r:embed="rId2"/>
          <a:stretch>
            <a:fillRect/>
          </a:stretch>
        </p:blipFill>
        <p:spPr>
          <a:xfrm>
            <a:off x="1052735" y="1296276"/>
            <a:ext cx="5703392" cy="4976054"/>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 name="Google Shape;255;p17"/>
          <p:cNvSpPr txBox="1">
            <a:spLocks noGrp="1"/>
          </p:cNvSpPr>
          <p:nvPr>
            <p:ph type="title"/>
          </p:nvPr>
        </p:nvSpPr>
        <p:spPr>
          <a:xfrm>
            <a:off x="59195" y="13251"/>
            <a:ext cx="11808902" cy="1143001"/>
          </a:xfrm>
          <a:prstGeom prst="rect">
            <a:avLst/>
          </a:prstGeom>
        </p:spPr>
        <p:txBody>
          <a:bodyPr/>
          <a:lstStyle>
            <a:lvl1pPr algn="ctr">
              <a:defRPr sz="3600">
                <a:solidFill>
                  <a:srgbClr val="FF0000"/>
                </a:solidFill>
              </a:defRPr>
            </a:lvl1pPr>
          </a:lstStyle>
          <a:p>
            <a:r>
              <a:t>Example (5/9):</a:t>
            </a:r>
          </a:p>
        </p:txBody>
      </p:sp>
      <p:sp>
        <p:nvSpPr>
          <p:cNvPr id="1333" name="Google Shape;256;p17"/>
          <p:cNvSpPr txBox="1">
            <a:spLocks noGrp="1"/>
          </p:cNvSpPr>
          <p:nvPr>
            <p:ph type="body" idx="1"/>
          </p:nvPr>
        </p:nvSpPr>
        <p:spPr>
          <a:xfrm>
            <a:off x="59195" y="1126641"/>
            <a:ext cx="6440758" cy="5327651"/>
          </a:xfrm>
          <a:prstGeom prst="rect">
            <a:avLst/>
          </a:prstGeom>
        </p:spPr>
        <p:txBody>
          <a:bodyPr/>
          <a:lstStyle/>
          <a:p>
            <a:pPr marL="342900">
              <a:lnSpc>
                <a:spcPct val="90000"/>
              </a:lnSpc>
              <a:spcBef>
                <a:spcPts val="400"/>
              </a:spcBef>
              <a:buClr>
                <a:srgbClr val="262699"/>
              </a:buClr>
              <a:buSzPts val="2000"/>
              <a:buFontTx/>
              <a:buChar char="➢"/>
              <a:defRPr sz="2000">
                <a:solidFill>
                  <a:srgbClr val="0000FF"/>
                </a:solidFill>
              </a:defRPr>
            </a:pPr>
            <a:r>
              <a:t>Basic functionality of Graph Convolutional Network (GCN): </a:t>
            </a:r>
          </a:p>
          <a:p>
            <a:pPr marL="1257300" lvl="2" indent="-342900">
              <a:lnSpc>
                <a:spcPct val="90000"/>
              </a:lnSpc>
              <a:spcBef>
                <a:spcPts val="400"/>
              </a:spcBef>
              <a:buClr>
                <a:srgbClr val="262699"/>
              </a:buClr>
              <a:buSzPts val="2000"/>
              <a:buFontTx/>
              <a:buChar char="➢"/>
              <a:defRPr sz="2000"/>
            </a:pPr>
            <a:r>
              <a:t>Aggregation of information from neighboring nodes of the node under consideration </a:t>
            </a:r>
            <a:endParaRPr sz="2400">
              <a:latin typeface="Times New Roman"/>
              <a:ea typeface="Times New Roman"/>
              <a:cs typeface="Times New Roman"/>
              <a:sym typeface="Times New Roman"/>
            </a:endParaRPr>
          </a:p>
          <a:p>
            <a:pPr marL="1257300" lvl="2" indent="-342900">
              <a:lnSpc>
                <a:spcPct val="90000"/>
              </a:lnSpc>
              <a:spcBef>
                <a:spcPts val="400"/>
              </a:spcBef>
              <a:buClr>
                <a:srgbClr val="262699"/>
              </a:buClr>
              <a:buSzPts val="2000"/>
              <a:buFontTx/>
              <a:buChar char="➢"/>
              <a:defRPr sz="2000"/>
            </a:pPr>
            <a:r>
              <a:t>Forward information to the next convolutional layer. </a:t>
            </a:r>
            <a:endParaRPr sz="2400"/>
          </a:p>
          <a:p>
            <a:pPr marL="342900">
              <a:lnSpc>
                <a:spcPct val="90000"/>
              </a:lnSpc>
              <a:spcBef>
                <a:spcPts val="400"/>
              </a:spcBef>
              <a:buClr>
                <a:srgbClr val="262699"/>
              </a:buClr>
              <a:buSzPts val="2000"/>
              <a:buFontTx/>
              <a:buChar char="➢"/>
              <a:defRPr sz="2000">
                <a:solidFill>
                  <a:srgbClr val="0000FF"/>
                </a:solidFill>
              </a:defRPr>
            </a:pPr>
            <a:r>
              <a:t>Reader Latent Vector Prediction “Peter”.</a:t>
            </a:r>
          </a:p>
          <a:p>
            <a:pPr marL="800100" lvl="1" indent="-342900">
              <a:lnSpc>
                <a:spcPct val="90000"/>
              </a:lnSpc>
              <a:spcBef>
                <a:spcPts val="400"/>
              </a:spcBef>
              <a:buClr>
                <a:srgbClr val="262699"/>
              </a:buClr>
              <a:buSzPts val="1800"/>
              <a:buFontTx/>
              <a:buChar char="➢"/>
              <a:defRPr sz="1800"/>
            </a:pPr>
            <a:r>
              <a:t>Layer-by-layer propagation and aggregation of the features of Peter's neighboring nodes to represent his preferences.</a:t>
            </a:r>
          </a:p>
          <a:p>
            <a:pPr marL="342900">
              <a:lnSpc>
                <a:spcPct val="90000"/>
              </a:lnSpc>
              <a:spcBef>
                <a:spcPts val="400"/>
              </a:spcBef>
              <a:buClr>
                <a:srgbClr val="262699"/>
              </a:buClr>
              <a:buSzPts val="2000"/>
              <a:buFontTx/>
              <a:buChar char="➢"/>
              <a:defRPr sz="2000">
                <a:solidFill>
                  <a:srgbClr val="0000FF"/>
                </a:solidFill>
              </a:defRPr>
            </a:pPr>
            <a:r>
              <a:t>Types of edge:</a:t>
            </a:r>
          </a:p>
          <a:p>
            <a:pPr marL="800100" lvl="1" indent="-342900">
              <a:lnSpc>
                <a:spcPct val="90000"/>
              </a:lnSpc>
              <a:spcBef>
                <a:spcPts val="400"/>
              </a:spcBef>
              <a:buClr>
                <a:srgbClr val="262699"/>
              </a:buClr>
              <a:buSzPts val="1600"/>
              <a:buFontTx/>
              <a:buChar char="➢"/>
              <a:defRPr sz="1600"/>
            </a:pPr>
            <a:r>
              <a:t>Collaborations (edges in green).</a:t>
            </a:r>
            <a:endParaRPr sz="2000"/>
          </a:p>
          <a:p>
            <a:pPr marL="800100" lvl="1" indent="-342900">
              <a:lnSpc>
                <a:spcPct val="90000"/>
              </a:lnSpc>
              <a:spcBef>
                <a:spcPts val="400"/>
              </a:spcBef>
              <a:buClr>
                <a:srgbClr val="262699"/>
              </a:buClr>
              <a:buSzPts val="1600"/>
              <a:buFontTx/>
              <a:buChar char="➢"/>
              <a:defRPr sz="1600">
                <a:solidFill>
                  <a:srgbClr val="FF0000"/>
                </a:solidFill>
              </a:defRPr>
            </a:pPr>
            <a:r>
              <a:t>Preferences (likes) for articles (edges in red).</a:t>
            </a:r>
          </a:p>
        </p:txBody>
      </p:sp>
      <p:pic>
        <p:nvPicPr>
          <p:cNvPr id="1334" name="pasted-movie.png" descr="pasted-movie.png"/>
          <p:cNvPicPr>
            <a:picLocks noChangeAspect="1"/>
          </p:cNvPicPr>
          <p:nvPr/>
        </p:nvPicPr>
        <p:blipFill>
          <a:blip r:embed="rId2"/>
          <a:stretch>
            <a:fillRect/>
          </a:stretch>
        </p:blipFill>
        <p:spPr>
          <a:xfrm>
            <a:off x="6459958" y="1302439"/>
            <a:ext cx="5703392" cy="497605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Google Shape;235;p6"/>
          <p:cNvSpPr txBox="1">
            <a:spLocks noGrp="1"/>
          </p:cNvSpPr>
          <p:nvPr>
            <p:ph type="title"/>
          </p:nvPr>
        </p:nvSpPr>
        <p:spPr>
          <a:xfrm>
            <a:off x="855255" y="163793"/>
            <a:ext cx="10132502" cy="838201"/>
          </a:xfrm>
          <a:prstGeom prst="rect">
            <a:avLst/>
          </a:prstGeom>
        </p:spPr>
        <p:txBody>
          <a:bodyPr/>
          <a:lstStyle>
            <a:lvl1pPr algn="ctr">
              <a:defRPr>
                <a:solidFill>
                  <a:srgbClr val="FF0000"/>
                </a:solidFill>
              </a:defRPr>
            </a:lvl1pPr>
          </a:lstStyle>
          <a:p>
            <a:r>
              <a:t>Input Vector</a:t>
            </a:r>
          </a:p>
        </p:txBody>
      </p:sp>
      <p:sp>
        <p:nvSpPr>
          <p:cNvPr id="328" name="Google Shape;236;p6"/>
          <p:cNvSpPr txBox="1">
            <a:spLocks noGrp="1"/>
          </p:cNvSpPr>
          <p:nvPr>
            <p:ph type="body" sz="half" idx="1"/>
          </p:nvPr>
        </p:nvSpPr>
        <p:spPr>
          <a:xfrm>
            <a:off x="440489" y="1657441"/>
            <a:ext cx="4416474" cy="3811588"/>
          </a:xfrm>
          <a:prstGeom prst="rect">
            <a:avLst/>
          </a:prstGeom>
        </p:spPr>
        <p:txBody>
          <a:bodyPr/>
          <a:lstStyle/>
          <a:p>
            <a:pPr marL="285750" indent="-285750">
              <a:spcBef>
                <a:spcPts val="300"/>
              </a:spcBef>
              <a:buClr>
                <a:schemeClr val="accent2"/>
              </a:buClr>
              <a:buSzPts val="2400"/>
              <a:buFont typeface="Arial"/>
              <a:defRPr sz="2400"/>
            </a:pPr>
            <a:r>
              <a:t>Input values are represented as </a:t>
            </a:r>
            <a:r>
              <a:rPr>
                <a:solidFill>
                  <a:srgbClr val="0070C0"/>
                </a:solidFill>
              </a:rPr>
              <a:t>input vector</a:t>
            </a:r>
          </a:p>
          <a:p>
            <a:pPr marL="0" indent="0">
              <a:spcBef>
                <a:spcPts val="300"/>
              </a:spcBef>
              <a:buSzTx/>
              <a:buNone/>
              <a:defRPr sz="1600"/>
            </a:pPr>
            <a:endParaRPr sz="2400">
              <a:solidFill>
                <a:srgbClr val="0070C0"/>
              </a:solidFill>
            </a:endParaRPr>
          </a:p>
          <a:p>
            <a:pPr marL="285750" indent="-285750">
              <a:spcBef>
                <a:spcPts val="300"/>
              </a:spcBef>
              <a:buClr>
                <a:schemeClr val="accent2"/>
              </a:buClr>
              <a:buSzPts val="2400"/>
              <a:buFont typeface="Arial"/>
              <a:defRPr sz="2400"/>
            </a:pPr>
            <a:r>
              <a:t>Each element of the vector feeds an input neuron </a:t>
            </a:r>
          </a:p>
        </p:txBody>
      </p:sp>
      <p:sp>
        <p:nvSpPr>
          <p:cNvPr id="329" name="Google Shape;237;p6"/>
          <p:cNvSpPr/>
          <p:nvPr/>
        </p:nvSpPr>
        <p:spPr>
          <a:xfrm>
            <a:off x="6946693" y="2276763"/>
            <a:ext cx="459357" cy="459357"/>
          </a:xfrm>
          <a:prstGeom prst="ellipse">
            <a:avLst/>
          </a:prstGeom>
          <a:solidFill>
            <a:schemeClr val="accent1"/>
          </a:solidFill>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0" name="Google Shape;238;p6"/>
          <p:cNvSpPr/>
          <p:nvPr/>
        </p:nvSpPr>
        <p:spPr>
          <a:xfrm>
            <a:off x="6946693" y="2886363"/>
            <a:ext cx="459357" cy="459357"/>
          </a:xfrm>
          <a:prstGeom prst="ellipse">
            <a:avLst/>
          </a:prstGeom>
          <a:solidFill>
            <a:schemeClr val="accent1"/>
          </a:solidFill>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1" name="Google Shape;239;p6"/>
          <p:cNvSpPr/>
          <p:nvPr/>
        </p:nvSpPr>
        <p:spPr>
          <a:xfrm>
            <a:off x="6946693" y="3495964"/>
            <a:ext cx="459357" cy="459357"/>
          </a:xfrm>
          <a:prstGeom prst="ellipse">
            <a:avLst/>
          </a:prstGeom>
          <a:solidFill>
            <a:schemeClr val="accent1"/>
          </a:solidFill>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2" name="Google Shape;240;p6"/>
          <p:cNvSpPr/>
          <p:nvPr/>
        </p:nvSpPr>
        <p:spPr>
          <a:xfrm>
            <a:off x="6411638" y="2477038"/>
            <a:ext cx="502921" cy="91441"/>
          </a:xfrm>
          <a:prstGeom prst="rightArrow">
            <a:avLst>
              <a:gd name="adj1" fmla="val 50000"/>
              <a:gd name="adj2" fmla="val 50000"/>
            </a:avLst>
          </a:prstGeom>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3" name="Google Shape;241;p6"/>
          <p:cNvSpPr/>
          <p:nvPr/>
        </p:nvSpPr>
        <p:spPr>
          <a:xfrm>
            <a:off x="6411638" y="3086638"/>
            <a:ext cx="502921" cy="91441"/>
          </a:xfrm>
          <a:prstGeom prst="rightArrow">
            <a:avLst>
              <a:gd name="adj1" fmla="val 50000"/>
              <a:gd name="adj2" fmla="val 50000"/>
            </a:avLst>
          </a:prstGeom>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4" name="Google Shape;242;p6"/>
          <p:cNvSpPr/>
          <p:nvPr/>
        </p:nvSpPr>
        <p:spPr>
          <a:xfrm>
            <a:off x="6411638" y="3696239"/>
            <a:ext cx="502921" cy="91441"/>
          </a:xfrm>
          <a:prstGeom prst="rightArrow">
            <a:avLst>
              <a:gd name="adj1" fmla="val 50000"/>
              <a:gd name="adj2" fmla="val 50000"/>
            </a:avLst>
          </a:prstGeom>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5" name="Google Shape;243;p6"/>
          <p:cNvSpPr/>
          <p:nvPr/>
        </p:nvSpPr>
        <p:spPr>
          <a:xfrm>
            <a:off x="7338777" y="2668847"/>
            <a:ext cx="1012201" cy="384301"/>
          </a:xfrm>
          <a:prstGeom prst="line">
            <a:avLst/>
          </a:prstGeom>
          <a:ln>
            <a:solidFill>
              <a:srgbClr val="000000"/>
            </a:solidFill>
            <a:miter/>
            <a:tailEnd type="triangle"/>
          </a:ln>
        </p:spPr>
        <p:txBody>
          <a:bodyPr lIns="0" tIns="0" rIns="0" bIns="0"/>
          <a:lstStyle/>
          <a:p>
            <a:endParaRPr/>
          </a:p>
        </p:txBody>
      </p:sp>
      <p:cxnSp>
        <p:nvCxnSpPr>
          <p:cNvPr id="336" name="Google Shape;244;p6"/>
          <p:cNvCxnSpPr>
            <a:stCxn id="330" idx="0"/>
            <a:endCxn id="338" idx="0"/>
          </p:cNvCxnSpPr>
          <p:nvPr/>
        </p:nvCxnSpPr>
        <p:spPr>
          <a:xfrm>
            <a:off x="7176371" y="3116041"/>
            <a:ext cx="1784159" cy="69658"/>
          </a:xfrm>
          <a:prstGeom prst="straightConnector1">
            <a:avLst/>
          </a:prstGeom>
          <a:ln>
            <a:solidFill>
              <a:srgbClr val="000000"/>
            </a:solidFill>
            <a:miter/>
            <a:tailEnd type="triangle"/>
          </a:ln>
        </p:spPr>
      </p:cxnSp>
      <p:sp>
        <p:nvSpPr>
          <p:cNvPr id="337" name="Google Shape;246;p6"/>
          <p:cNvSpPr/>
          <p:nvPr/>
        </p:nvSpPr>
        <p:spPr>
          <a:xfrm flipH="1">
            <a:off x="7338777" y="3345734"/>
            <a:ext cx="1012201" cy="217501"/>
          </a:xfrm>
          <a:prstGeom prst="line">
            <a:avLst/>
          </a:prstGeom>
          <a:ln>
            <a:solidFill>
              <a:srgbClr val="000000"/>
            </a:solidFill>
            <a:miter/>
            <a:headEnd type="triangle"/>
          </a:ln>
        </p:spPr>
        <p:txBody>
          <a:bodyPr lIns="0" tIns="0" rIns="0" bIns="0"/>
          <a:lstStyle/>
          <a:p>
            <a:endParaRPr/>
          </a:p>
        </p:txBody>
      </p:sp>
      <p:sp>
        <p:nvSpPr>
          <p:cNvPr id="338" name="Google Shape;245;p6"/>
          <p:cNvSpPr/>
          <p:nvPr/>
        </p:nvSpPr>
        <p:spPr>
          <a:xfrm>
            <a:off x="8350929" y="2766598"/>
            <a:ext cx="1219201" cy="838201"/>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39" name="Google Shape;247;p6"/>
          <p:cNvSpPr/>
          <p:nvPr/>
        </p:nvSpPr>
        <p:spPr>
          <a:xfrm flipH="1">
            <a:off x="8960528" y="2766598"/>
            <a:ext cx="1589" cy="838201"/>
          </a:xfrm>
          <a:prstGeom prst="line">
            <a:avLst/>
          </a:prstGeom>
          <a:ln>
            <a:solidFill>
              <a:srgbClr val="000000"/>
            </a:solidFill>
            <a:miter/>
          </a:ln>
        </p:spPr>
        <p:txBody>
          <a:bodyPr lIns="0" tIns="0" rIns="0" bIns="0"/>
          <a:lstStyle/>
          <a:p>
            <a:endParaRPr/>
          </a:p>
        </p:txBody>
      </p:sp>
      <p:sp>
        <p:nvSpPr>
          <p:cNvPr id="340" name="Google Shape;248;p6"/>
          <p:cNvSpPr txBox="1"/>
          <p:nvPr/>
        </p:nvSpPr>
        <p:spPr>
          <a:xfrm>
            <a:off x="8526360" y="2820712"/>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341" name="Google Shape;249;p6"/>
          <p:cNvSpPr/>
          <p:nvPr/>
        </p:nvSpPr>
        <p:spPr>
          <a:xfrm>
            <a:off x="9614110" y="3086640"/>
            <a:ext cx="900899" cy="198109"/>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42" name="Google Shape;250;p6"/>
          <p:cNvSpPr txBox="1"/>
          <p:nvPr/>
        </p:nvSpPr>
        <p:spPr>
          <a:xfrm>
            <a:off x="6122684" y="2233087"/>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solidFill>
                  <a:schemeClr val="accent1"/>
                </a:solidFill>
                <a:latin typeface="Times New Roman"/>
                <a:ea typeface="Times New Roman"/>
                <a:cs typeface="Times New Roman"/>
                <a:sym typeface="Times New Roman"/>
              </a:defRPr>
            </a:lvl1pPr>
          </a:lstStyle>
          <a:p>
            <a:r>
              <a:t>X1</a:t>
            </a:r>
          </a:p>
        </p:txBody>
      </p:sp>
      <p:sp>
        <p:nvSpPr>
          <p:cNvPr id="343" name="Google Shape;251;p6"/>
          <p:cNvSpPr txBox="1"/>
          <p:nvPr/>
        </p:nvSpPr>
        <p:spPr>
          <a:xfrm>
            <a:off x="6090173" y="2880604"/>
            <a:ext cx="321767"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solidFill>
                  <a:schemeClr val="accent1"/>
                </a:solidFill>
                <a:latin typeface="Times New Roman"/>
                <a:ea typeface="Times New Roman"/>
                <a:cs typeface="Times New Roman"/>
                <a:sym typeface="Times New Roman"/>
              </a:defRPr>
            </a:lvl1pPr>
          </a:lstStyle>
          <a:p>
            <a:r>
              <a:t>Χ2</a:t>
            </a:r>
          </a:p>
        </p:txBody>
      </p:sp>
      <p:sp>
        <p:nvSpPr>
          <p:cNvPr id="344" name="Google Shape;252;p6"/>
          <p:cNvSpPr txBox="1"/>
          <p:nvPr/>
        </p:nvSpPr>
        <p:spPr>
          <a:xfrm>
            <a:off x="6095582" y="3470659"/>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solidFill>
                  <a:schemeClr val="accent1"/>
                </a:solidFill>
                <a:latin typeface="Times New Roman"/>
                <a:ea typeface="Times New Roman"/>
                <a:cs typeface="Times New Roman"/>
                <a:sym typeface="Times New Roman"/>
              </a:defRPr>
            </a:lvl1pPr>
          </a:lstStyle>
          <a:p>
            <a:r>
              <a:t>X3</a:t>
            </a:r>
          </a:p>
        </p:txBody>
      </p:sp>
      <p:sp>
        <p:nvSpPr>
          <p:cNvPr id="345" name="Google Shape;253;p6"/>
          <p:cNvSpPr txBox="1"/>
          <p:nvPr/>
        </p:nvSpPr>
        <p:spPr>
          <a:xfrm>
            <a:off x="7515373" y="2437145"/>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346" name="Google Shape;254;p6"/>
          <p:cNvSpPr/>
          <p:nvPr/>
        </p:nvSpPr>
        <p:spPr>
          <a:xfrm>
            <a:off x="6411638" y="4299870"/>
            <a:ext cx="502921" cy="91441"/>
          </a:xfrm>
          <a:prstGeom prst="rightArrow">
            <a:avLst>
              <a:gd name="adj1" fmla="val 50000"/>
              <a:gd name="adj2" fmla="val 50000"/>
            </a:avLst>
          </a:prstGeom>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47" name="Google Shape;255;p6"/>
          <p:cNvSpPr/>
          <p:nvPr/>
        </p:nvSpPr>
        <p:spPr>
          <a:xfrm>
            <a:off x="6946693" y="4121880"/>
            <a:ext cx="459357" cy="459357"/>
          </a:xfrm>
          <a:prstGeom prst="ellipse">
            <a:avLst/>
          </a:prstGeom>
          <a:solidFill>
            <a:schemeClr val="accent1"/>
          </a:solidFill>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48" name="Google Shape;256;p6"/>
          <p:cNvSpPr/>
          <p:nvPr/>
        </p:nvSpPr>
        <p:spPr>
          <a:xfrm flipH="1">
            <a:off x="7351473" y="3475259"/>
            <a:ext cx="1129163" cy="752914"/>
          </a:xfrm>
          <a:prstGeom prst="line">
            <a:avLst/>
          </a:prstGeom>
          <a:ln>
            <a:solidFill>
              <a:srgbClr val="000000"/>
            </a:solidFill>
            <a:miter/>
            <a:headEnd type="triangle"/>
          </a:ln>
        </p:spPr>
        <p:txBody>
          <a:bodyPr lIns="0" tIns="0" rIns="0" bIns="0"/>
          <a:lstStyle/>
          <a:p>
            <a:endParaRPr/>
          </a:p>
        </p:txBody>
      </p:sp>
      <p:sp>
        <p:nvSpPr>
          <p:cNvPr id="349" name="Google Shape;257;p6"/>
          <p:cNvSpPr txBox="1"/>
          <p:nvPr/>
        </p:nvSpPr>
        <p:spPr>
          <a:xfrm>
            <a:off x="6141725" y="4126002"/>
            <a:ext cx="359538"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solidFill>
                  <a:schemeClr val="accent1"/>
                </a:solidFill>
                <a:latin typeface="Times New Roman"/>
                <a:ea typeface="Times New Roman"/>
                <a:cs typeface="Times New Roman"/>
                <a:sym typeface="Times New Roman"/>
              </a:defRPr>
            </a:lvl1pPr>
          </a:lstStyle>
          <a:p>
            <a:r>
              <a:t>X4</a:t>
            </a:r>
          </a:p>
        </p:txBody>
      </p:sp>
      <p:sp>
        <p:nvSpPr>
          <p:cNvPr id="350" name="Google Shape;258;p6"/>
          <p:cNvSpPr txBox="1"/>
          <p:nvPr/>
        </p:nvSpPr>
        <p:spPr>
          <a:xfrm>
            <a:off x="7526842" y="2884053"/>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351" name="Google Shape;259;p6"/>
          <p:cNvSpPr txBox="1"/>
          <p:nvPr/>
        </p:nvSpPr>
        <p:spPr>
          <a:xfrm>
            <a:off x="7526842" y="3220124"/>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352" name="Google Shape;260;p6"/>
          <p:cNvSpPr txBox="1"/>
          <p:nvPr/>
        </p:nvSpPr>
        <p:spPr>
          <a:xfrm>
            <a:off x="7541962" y="3635140"/>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4</a:t>
            </a:r>
          </a:p>
        </p:txBody>
      </p:sp>
      <p:sp>
        <p:nvSpPr>
          <p:cNvPr id="353" name="Google Shape;261;p6"/>
          <p:cNvSpPr txBox="1"/>
          <p:nvPr/>
        </p:nvSpPr>
        <p:spPr>
          <a:xfrm>
            <a:off x="8997108" y="2979429"/>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f(z)</a:t>
            </a:r>
          </a:p>
        </p:txBody>
      </p:sp>
      <p:sp>
        <p:nvSpPr>
          <p:cNvPr id="354" name="Google Shape;262;p6"/>
          <p:cNvSpPr txBox="1"/>
          <p:nvPr/>
        </p:nvSpPr>
        <p:spPr>
          <a:xfrm>
            <a:off x="10560734" y="3007165"/>
            <a:ext cx="1384835"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latin typeface="Times New Roman"/>
                <a:ea typeface="Times New Roman"/>
                <a:cs typeface="Times New Roman"/>
                <a:sym typeface="Times New Roman"/>
              </a:defRPr>
            </a:pPr>
            <a:r>
              <a:t>Z</a:t>
            </a:r>
            <a:r>
              <a:rPr baseline="-25000"/>
              <a:t>1</a:t>
            </a:r>
            <a:r>
              <a:t> = f(z)</a:t>
            </a:r>
          </a:p>
        </p:txBody>
      </p:sp>
      <p:sp>
        <p:nvSpPr>
          <p:cNvPr id="355" name="Google Shape;263;p6"/>
          <p:cNvSpPr/>
          <p:nvPr/>
        </p:nvSpPr>
        <p:spPr>
          <a:xfrm>
            <a:off x="5684454" y="2495062"/>
            <a:ext cx="378277" cy="18678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259"/>
                  <a:pt x="10800" y="18605"/>
                </a:cubicBezTo>
                <a:lnTo>
                  <a:pt x="10800" y="13876"/>
                </a:lnTo>
                <a:cubicBezTo>
                  <a:pt x="10800" y="12222"/>
                  <a:pt x="5965" y="10881"/>
                  <a:pt x="0" y="10881"/>
                </a:cubicBezTo>
                <a:cubicBezTo>
                  <a:pt x="5965" y="10881"/>
                  <a:pt x="10800" y="9541"/>
                  <a:pt x="10800" y="7887"/>
                </a:cubicBezTo>
                <a:lnTo>
                  <a:pt x="10800" y="2995"/>
                </a:lnTo>
                <a:cubicBezTo>
                  <a:pt x="10800" y="1341"/>
                  <a:pt x="15635" y="0"/>
                  <a:pt x="21600" y="0"/>
                </a:cubicBezTo>
              </a:path>
            </a:pathLst>
          </a:custGeom>
          <a:ln>
            <a:solidFill>
              <a:schemeClr val="accent1"/>
            </a:solidFill>
            <a:miter/>
          </a:ln>
        </p:spPr>
        <p:txBody>
          <a:bodyPr lIns="0" tIns="0" rIns="0" bIns="0" anchor="ctr"/>
          <a:lstStyle/>
          <a:p>
            <a:pPr algn="ctr">
              <a:defRPr sz="2000">
                <a:solidFill>
                  <a:schemeClr val="accent1"/>
                </a:solidFill>
                <a:latin typeface="Times New Roman"/>
                <a:ea typeface="Times New Roman"/>
                <a:cs typeface="Times New Roman"/>
                <a:sym typeface="Times New Roman"/>
              </a:defRPr>
            </a:pPr>
            <a:endParaRPr/>
          </a:p>
        </p:txBody>
      </p:sp>
      <p:sp>
        <p:nvSpPr>
          <p:cNvPr id="356" name="Google Shape;264;p6"/>
          <p:cNvSpPr txBox="1"/>
          <p:nvPr/>
        </p:nvSpPr>
        <p:spPr>
          <a:xfrm>
            <a:off x="4432201" y="4931183"/>
            <a:ext cx="21987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b="1">
                <a:solidFill>
                  <a:schemeClr val="accent1"/>
                </a:solidFill>
                <a:latin typeface="Times New Roman"/>
                <a:ea typeface="Times New Roman"/>
                <a:cs typeface="Times New Roman"/>
                <a:sym typeface="Times New Roman"/>
              </a:defRPr>
            </a:lvl1pPr>
          </a:lstStyle>
          <a:p>
            <a:r>
              <a:t>Input vector</a:t>
            </a:r>
          </a:p>
        </p:txBody>
      </p:sp>
      <p:sp>
        <p:nvSpPr>
          <p:cNvPr id="357" name="Google Shape;265;p6"/>
          <p:cNvSpPr txBox="1"/>
          <p:nvPr/>
        </p:nvSpPr>
        <p:spPr>
          <a:xfrm>
            <a:off x="5433831" y="3243366"/>
            <a:ext cx="4419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X</a:t>
            </a:r>
          </a:p>
        </p:txBody>
      </p:sp>
      <p:sp>
        <p:nvSpPr>
          <p:cNvPr id="358" name="Google Shape;266;p6"/>
          <p:cNvSpPr txBox="1"/>
          <p:nvPr/>
        </p:nvSpPr>
        <p:spPr>
          <a:xfrm>
            <a:off x="6077031" y="1774901"/>
            <a:ext cx="2198679" cy="311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1600" b="1">
                <a:solidFill>
                  <a:schemeClr val="accent1"/>
                </a:solidFill>
                <a:latin typeface="Times New Roman"/>
                <a:ea typeface="Times New Roman"/>
                <a:cs typeface="Times New Roman"/>
                <a:sym typeface="Times New Roman"/>
              </a:defRPr>
            </a:lvl1pPr>
          </a:lstStyle>
          <a:p>
            <a:r>
              <a:t>Input Nodes</a:t>
            </a:r>
          </a:p>
        </p:txBody>
      </p:sp>
      <p:sp>
        <p:nvSpPr>
          <p:cNvPr id="359" name="Google Shape;267;p6"/>
          <p:cNvSpPr/>
          <p:nvPr/>
        </p:nvSpPr>
        <p:spPr>
          <a:xfrm flipV="1">
            <a:off x="5532845" y="3675383"/>
            <a:ext cx="1" cy="1255801"/>
          </a:xfrm>
          <a:prstGeom prst="line">
            <a:avLst/>
          </a:prstGeom>
          <a:ln>
            <a:solidFill>
              <a:schemeClr val="accent1"/>
            </a:solidFill>
            <a:miter/>
            <a:tailEnd type="triangle"/>
          </a:ln>
        </p:spPr>
        <p:txBody>
          <a:bodyPr lIns="0" tIns="0" rIns="0" bIns="0"/>
          <a:lstStyle/>
          <a:p>
            <a:endParaRPr/>
          </a:p>
        </p:txBody>
      </p:sp>
      <p:sp>
        <p:nvSpPr>
          <p:cNvPr id="360" name="Google Shape;268;p6"/>
          <p:cNvSpPr txBox="1"/>
          <p:nvPr/>
        </p:nvSpPr>
        <p:spPr>
          <a:xfrm>
            <a:off x="4170357" y="5315663"/>
            <a:ext cx="3699973" cy="1012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3200" b="1">
                <a:solidFill>
                  <a:srgbClr val="60C89B"/>
                </a:solidFill>
                <a:latin typeface="Times New Roman"/>
                <a:ea typeface="Times New Roman"/>
                <a:cs typeface="Times New Roman"/>
                <a:sym typeface="Times New Roman"/>
              </a:defRPr>
            </a:pPr>
            <a:r>
              <a:t>x</a:t>
            </a:r>
            <a:r>
              <a:rPr b="0"/>
              <a:t> </a:t>
            </a:r>
            <a:r>
              <a:rPr sz="2800" b="0"/>
              <a:t>= [</a:t>
            </a:r>
            <a:r>
              <a:rPr sz="2800" b="0" i="1"/>
              <a:t>x</a:t>
            </a:r>
            <a:r>
              <a:rPr sz="2800" b="0" baseline="-25000"/>
              <a:t>1</a:t>
            </a:r>
            <a:r>
              <a:rPr sz="2800" b="0" i="1"/>
              <a:t>, x</a:t>
            </a:r>
            <a:r>
              <a:rPr sz="2800" b="0" baseline="-25000"/>
              <a:t>2</a:t>
            </a:r>
            <a:r>
              <a:rPr sz="2800" b="0" i="1"/>
              <a:t>, ..., x</a:t>
            </a:r>
            <a:r>
              <a:rPr sz="2800" b="0" i="1" baseline="-25000"/>
              <a:t>n</a:t>
            </a:r>
            <a:r>
              <a:rPr sz="2800" b="0"/>
              <a:t>]</a:t>
            </a:r>
            <a:r>
              <a:rPr sz="2800" b="0" i="1"/>
              <a:t>,	x</a:t>
            </a:r>
            <a:r>
              <a:rPr sz="2800" b="0" i="1" baseline="-25000"/>
              <a:t>i </a:t>
            </a:r>
            <a:r>
              <a:rPr sz="2800" b="0"/>
              <a:t>∈ R</a:t>
            </a:r>
            <a:endParaRPr sz="2800"/>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6" name="Google Shape;261;p18"/>
          <p:cNvSpPr txBox="1">
            <a:spLocks noGrp="1"/>
          </p:cNvSpPr>
          <p:nvPr>
            <p:ph type="title"/>
          </p:nvPr>
        </p:nvSpPr>
        <p:spPr>
          <a:xfrm>
            <a:off x="143934" y="0"/>
            <a:ext cx="11808884" cy="1143000"/>
          </a:xfrm>
          <a:prstGeom prst="rect">
            <a:avLst/>
          </a:prstGeom>
        </p:spPr>
        <p:txBody>
          <a:bodyPr/>
          <a:lstStyle>
            <a:lvl1pPr algn="ctr">
              <a:defRPr sz="3600">
                <a:solidFill>
                  <a:srgbClr val="FF0000"/>
                </a:solidFill>
              </a:defRPr>
            </a:lvl1pPr>
          </a:lstStyle>
          <a:p>
            <a:r>
              <a:t>Example (6/9):</a:t>
            </a:r>
          </a:p>
        </p:txBody>
      </p:sp>
      <mc:AlternateContent xmlns:mc="http://schemas.openxmlformats.org/markup-compatibility/2006">
        <mc:Choice xmlns:a14="http://schemas.microsoft.com/office/drawing/2010/main" Requires="a14">
          <p:sp>
            <p:nvSpPr>
              <p:cNvPr id="1337" name="Θέση κειμένου 2"/>
              <p:cNvSpPr txBox="1">
                <a:spLocks noGrp="1"/>
              </p:cNvSpPr>
              <p:nvPr>
                <p:ph type="body" idx="1"/>
              </p:nvPr>
            </p:nvSpPr>
            <p:spPr>
              <a:xfrm>
                <a:off x="143933" y="1196975"/>
                <a:ext cx="12048067" cy="5327650"/>
              </a:xfrm>
              <a:prstGeom prst="rect">
                <a:avLst/>
              </a:prstGeom>
            </p:spPr>
            <p:txBody>
              <a:bodyPr/>
              <a:lstStyle/>
              <a:p>
                <a:pPr>
                  <a:buClr>
                    <a:srgbClr val="262699"/>
                  </a:buClr>
                  <a:buFontTx/>
                  <a:buChar char="❑"/>
                </a:pPr>
                <a:r>
                  <a:t>Propagation/convolution rule:</a:t>
                </a:r>
              </a:p>
              <a:p>
                <a:pPr marL="0" indent="114300">
                  <a:buSzTx/>
                  <a:buNone/>
                  <a:defRPr>
                    <a:solidFill>
                      <a:schemeClr val="accent6"/>
                    </a:solidFill>
                  </a:defRPr>
                </a:pPr>
                <a:r>
                  <a:t>                                </a:t>
                </a:r>
                <a14:m>
                  <m:oMath xmlns:m="http://schemas.openxmlformats.org/officeDocument/2006/math">
                    <m:sSubSup>
                      <m:sSubSupPr>
                        <m:ctrlPr>
                          <a:rPr sz="2300">
                            <a:solidFill>
                              <a:srgbClr val="2D2DB9"/>
                            </a:solidFill>
                            <a:latin typeface="Cambria Math" panose="02040503050406030204" pitchFamily="18" charset="0"/>
                          </a:rPr>
                        </m:ctrlPr>
                      </m:sSubSupPr>
                      <m:e>
                        <m:r>
                          <a:rPr sz="2300" i="1">
                            <a:solidFill>
                              <a:srgbClr val="2D2DB9"/>
                            </a:solidFill>
                            <a:latin typeface="Cambria Math" panose="02040503050406030204" pitchFamily="18" charset="0"/>
                          </a:rPr>
                          <m:t>𝐡</m:t>
                        </m:r>
                      </m:e>
                      <m:sub>
                        <m:r>
                          <m:rPr>
                            <m:sty m:val="p"/>
                          </m:rPr>
                          <a:rPr sz="2300" i="1">
                            <a:solidFill>
                              <a:srgbClr val="2D2DB9"/>
                            </a:solidFill>
                            <a:latin typeface="Cambria Math" panose="02040503050406030204" pitchFamily="18" charset="0"/>
                          </a:rPr>
                          <m:t>i</m:t>
                        </m:r>
                      </m:sub>
                      <m:sup>
                        <m:r>
                          <a:rPr sz="2300" i="1">
                            <a:solidFill>
                              <a:srgbClr val="2D2DB9"/>
                            </a:solidFill>
                            <a:latin typeface="Cambria Math" panose="02040503050406030204" pitchFamily="18" charset="0"/>
                          </a:rPr>
                          <m:t>(1+1)</m:t>
                        </m:r>
                      </m:sup>
                    </m:sSubSup>
                    <m:r>
                      <a:rPr sz="2300" i="1">
                        <a:solidFill>
                          <a:srgbClr val="2D2DB9"/>
                        </a:solidFill>
                        <a:latin typeface="Cambria Math" panose="02040503050406030204" pitchFamily="18" charset="0"/>
                      </a:rPr>
                      <m:t>=</m:t>
                    </m:r>
                    <m:r>
                      <a:rPr sz="2300" i="1">
                        <a:solidFill>
                          <a:srgbClr val="2D2DB9"/>
                        </a:solidFill>
                        <a:latin typeface="Cambria Math" panose="02040503050406030204" pitchFamily="18" charset="0"/>
                      </a:rPr>
                      <m:t>𝜎</m:t>
                    </m:r>
                    <m:d>
                      <m:dPr>
                        <m:ctrlPr>
                          <a:rPr sz="2300" i="1">
                            <a:solidFill>
                              <a:srgbClr val="2D2DB9"/>
                            </a:solidFill>
                            <a:latin typeface="Cambria Math" panose="02040503050406030204" pitchFamily="18" charset="0"/>
                          </a:rPr>
                        </m:ctrlPr>
                      </m:dPr>
                      <m:e>
                        <m:nary>
                          <m:naryPr>
                            <m:chr m:val="∑"/>
                            <m:limLoc m:val="undOvr"/>
                            <m:supHide m:val="on"/>
                            <m:ctrlPr>
                              <a:rPr sz="2300" i="1">
                                <a:solidFill>
                                  <a:srgbClr val="2D2DB9"/>
                                </a:solidFill>
                                <a:latin typeface="Cambria Math" panose="02040503050406030204" pitchFamily="18" charset="0"/>
                              </a:rPr>
                            </m:ctrlPr>
                          </m:naryPr>
                          <m:sub>
                            <m:r>
                              <a:rPr sz="2300" i="1">
                                <a:solidFill>
                                  <a:srgbClr val="2D2DB9"/>
                                </a:solidFill>
                                <a:latin typeface="Cambria Math" panose="02040503050406030204" pitchFamily="18" charset="0"/>
                              </a:rPr>
                              <m:t>𝐫</m:t>
                            </m:r>
                            <m:r>
                              <a:rPr sz="2300" i="1">
                                <a:solidFill>
                                  <a:srgbClr val="2D2DB9"/>
                                </a:solidFill>
                                <a:latin typeface="Cambria Math" panose="02040503050406030204" pitchFamily="18" charset="0"/>
                              </a:rPr>
                              <m:t>∈</m:t>
                            </m:r>
                            <m:r>
                              <a:rPr sz="2300" i="1">
                                <a:solidFill>
                                  <a:srgbClr val="2D2DB9"/>
                                </a:solidFill>
                                <a:latin typeface="Cambria Math" panose="02040503050406030204" pitchFamily="18" charset="0"/>
                              </a:rPr>
                              <m:t>𝐑</m:t>
                            </m:r>
                          </m:sub>
                          <m:sup/>
                          <m:e>
                            <m:r>
                              <a:rPr sz="2300" i="1">
                                <a:solidFill>
                                  <a:srgbClr val="2D2DB9"/>
                                </a:solidFill>
                                <a:latin typeface="Cambria Math" panose="02040503050406030204" pitchFamily="18" charset="0"/>
                              </a:rPr>
                              <m:t> </m:t>
                            </m:r>
                          </m:e>
                        </m:nary>
                        <m:nary>
                          <m:naryPr>
                            <m:chr m:val="∑"/>
                            <m:limLoc m:val="undOvr"/>
                            <m:supHide m:val="on"/>
                            <m:ctrlPr>
                              <a:rPr sz="2300" i="1">
                                <a:solidFill>
                                  <a:srgbClr val="2D2DB9"/>
                                </a:solidFill>
                                <a:latin typeface="Cambria Math" panose="02040503050406030204" pitchFamily="18" charset="0"/>
                              </a:rPr>
                            </m:ctrlPr>
                          </m:naryPr>
                          <m:sub>
                            <m:r>
                              <a:rPr sz="2300" i="1">
                                <a:solidFill>
                                  <a:srgbClr val="2D2DB9"/>
                                </a:solidFill>
                                <a:latin typeface="Cambria Math" panose="02040503050406030204" pitchFamily="18" charset="0"/>
                              </a:rPr>
                              <m:t>𝐣</m:t>
                            </m:r>
                            <m:r>
                              <a:rPr sz="2300" i="1">
                                <a:solidFill>
                                  <a:srgbClr val="2D2DB9"/>
                                </a:solidFill>
                                <a:latin typeface="Cambria Math" panose="02040503050406030204" pitchFamily="18" charset="0"/>
                              </a:rPr>
                              <m:t>∈</m:t>
                            </m:r>
                            <m:sSub>
                              <m:sSubPr>
                                <m:ctrlPr>
                                  <a:rPr sz="2300" i="1">
                                    <a:solidFill>
                                      <a:srgbClr val="2D2DB9"/>
                                    </a:solidFill>
                                    <a:latin typeface="Cambria Math" panose="02040503050406030204" pitchFamily="18" charset="0"/>
                                  </a:rPr>
                                </m:ctrlPr>
                              </m:sSubPr>
                              <m:e>
                                <m:r>
                                  <a:rPr sz="2300" i="1">
                                    <a:solidFill>
                                      <a:srgbClr val="2D2DB9"/>
                                    </a:solidFill>
                                    <a:latin typeface="Cambria Math" panose="02040503050406030204" pitchFamily="18" charset="0"/>
                                  </a:rPr>
                                  <m:t>𝐍</m:t>
                                </m:r>
                              </m:e>
                              <m:sub>
                                <m:r>
                                  <m:rPr>
                                    <m:sty m:val="p"/>
                                  </m:rPr>
                                  <a:rPr sz="2300" i="1">
                                    <a:solidFill>
                                      <a:srgbClr val="2D2DB9"/>
                                    </a:solidFill>
                                    <a:latin typeface="Cambria Math" panose="02040503050406030204" pitchFamily="18" charset="0"/>
                                  </a:rPr>
                                  <m:t>i</m:t>
                                </m:r>
                              </m:sub>
                            </m:sSub>
                            <m:r>
                              <a:rPr sz="2300" i="1">
                                <a:solidFill>
                                  <a:srgbClr val="2D2DB9"/>
                                </a:solidFill>
                                <a:latin typeface="Cambria Math" panose="02040503050406030204" pitchFamily="18" charset="0"/>
                              </a:rPr>
                              <m:t>𝒓</m:t>
                            </m:r>
                          </m:sub>
                          <m:sup/>
                          <m:e>
                            <m:r>
                              <a:rPr sz="2300" i="1">
                                <a:solidFill>
                                  <a:srgbClr val="2D2DB9"/>
                                </a:solidFill>
                                <a:latin typeface="Cambria Math" panose="02040503050406030204" pitchFamily="18" charset="0"/>
                              </a:rPr>
                              <m:t> </m:t>
                            </m:r>
                          </m:e>
                        </m:nary>
                        <m:f>
                          <m:fPr>
                            <m:ctrlPr>
                              <a:rPr sz="2300" i="1">
                                <a:solidFill>
                                  <a:srgbClr val="2D2DB9"/>
                                </a:solidFill>
                                <a:latin typeface="Cambria Math" panose="02040503050406030204" pitchFamily="18" charset="0"/>
                              </a:rPr>
                            </m:ctrlPr>
                          </m:fPr>
                          <m:num>
                            <m:r>
                              <a:rPr sz="2300" i="1">
                                <a:solidFill>
                                  <a:srgbClr val="2D2DB9"/>
                                </a:solidFill>
                                <a:latin typeface="Cambria Math" panose="02040503050406030204" pitchFamily="18" charset="0"/>
                              </a:rPr>
                              <m:t>1</m:t>
                            </m:r>
                          </m:num>
                          <m:den>
                            <m:sSub>
                              <m:sSubPr>
                                <m:ctrlPr>
                                  <a:rPr sz="2300" i="1">
                                    <a:solidFill>
                                      <a:srgbClr val="2D2DB9"/>
                                    </a:solidFill>
                                    <a:latin typeface="Cambria Math" panose="02040503050406030204" pitchFamily="18" charset="0"/>
                                  </a:rPr>
                                </m:ctrlPr>
                              </m:sSubPr>
                              <m:e>
                                <m:r>
                                  <a:rPr sz="2300" i="1">
                                    <a:solidFill>
                                      <a:srgbClr val="2D2DB9"/>
                                    </a:solidFill>
                                    <a:latin typeface="Cambria Math" panose="02040503050406030204" pitchFamily="18" charset="0"/>
                                  </a:rPr>
                                  <m:t>𝐂</m:t>
                                </m:r>
                              </m:e>
                              <m:sub>
                                <m:r>
                                  <m:rPr>
                                    <m:sty m:val="p"/>
                                  </m:rPr>
                                  <a:rPr sz="2300" i="1">
                                    <a:solidFill>
                                      <a:srgbClr val="2D2DB9"/>
                                    </a:solidFill>
                                    <a:latin typeface="Cambria Math" panose="02040503050406030204" pitchFamily="18" charset="0"/>
                                  </a:rPr>
                                  <m:t>i</m:t>
                                </m:r>
                                <m:r>
                                  <a:rPr sz="2300" i="1">
                                    <a:solidFill>
                                      <a:srgbClr val="2D2DB9"/>
                                    </a:solidFill>
                                    <a:latin typeface="Cambria Math" panose="02040503050406030204" pitchFamily="18" charset="0"/>
                                  </a:rPr>
                                  <m:t>,</m:t>
                                </m:r>
                                <m:r>
                                  <m:rPr>
                                    <m:sty m:val="p"/>
                                  </m:rPr>
                                  <a:rPr sz="2300" i="1">
                                    <a:solidFill>
                                      <a:srgbClr val="2D2DB9"/>
                                    </a:solidFill>
                                    <a:latin typeface="Cambria Math" panose="02040503050406030204" pitchFamily="18" charset="0"/>
                                  </a:rPr>
                                  <m:t>r</m:t>
                                </m:r>
                              </m:sub>
                            </m:sSub>
                          </m:den>
                        </m:f>
                        <m:r>
                          <a:rPr sz="2300" i="1">
                            <a:solidFill>
                              <a:srgbClr val="2D2DB9"/>
                            </a:solidFill>
                            <a:latin typeface="Cambria Math" panose="02040503050406030204" pitchFamily="18" charset="0"/>
                          </a:rPr>
                          <m:t>⋅</m:t>
                        </m:r>
                        <m:sSubSup>
                          <m:sSubSupPr>
                            <m:ctrlPr>
                              <a:rPr sz="2300" i="1">
                                <a:solidFill>
                                  <a:srgbClr val="2D2DB9"/>
                                </a:solidFill>
                                <a:latin typeface="Cambria Math" panose="02040503050406030204" pitchFamily="18" charset="0"/>
                              </a:rPr>
                            </m:ctrlPr>
                          </m:sSubSupPr>
                          <m:e>
                            <m:r>
                              <a:rPr sz="2300" i="1">
                                <a:solidFill>
                                  <a:srgbClr val="2D2DB9"/>
                                </a:solidFill>
                                <a:latin typeface="Cambria Math" panose="02040503050406030204" pitchFamily="18" charset="0"/>
                              </a:rPr>
                              <m:t>𝐖</m:t>
                            </m:r>
                          </m:e>
                          <m:sub>
                            <m:r>
                              <m:rPr>
                                <m:sty m:val="p"/>
                              </m:rPr>
                              <a:rPr sz="2300" i="1">
                                <a:solidFill>
                                  <a:srgbClr val="2D2DB9"/>
                                </a:solidFill>
                                <a:latin typeface="Cambria Math" panose="02040503050406030204" pitchFamily="18" charset="0"/>
                              </a:rPr>
                              <m:t>r</m:t>
                            </m:r>
                          </m:sub>
                          <m:sup>
                            <m:r>
                              <a:rPr sz="2300" i="1">
                                <a:solidFill>
                                  <a:srgbClr val="2D2DB9"/>
                                </a:solidFill>
                                <a:latin typeface="Cambria Math" panose="02040503050406030204" pitchFamily="18" charset="0"/>
                              </a:rPr>
                              <m:t>(</m:t>
                            </m:r>
                            <m:r>
                              <a:rPr sz="2300" i="1">
                                <a:solidFill>
                                  <a:srgbClr val="2D2DB9"/>
                                </a:solidFill>
                                <a:latin typeface="Cambria Math" panose="02040503050406030204" pitchFamily="18" charset="0"/>
                              </a:rPr>
                              <m:t>𝐥</m:t>
                            </m:r>
                            <m:r>
                              <a:rPr sz="2300" i="1">
                                <a:solidFill>
                                  <a:srgbClr val="2D2DB9"/>
                                </a:solidFill>
                                <a:latin typeface="Cambria Math" panose="02040503050406030204" pitchFamily="18" charset="0"/>
                              </a:rPr>
                              <m:t>)</m:t>
                            </m:r>
                          </m:sup>
                        </m:sSubSup>
                        <m:r>
                          <a:rPr sz="2300" i="1">
                            <a:solidFill>
                              <a:srgbClr val="2D2DB9"/>
                            </a:solidFill>
                            <a:latin typeface="Cambria Math" panose="02040503050406030204" pitchFamily="18" charset="0"/>
                          </a:rPr>
                          <m:t>⋅</m:t>
                        </m:r>
                        <m:sSubSup>
                          <m:sSubSupPr>
                            <m:ctrlPr>
                              <a:rPr sz="2300" i="1">
                                <a:solidFill>
                                  <a:srgbClr val="2D2DB9"/>
                                </a:solidFill>
                                <a:latin typeface="Cambria Math" panose="02040503050406030204" pitchFamily="18" charset="0"/>
                              </a:rPr>
                            </m:ctrlPr>
                          </m:sSubSupPr>
                          <m:e>
                            <m:r>
                              <a:rPr sz="2300" i="1">
                                <a:solidFill>
                                  <a:srgbClr val="2D2DB9"/>
                                </a:solidFill>
                                <a:latin typeface="Cambria Math" panose="02040503050406030204" pitchFamily="18" charset="0"/>
                              </a:rPr>
                              <m:t>𝐡</m:t>
                            </m:r>
                          </m:e>
                          <m:sub>
                            <m:r>
                              <a:rPr sz="2300" i="1">
                                <a:solidFill>
                                  <a:srgbClr val="2D2DB9"/>
                                </a:solidFill>
                                <a:latin typeface="Cambria Math" panose="02040503050406030204" pitchFamily="18" charset="0"/>
                              </a:rPr>
                              <m:t>𝐣</m:t>
                            </m:r>
                          </m:sub>
                          <m:sup>
                            <m:r>
                              <a:rPr sz="2300" i="1">
                                <a:solidFill>
                                  <a:srgbClr val="2D2DB9"/>
                                </a:solidFill>
                                <a:latin typeface="Cambria Math" panose="02040503050406030204" pitchFamily="18" charset="0"/>
                              </a:rPr>
                              <m:t>(1)</m:t>
                            </m:r>
                          </m:sup>
                        </m:sSubSup>
                      </m:e>
                    </m:d>
                  </m:oMath>
                </a14:m>
                <a:endParaRPr sz="2300"/>
              </a:p>
              <a:p>
                <a:pPr marL="1352238" lvl="2" indent="-323538" algn="just">
                  <a:buClr>
                    <a:srgbClr val="262699"/>
                  </a:buClr>
                  <a:buSzPts val="2000"/>
                  <a:buFontTx/>
                  <a:buChar char="➢"/>
                  <a:defRPr sz="2200" b="0"/>
                </a:pPr>
                <a14:m>
                  <m:oMath xmlns:m="http://schemas.openxmlformats.org/officeDocument/2006/math">
                    <m:sSup>
                      <m:sSupPr>
                        <m:ctrlPr>
                          <a:rPr sz="2200">
                            <a:solidFill>
                              <a:srgbClr val="008000"/>
                            </a:solidFill>
                            <a:latin typeface="Cambria Math" panose="02040503050406030204" pitchFamily="18" charset="0"/>
                          </a:rPr>
                        </m:ctrlPr>
                      </m:sSupPr>
                      <m:e>
                        <m:sSub>
                          <m:sSubPr>
                            <m:ctrlPr>
                              <a:rPr sz="2200">
                                <a:solidFill>
                                  <a:srgbClr val="008000"/>
                                </a:solidFill>
                                <a:latin typeface="Cambria Math" panose="02040503050406030204" pitchFamily="18" charset="0"/>
                              </a:rPr>
                            </m:ctrlPr>
                          </m:sSubPr>
                          <m:e>
                            <m:r>
                              <a:rPr sz="2200" i="1">
                                <a:solidFill>
                                  <a:srgbClr val="008000"/>
                                </a:solidFill>
                                <a:latin typeface="Cambria Math" panose="02040503050406030204" pitchFamily="18" charset="0"/>
                              </a:rPr>
                              <m:t>𝒉</m:t>
                            </m:r>
                          </m:e>
                          <m:sub>
                            <m:r>
                              <a:rPr sz="2200" i="1">
                                <a:solidFill>
                                  <a:srgbClr val="008000"/>
                                </a:solidFill>
                                <a:latin typeface="Cambria Math" panose="02040503050406030204" pitchFamily="18" charset="0"/>
                              </a:rPr>
                              <m:t>𝑖</m:t>
                            </m:r>
                          </m:sub>
                        </m:sSub>
                      </m:e>
                      <m:sup>
                        <m:r>
                          <a:rPr sz="2200" i="1">
                            <a:solidFill>
                              <a:srgbClr val="008000"/>
                            </a:solidFill>
                            <a:latin typeface="Cambria Math" panose="02040503050406030204" pitchFamily="18" charset="0"/>
                          </a:rPr>
                          <m:t>(</m:t>
                        </m:r>
                        <m:r>
                          <a:rPr sz="2200" i="1">
                            <a:solidFill>
                              <a:srgbClr val="008000"/>
                            </a:solidFill>
                            <a:latin typeface="Cambria Math" panose="02040503050406030204" pitchFamily="18" charset="0"/>
                          </a:rPr>
                          <m:t>𝒍</m:t>
                        </m:r>
                        <m:r>
                          <a:rPr sz="2200" i="1">
                            <a:solidFill>
                              <a:srgbClr val="008000"/>
                            </a:solidFill>
                            <a:latin typeface="Cambria Math" panose="02040503050406030204" pitchFamily="18" charset="0"/>
                          </a:rPr>
                          <m:t>+</m:t>
                        </m:r>
                        <m:r>
                          <a:rPr sz="2200" i="1">
                            <a:solidFill>
                              <a:srgbClr val="008000"/>
                            </a:solidFill>
                            <a:latin typeface="Cambria Math" panose="02040503050406030204" pitchFamily="18" charset="0"/>
                          </a:rPr>
                          <m:t>𝟏</m:t>
                        </m:r>
                        <m:r>
                          <a:rPr sz="2200" i="1">
                            <a:solidFill>
                              <a:srgbClr val="008000"/>
                            </a:solidFill>
                            <a:latin typeface="Cambria Math" panose="02040503050406030204" pitchFamily="18" charset="0"/>
                          </a:rPr>
                          <m:t>)</m:t>
                        </m:r>
                      </m:sup>
                    </m:sSup>
                    <m:r>
                      <a:rPr sz="2200" i="1">
                        <a:solidFill>
                          <a:srgbClr val="008000"/>
                        </a:solidFill>
                        <a:latin typeface="Cambria Math" panose="02040503050406030204" pitchFamily="18" charset="0"/>
                      </a:rPr>
                      <m:t> :</m:t>
                    </m:r>
                  </m:oMath>
                </a14:m>
                <a:r>
                  <a:rPr b="1"/>
                  <a:t>Representation of node under consideration i.</a:t>
                </a:r>
              </a:p>
              <a:p>
                <a:pPr marL="1352238" lvl="2" indent="-323538" algn="just">
                  <a:buClr>
                    <a:srgbClr val="262699"/>
                  </a:buClr>
                  <a:buSzPts val="2000"/>
                  <a:buFontTx/>
                  <a:buChar char="➢"/>
                  <a:defRPr sz="2200" b="0"/>
                </a:pPr>
                <a14:m>
                  <m:oMath xmlns:m="http://schemas.openxmlformats.org/officeDocument/2006/math">
                    <m:sSup>
                      <m:sSupPr>
                        <m:ctrlPr>
                          <a:rPr sz="2200">
                            <a:solidFill>
                              <a:srgbClr val="008000"/>
                            </a:solidFill>
                            <a:latin typeface="Cambria Math" panose="02040503050406030204" pitchFamily="18" charset="0"/>
                          </a:rPr>
                        </m:ctrlPr>
                      </m:sSupPr>
                      <m:e>
                        <m:sSub>
                          <m:sSubPr>
                            <m:ctrlPr>
                              <a:rPr sz="2200">
                                <a:solidFill>
                                  <a:srgbClr val="008000"/>
                                </a:solidFill>
                                <a:latin typeface="Cambria Math" panose="02040503050406030204" pitchFamily="18" charset="0"/>
                              </a:rPr>
                            </m:ctrlPr>
                          </m:sSubPr>
                          <m:e>
                            <m:r>
                              <a:rPr sz="2200" i="1">
                                <a:solidFill>
                                  <a:srgbClr val="008000"/>
                                </a:solidFill>
                                <a:latin typeface="Cambria Math" panose="02040503050406030204" pitchFamily="18" charset="0"/>
                              </a:rPr>
                              <m:t>𝒉</m:t>
                            </m:r>
                          </m:e>
                          <m:sub>
                            <m:r>
                              <a:rPr sz="2200" i="1">
                                <a:solidFill>
                                  <a:srgbClr val="008000"/>
                                </a:solidFill>
                                <a:latin typeface="Cambria Math" panose="02040503050406030204" pitchFamily="18" charset="0"/>
                              </a:rPr>
                              <m:t>𝒋</m:t>
                            </m:r>
                          </m:sub>
                        </m:sSub>
                      </m:e>
                      <m:sup>
                        <m:r>
                          <a:rPr sz="2200" i="1">
                            <a:solidFill>
                              <a:srgbClr val="008000"/>
                            </a:solidFill>
                            <a:latin typeface="Cambria Math" panose="02040503050406030204" pitchFamily="18" charset="0"/>
                          </a:rPr>
                          <m:t>(</m:t>
                        </m:r>
                        <m:r>
                          <a:rPr sz="2200" i="1">
                            <a:solidFill>
                              <a:srgbClr val="008000"/>
                            </a:solidFill>
                            <a:latin typeface="Cambria Math" panose="02040503050406030204" pitchFamily="18" charset="0"/>
                          </a:rPr>
                          <m:t>𝒍</m:t>
                        </m:r>
                        <m:r>
                          <a:rPr sz="2200" i="1">
                            <a:solidFill>
                              <a:srgbClr val="008000"/>
                            </a:solidFill>
                            <a:latin typeface="Cambria Math" panose="02040503050406030204" pitchFamily="18" charset="0"/>
                          </a:rPr>
                          <m:t>)</m:t>
                        </m:r>
                      </m:sup>
                    </m:sSup>
                  </m:oMath>
                </a14:m>
                <a:r>
                  <a:rPr b="1"/>
                  <a:t> : Latent representation of neighbor node j in l-layer of convolutional neural network.</a:t>
                </a:r>
                <a:endParaRPr sz="2400">
                  <a:latin typeface="Times New Roman"/>
                  <a:ea typeface="Times New Roman"/>
                  <a:cs typeface="Times New Roman"/>
                  <a:sym typeface="Times New Roman"/>
                </a:endParaRPr>
              </a:p>
              <a:p>
                <a:pPr marL="1352238" lvl="2" indent="-323538" algn="just">
                  <a:buClr>
                    <a:srgbClr val="262699"/>
                  </a:buClr>
                  <a:buSzPts val="2000"/>
                  <a:buFontTx/>
                  <a:buChar char="➢"/>
                  <a:defRPr sz="2200" b="0"/>
                </a:pPr>
                <a14:m>
                  <m:oMath xmlns:m="http://schemas.openxmlformats.org/officeDocument/2006/math">
                    <m:sSup>
                      <m:sSupPr>
                        <m:ctrlPr>
                          <a:rPr sz="2200">
                            <a:solidFill>
                              <a:srgbClr val="008000"/>
                            </a:solidFill>
                            <a:latin typeface="Cambria Math" panose="02040503050406030204" pitchFamily="18" charset="0"/>
                          </a:rPr>
                        </m:ctrlPr>
                      </m:sSupPr>
                      <m:e>
                        <m:r>
                          <a:rPr sz="2200" i="1">
                            <a:solidFill>
                              <a:srgbClr val="008000"/>
                            </a:solidFill>
                            <a:latin typeface="Cambria Math" panose="02040503050406030204" pitchFamily="18" charset="0"/>
                          </a:rPr>
                          <m:t>𝑾</m:t>
                        </m:r>
                        <m:r>
                          <a:rPr sz="2200" i="1">
                            <a:solidFill>
                              <a:srgbClr val="008000"/>
                            </a:solidFill>
                            <a:latin typeface="Cambria Math" panose="02040503050406030204" pitchFamily="18" charset="0"/>
                          </a:rPr>
                          <m:t>ᵣ</m:t>
                        </m:r>
                      </m:e>
                      <m:sup>
                        <m:r>
                          <a:rPr sz="2200" i="1">
                            <a:solidFill>
                              <a:srgbClr val="008000"/>
                            </a:solidFill>
                            <a:latin typeface="Cambria Math" panose="02040503050406030204" pitchFamily="18" charset="0"/>
                          </a:rPr>
                          <m:t>(</m:t>
                        </m:r>
                        <m:r>
                          <a:rPr sz="2200" i="1">
                            <a:solidFill>
                              <a:srgbClr val="008000"/>
                            </a:solidFill>
                            <a:latin typeface="Cambria Math" panose="02040503050406030204" pitchFamily="18" charset="0"/>
                          </a:rPr>
                          <m:t>𝒍</m:t>
                        </m:r>
                        <m:r>
                          <a:rPr sz="2200" i="1">
                            <a:solidFill>
                              <a:srgbClr val="008000"/>
                            </a:solidFill>
                            <a:latin typeface="Cambria Math" panose="02040503050406030204" pitchFamily="18" charset="0"/>
                          </a:rPr>
                          <m:t>)</m:t>
                        </m:r>
                      </m:sup>
                    </m:sSup>
                  </m:oMath>
                </a14:m>
                <a:r>
                  <a:rPr b="1"/>
                  <a:t> : Table of weights in the l-layer with respect to r-type directed edges.</a:t>
                </a:r>
                <a:endParaRPr sz="2400">
                  <a:latin typeface="Times New Roman"/>
                  <a:ea typeface="Times New Roman"/>
                  <a:cs typeface="Times New Roman"/>
                  <a:sym typeface="Times New Roman"/>
                </a:endParaRPr>
              </a:p>
              <a:p>
                <a:pPr marL="1352238" lvl="2" indent="-323538" algn="just">
                  <a:buClr>
                    <a:srgbClr val="262699"/>
                  </a:buClr>
                  <a:buSzPts val="2000"/>
                  <a:buFontTx/>
                  <a:buChar char="➢"/>
                  <a:defRPr sz="2200" b="0"/>
                </a:pPr>
                <a14:m>
                  <m:oMath xmlns:m="http://schemas.openxmlformats.org/officeDocument/2006/math">
                    <m:sSup>
                      <m:sSupPr>
                        <m:ctrlPr>
                          <a:rPr sz="2200">
                            <a:solidFill>
                              <a:srgbClr val="008000"/>
                            </a:solidFill>
                            <a:latin typeface="Cambria Math" panose="02040503050406030204" pitchFamily="18" charset="0"/>
                          </a:rPr>
                        </m:ctrlPr>
                      </m:sSupPr>
                      <m:e>
                        <m:r>
                          <a:rPr sz="2200" i="1">
                            <a:solidFill>
                              <a:srgbClr val="008000"/>
                            </a:solidFill>
                            <a:latin typeface="Cambria Math" panose="02040503050406030204" pitchFamily="18" charset="0"/>
                          </a:rPr>
                          <m:t>𝑵</m:t>
                        </m:r>
                        <m:r>
                          <a:rPr sz="2200" i="1">
                            <a:solidFill>
                              <a:srgbClr val="008000"/>
                            </a:solidFill>
                            <a:latin typeface="Cambria Math" panose="02040503050406030204" pitchFamily="18" charset="0"/>
                          </a:rPr>
                          <m:t>ᵢ</m:t>
                        </m:r>
                      </m:e>
                      <m:sup>
                        <m:r>
                          <a:rPr sz="2200" i="1">
                            <a:solidFill>
                              <a:srgbClr val="008000"/>
                            </a:solidFill>
                            <a:latin typeface="Cambria Math" panose="02040503050406030204" pitchFamily="18" charset="0"/>
                          </a:rPr>
                          <m:t>𝒓</m:t>
                        </m:r>
                      </m:sup>
                    </m:sSup>
                  </m:oMath>
                </a14:m>
                <a:r>
                  <a:rPr b="1"/>
                  <a:t> : Number of neighboring nodes of the considered node i connected to it by directed edges of type r ∈ R.</a:t>
                </a:r>
                <a:endParaRPr sz="2400">
                  <a:latin typeface="Times New Roman"/>
                  <a:ea typeface="Times New Roman"/>
                  <a:cs typeface="Times New Roman"/>
                  <a:sym typeface="Times New Roman"/>
                </a:endParaRPr>
              </a:p>
              <a:p>
                <a:pPr marL="1352238" lvl="2" indent="-323538" algn="just">
                  <a:buClr>
                    <a:srgbClr val="262699"/>
                  </a:buClr>
                  <a:buSzPts val="2000"/>
                  <a:buFontTx/>
                  <a:buChar char="➢"/>
                  <a:defRPr sz="2200" b="0"/>
                </a:pPr>
                <a14:m>
                  <m:oMath xmlns:m="http://schemas.openxmlformats.org/officeDocument/2006/math">
                    <m:r>
                      <a:rPr sz="2200" i="1">
                        <a:solidFill>
                          <a:srgbClr val="008000"/>
                        </a:solidFill>
                        <a:latin typeface="Cambria Math" panose="02040503050406030204" pitchFamily="18" charset="0"/>
                      </a:rPr>
                      <m:t>𝑪</m:t>
                    </m:r>
                    <m:r>
                      <a:rPr sz="2200" i="1">
                        <a:solidFill>
                          <a:srgbClr val="008000"/>
                        </a:solidFill>
                        <a:latin typeface="Cambria Math" panose="02040503050406030204" pitchFamily="18" charset="0"/>
                      </a:rPr>
                      <m:t>ᵢ¸ᵣ</m:t>
                    </m:r>
                  </m:oMath>
                </a14:m>
                <a:r>
                  <a:rPr b="1"/>
                  <a:t>=ǀ</a:t>
                </a:r>
                <a14:m>
                  <m:oMath xmlns:m="http://schemas.openxmlformats.org/officeDocument/2006/math">
                    <m:sSup>
                      <m:sSupPr>
                        <m:ctrlPr>
                          <a:rPr sz="2200">
                            <a:solidFill>
                              <a:srgbClr val="008000"/>
                            </a:solidFill>
                            <a:latin typeface="Cambria Math" panose="02040503050406030204" pitchFamily="18" charset="0"/>
                          </a:rPr>
                        </m:ctrlPr>
                      </m:sSupPr>
                      <m:e>
                        <m:r>
                          <a:rPr sz="2200" i="1">
                            <a:solidFill>
                              <a:srgbClr val="008000"/>
                            </a:solidFill>
                            <a:latin typeface="Cambria Math" panose="02040503050406030204" pitchFamily="18" charset="0"/>
                          </a:rPr>
                          <m:t>𝑵</m:t>
                        </m:r>
                        <m:r>
                          <a:rPr sz="2200" i="1">
                            <a:solidFill>
                              <a:srgbClr val="008000"/>
                            </a:solidFill>
                            <a:latin typeface="Cambria Math" panose="02040503050406030204" pitchFamily="18" charset="0"/>
                          </a:rPr>
                          <m:t>ᵢ</m:t>
                        </m:r>
                      </m:e>
                      <m:sup>
                        <m:r>
                          <a:rPr sz="2200" i="1">
                            <a:solidFill>
                              <a:srgbClr val="008000"/>
                            </a:solidFill>
                            <a:latin typeface="Cambria Math" panose="02040503050406030204" pitchFamily="18" charset="0"/>
                          </a:rPr>
                          <m:t>𝒓</m:t>
                        </m:r>
                      </m:sup>
                    </m:sSup>
                  </m:oMath>
                </a14:m>
                <a:r>
                  <a:rPr b="1"/>
                  <a:t>ǀ : Number of neighbors of node i in terms of directed edges of type r (Two types of directed edges r).</a:t>
                </a:r>
                <a:endParaRPr sz="2400">
                  <a:latin typeface="Times New Roman"/>
                  <a:ea typeface="Times New Roman"/>
                  <a:cs typeface="Times New Roman"/>
                  <a:sym typeface="Times New Roman"/>
                </a:endParaRPr>
              </a:p>
              <a:p>
                <a:pPr marL="1371600" lvl="2" indent="-342900" algn="just">
                  <a:buClr>
                    <a:srgbClr val="262699"/>
                  </a:buClr>
                  <a:buSzPts val="2200"/>
                  <a:buFontTx/>
                  <a:buChar char="➢"/>
                  <a:defRPr sz="2200"/>
                </a:pPr>
                <a:r>
                  <a:t>σ: Non-linear activation function (eg sigmoid function).</a:t>
                </a:r>
              </a:p>
            </p:txBody>
          </p:sp>
        </mc:Choice>
        <mc:Fallback>
          <p:sp>
            <p:nvSpPr>
              <p:cNvPr id="1337" name="Θέση κειμένου 2"/>
              <p:cNvSpPr txBox="1">
                <a:spLocks noGrp="1" noRot="1" noChangeAspect="1" noMove="1" noResize="1" noEditPoints="1" noAdjustHandles="1" noChangeArrowheads="1" noChangeShapeType="1" noTextEdit="1"/>
              </p:cNvSpPr>
              <p:nvPr>
                <p:ph type="body" idx="1"/>
              </p:nvPr>
            </p:nvSpPr>
            <p:spPr>
              <a:xfrm>
                <a:off x="143933" y="1196975"/>
                <a:ext cx="12048067" cy="5327650"/>
              </a:xfrm>
              <a:prstGeom prst="rect">
                <a:avLst/>
              </a:prstGeom>
              <a:blipFill>
                <a:blip r:embed="rId2"/>
                <a:stretch>
                  <a:fillRect l="-947" t="-2619" r="-947"/>
                </a:stretch>
              </a:blipFill>
            </p:spPr>
            <p:txBody>
              <a:bodyPr/>
              <a:lstStyle/>
              <a:p>
                <a:r>
                  <a:rPr lang="en-GR">
                    <a:noFill/>
                  </a:rPr>
                  <a:t> </a:t>
                </a:r>
              </a:p>
            </p:txBody>
          </p:sp>
        </mc:Fallback>
      </mc:AlternateContent>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 name="Google Shape;267;p19"/>
          <p:cNvSpPr txBox="1">
            <a:spLocks noGrp="1"/>
          </p:cNvSpPr>
          <p:nvPr>
            <p:ph type="title"/>
          </p:nvPr>
        </p:nvSpPr>
        <p:spPr>
          <a:xfrm>
            <a:off x="143934" y="0"/>
            <a:ext cx="11808884" cy="1143000"/>
          </a:xfrm>
          <a:prstGeom prst="rect">
            <a:avLst/>
          </a:prstGeom>
        </p:spPr>
        <p:txBody>
          <a:bodyPr/>
          <a:lstStyle>
            <a:lvl1pPr algn="ctr">
              <a:defRPr sz="3600">
                <a:solidFill>
                  <a:srgbClr val="FF0000"/>
                </a:solidFill>
              </a:defRPr>
            </a:lvl1pPr>
          </a:lstStyle>
          <a:p>
            <a:r>
              <a:t>Example (7/9):</a:t>
            </a:r>
          </a:p>
        </p:txBody>
      </p:sp>
      <mc:AlternateContent xmlns:mc="http://schemas.openxmlformats.org/markup-compatibility/2006">
        <mc:Choice xmlns:a14="http://schemas.microsoft.com/office/drawing/2010/main" Requires="a14">
          <p:sp>
            <p:nvSpPr>
              <p:cNvPr id="1340" name="Θέση κειμένου 2"/>
              <p:cNvSpPr txBox="1">
                <a:spLocks noGrp="1"/>
              </p:cNvSpPr>
              <p:nvPr>
                <p:ph type="body" idx="1"/>
              </p:nvPr>
            </p:nvSpPr>
            <p:spPr>
              <a:xfrm>
                <a:off x="-128588" y="1196975"/>
                <a:ext cx="12320590" cy="5327650"/>
              </a:xfrm>
              <a:prstGeom prst="rect">
                <a:avLst/>
              </a:prstGeom>
            </p:spPr>
            <p:txBody>
              <a:bodyPr/>
              <a:lstStyle/>
              <a:p>
                <a:pPr algn="just">
                  <a:buClr>
                    <a:srgbClr val="262699"/>
                  </a:buClr>
                  <a:buSzPts val="2400"/>
                  <a:buFontTx/>
                  <a:buChar char="➢"/>
                  <a:defRPr sz="2400"/>
                </a:pPr>
                <a:r>
                  <a:t>Representation of Peter's preferences through GCN to aggregate the information of his neighboring nodes:</a:t>
                </a:r>
              </a:p>
              <a:p>
                <a:pPr marL="800100" lvl="1" indent="-342900" algn="just">
                  <a:buClr>
                    <a:srgbClr val="262699"/>
                  </a:buClr>
                  <a:buSzPts val="2400"/>
                  <a:buFontTx/>
                  <a:buChar char="➢"/>
                  <a:defRPr sz="2400">
                    <a:solidFill>
                      <a:srgbClr val="FF0000"/>
                    </a:solidFill>
                  </a:defRPr>
                </a:pPr>
                <a:r>
                  <a:t>His interaction data with the articles (red edges)</a:t>
                </a:r>
                <a:endParaRPr sz="2800">
                  <a:latin typeface="Times New Roman"/>
                  <a:ea typeface="Times New Roman"/>
                  <a:cs typeface="Times New Roman"/>
                  <a:sym typeface="Times New Roman"/>
                </a:endParaRPr>
              </a:p>
              <a:p>
                <a:pPr marL="800100" lvl="1" indent="-342900" algn="just">
                  <a:buClr>
                    <a:srgbClr val="262699"/>
                  </a:buClr>
                  <a:buSzPts val="2400"/>
                  <a:buFontTx/>
                  <a:buChar char="➢"/>
                  <a:defRPr sz="2400"/>
                </a:pPr>
                <a:r>
                  <a:t>Collaborations with other readers (green edges)</a:t>
                </a:r>
                <a:endParaRPr sz="2800">
                  <a:latin typeface="Times New Roman"/>
                  <a:ea typeface="Times New Roman"/>
                  <a:cs typeface="Times New Roman"/>
                  <a:sym typeface="Times New Roman"/>
                </a:endParaRPr>
              </a:p>
              <a:p>
                <a:pPr marL="800100" lvl="1" indent="-342900" algn="just">
                  <a:buClr>
                    <a:srgbClr val="262699"/>
                  </a:buClr>
                  <a:buSzPts val="2400"/>
                  <a:buFontTx/>
                  <a:buChar char="➢"/>
                  <a:defRPr sz="2400"/>
                </a:pPr>
                <a:endParaRPr sz="2800">
                  <a:latin typeface="Times New Roman"/>
                  <a:ea typeface="Times New Roman"/>
                  <a:cs typeface="Times New Roman"/>
                  <a:sym typeface="Times New Roman"/>
                </a:endParaRPr>
              </a:p>
              <a:p>
                <a:pPr algn="just">
                  <a:buClr>
                    <a:srgbClr val="262699"/>
                  </a:buClr>
                  <a:buSzPts val="2400"/>
                  <a:buFontTx/>
                  <a:buChar char="➢"/>
                  <a:defRPr sz="2400"/>
                </a:pPr>
                <a:r>
                  <a:t> Latent vector under consideration of reader i based on his interaction with articles:</a:t>
                </a:r>
              </a:p>
              <a:p>
                <a:pPr algn="ctr">
                  <a:buClr>
                    <a:srgbClr val="262699"/>
                  </a:buClr>
                  <a:buSzPts val="2400"/>
                  <a:buFontTx/>
                  <a:buChar char="➢"/>
                  <a:defRPr sz="2400">
                    <a:solidFill>
                      <a:schemeClr val="accent6"/>
                    </a:solidFill>
                  </a:defRPr>
                </a:pPr>
                <a:r>
                  <a:t>h</a:t>
                </a:r>
                <a:r>
                  <a:rPr>
                    <a:latin typeface="Times New Roman"/>
                    <a:ea typeface="Times New Roman"/>
                    <a:cs typeface="Times New Roman"/>
                    <a:sym typeface="Times New Roman"/>
                  </a:rPr>
                  <a:t>ᵢ</a:t>
                </a:r>
                <a:r>
                  <a:t> = σ</a:t>
                </a:r>
                <a14:m>
                  <m:oMath xmlns:m="http://schemas.openxmlformats.org/officeDocument/2006/math">
                    <m:d>
                      <m:dPr>
                        <m:ctrlPr>
                          <a:rPr sz="2400" i="1">
                            <a:solidFill>
                              <a:srgbClr val="2D2DB9"/>
                            </a:solidFill>
                            <a:latin typeface="Cambria Math" panose="02040503050406030204" pitchFamily="18" charset="0"/>
                          </a:rPr>
                        </m:ctrlPr>
                      </m:dPr>
                      <m:e>
                        <m:r>
                          <a:rPr sz="2400" i="1">
                            <a:solidFill>
                              <a:srgbClr val="2D2DB9"/>
                            </a:solidFill>
                            <a:latin typeface="Cambria Math" panose="02040503050406030204" pitchFamily="18" charset="0"/>
                          </a:rPr>
                          <m:t>𝑾</m:t>
                        </m:r>
                        <m:r>
                          <a:rPr sz="2400" i="1">
                            <a:solidFill>
                              <a:srgbClr val="2D2DB9"/>
                            </a:solidFill>
                            <a:latin typeface="Cambria Math" panose="02040503050406030204" pitchFamily="18" charset="0"/>
                          </a:rPr>
                          <m:t>∙</m:t>
                        </m:r>
                        <m:r>
                          <a:rPr sz="2400" i="1">
                            <a:solidFill>
                              <a:srgbClr val="2D2DB9"/>
                            </a:solidFill>
                            <a:latin typeface="Cambria Math" panose="02040503050406030204" pitchFamily="18" charset="0"/>
                          </a:rPr>
                          <m:t>𝑨𝑮𝑮𝑹𝑬𝑮𝑨𝑻𝑬</m:t>
                        </m:r>
                        <m:d>
                          <m:dPr>
                            <m:ctrlPr>
                              <a:rPr sz="2400" i="1">
                                <a:solidFill>
                                  <a:srgbClr val="2D2DB9"/>
                                </a:solidFill>
                                <a:latin typeface="Cambria Math" panose="02040503050406030204" pitchFamily="18" charset="0"/>
                              </a:rPr>
                            </m:ctrlPr>
                          </m:dPr>
                          <m:e>
                            <m:d>
                              <m:dPr>
                                <m:begChr m:val="{"/>
                                <m:endChr m:val="}"/>
                                <m:ctrlPr>
                                  <a:rPr sz="2400" i="1">
                                    <a:solidFill>
                                      <a:srgbClr val="2D2DB9"/>
                                    </a:solidFill>
                                    <a:latin typeface="Cambria Math" panose="02040503050406030204" pitchFamily="18" charset="0"/>
                                  </a:rPr>
                                </m:ctrlPr>
                              </m:dPr>
                              <m:e>
                                <m:sSub>
                                  <m:sSubPr>
                                    <m:ctrlPr>
                                      <a:rPr sz="2400" i="1">
                                        <a:solidFill>
                                          <a:srgbClr val="2D2DB9"/>
                                        </a:solidFill>
                                        <a:latin typeface="Cambria Math" panose="02040503050406030204" pitchFamily="18" charset="0"/>
                                      </a:rPr>
                                    </m:ctrlPr>
                                  </m:sSubPr>
                                  <m:e>
                                    <m:r>
                                      <a:rPr sz="2400" i="1">
                                        <a:solidFill>
                                          <a:srgbClr val="2D2DB9"/>
                                        </a:solidFill>
                                        <a:latin typeface="Cambria Math" panose="02040503050406030204" pitchFamily="18" charset="0"/>
                                      </a:rPr>
                                      <m:t>𝒒</m:t>
                                    </m:r>
                                  </m:e>
                                  <m:sub>
                                    <m:r>
                                      <a:rPr sz="2400" i="1">
                                        <a:solidFill>
                                          <a:srgbClr val="2D2DB9"/>
                                        </a:solidFill>
                                        <a:latin typeface="Cambria Math" panose="02040503050406030204" pitchFamily="18" charset="0"/>
                                      </a:rPr>
                                      <m:t>𝒋</m:t>
                                    </m:r>
                                  </m:sub>
                                </m:sSub>
                                <m:r>
                                  <a:rPr sz="2400" i="1">
                                    <a:solidFill>
                                      <a:srgbClr val="2D2DB9"/>
                                    </a:solidFill>
                                    <a:latin typeface="Cambria Math" panose="02040503050406030204" pitchFamily="18" charset="0"/>
                                  </a:rPr>
                                  <m:t>,∀</m:t>
                                </m:r>
                                <m:r>
                                  <a:rPr sz="2400" i="1">
                                    <a:solidFill>
                                      <a:srgbClr val="2D2DB9"/>
                                    </a:solidFill>
                                    <a:latin typeface="Cambria Math" panose="02040503050406030204" pitchFamily="18" charset="0"/>
                                  </a:rPr>
                                  <m:t>𝒋</m:t>
                                </m:r>
                                <m:r>
                                  <a:rPr sz="2400" i="1">
                                    <a:solidFill>
                                      <a:srgbClr val="2D2DB9"/>
                                    </a:solidFill>
                                    <a:latin typeface="Cambria Math" panose="02040503050406030204" pitchFamily="18" charset="0"/>
                                  </a:rPr>
                                  <m:t>∈</m:t>
                                </m:r>
                                <m:r>
                                  <a:rPr sz="2400" i="1">
                                    <a:solidFill>
                                      <a:srgbClr val="2D2DB9"/>
                                    </a:solidFill>
                                    <a:latin typeface="Cambria Math" panose="02040503050406030204" pitchFamily="18" charset="0"/>
                                  </a:rPr>
                                  <m:t>𝑪</m:t>
                                </m:r>
                                <m:r>
                                  <a:rPr sz="2400" i="1">
                                    <a:solidFill>
                                      <a:srgbClr val="2D2DB9"/>
                                    </a:solidFill>
                                    <a:latin typeface="Cambria Math" panose="02040503050406030204" pitchFamily="18" charset="0"/>
                                  </a:rPr>
                                  <m:t>(</m:t>
                                </m:r>
                                <m:r>
                                  <a:rPr sz="2400" i="1">
                                    <a:solidFill>
                                      <a:srgbClr val="2D2DB9"/>
                                    </a:solidFill>
                                    <a:latin typeface="Cambria Math" panose="02040503050406030204" pitchFamily="18" charset="0"/>
                                  </a:rPr>
                                  <m:t>𝒊</m:t>
                                </m:r>
                                <m:r>
                                  <a:rPr sz="2400" i="1">
                                    <a:solidFill>
                                      <a:srgbClr val="2D2DB9"/>
                                    </a:solidFill>
                                    <a:latin typeface="Cambria Math" panose="02040503050406030204" pitchFamily="18" charset="0"/>
                                  </a:rPr>
                                  <m:t>)</m:t>
                                </m:r>
                              </m:e>
                            </m:d>
                          </m:e>
                        </m:d>
                        <m:r>
                          <m:rPr>
                            <m:nor/>
                          </m:rPr>
                          <a:rPr sz="2400" i="1">
                            <a:solidFill>
                              <a:srgbClr val="2D2DB9"/>
                            </a:solidFill>
                            <a:latin typeface="Cambria Math" panose="02040503050406030204" pitchFamily="18" charset="0"/>
                          </a:rPr>
                          <m:t> </m:t>
                        </m:r>
                      </m:e>
                    </m:d>
                  </m:oMath>
                </a14:m>
                <a:endParaRPr/>
              </a:p>
              <a:p>
                <a:pPr marL="914400" lvl="1" indent="-342900" algn="just">
                  <a:buClr>
                    <a:srgbClr val="262699"/>
                  </a:buClr>
                  <a:buSzPts val="1800"/>
                  <a:buFontTx/>
                  <a:buChar char="➢"/>
                  <a:defRPr sz="1800" i="1"/>
                </a:pPr>
                <a:r>
                  <a:t>C(i) </a:t>
                </a:r>
                <a:r>
                  <a:rPr i="0"/>
                  <a:t>:  Set of articles liked by a reader i</a:t>
                </a:r>
                <a:endParaRPr sz="2800">
                  <a:latin typeface="Times New Roman"/>
                  <a:ea typeface="Times New Roman"/>
                  <a:cs typeface="Times New Roman"/>
                  <a:sym typeface="Times New Roman"/>
                </a:endParaRPr>
              </a:p>
              <a:p>
                <a:pPr marL="914400" lvl="1" indent="-342900">
                  <a:buClr>
                    <a:srgbClr val="262699"/>
                  </a:buClr>
                  <a:buSzPts val="1800"/>
                  <a:buFontTx/>
                  <a:buChar char="➢"/>
                  <a:defRPr sz="1800"/>
                </a:pPr>
                <a:r>
                  <a:t> </a:t>
                </a:r>
                <a14:m>
                  <m:oMath xmlns:m="http://schemas.openxmlformats.org/officeDocument/2006/math">
                    <m:sSub>
                      <m:sSubPr>
                        <m:ctrlPr>
                          <a:rPr sz="1800">
                            <a:solidFill>
                              <a:srgbClr val="008000"/>
                            </a:solidFill>
                            <a:latin typeface="Cambria Math" panose="02040503050406030204" pitchFamily="18" charset="0"/>
                          </a:rPr>
                        </m:ctrlPr>
                      </m:sSubPr>
                      <m:e>
                        <m:r>
                          <a:rPr sz="1800" i="1">
                            <a:solidFill>
                              <a:srgbClr val="008000"/>
                            </a:solidFill>
                            <a:latin typeface="Cambria Math" panose="02040503050406030204" pitchFamily="18" charset="0"/>
                          </a:rPr>
                          <m:t>𝒒</m:t>
                        </m:r>
                      </m:e>
                      <m:sub>
                        <m:r>
                          <a:rPr sz="1800" i="1">
                            <a:solidFill>
                              <a:srgbClr val="008000"/>
                            </a:solidFill>
                            <a:latin typeface="Cambria Math" panose="02040503050406030204" pitchFamily="18" charset="0"/>
                          </a:rPr>
                          <m:t>𝒋</m:t>
                        </m:r>
                      </m:sub>
                    </m:sSub>
                  </m:oMath>
                </a14:m>
                <a:r>
                  <a:t> : Item embedding vector of article j, with which reader i interacted.</a:t>
                </a:r>
                <a:endParaRPr sz="2800">
                  <a:latin typeface="Times New Roman"/>
                  <a:ea typeface="Times New Roman"/>
                  <a:cs typeface="Times New Roman"/>
                  <a:sym typeface="Times New Roman"/>
                </a:endParaRPr>
              </a:p>
              <a:p>
                <a:pPr marL="742950" lvl="1" indent="-285750" algn="just">
                  <a:buClr>
                    <a:srgbClr val="262699"/>
                  </a:buClr>
                  <a:buSzPts val="1800"/>
                  <a:buFontTx/>
                  <a:buChar char="➢"/>
                  <a:defRPr sz="1800"/>
                </a:pPr>
                <a:endParaRPr sz="2800">
                  <a:latin typeface="Times New Roman"/>
                  <a:ea typeface="Times New Roman"/>
                  <a:cs typeface="Times New Roman"/>
                  <a:sym typeface="Times New Roman"/>
                </a:endParaRPr>
              </a:p>
              <a:p>
                <a:pPr algn="just">
                  <a:buClr>
                    <a:srgbClr val="262699"/>
                  </a:buClr>
                  <a:buSzPts val="2400"/>
                  <a:buFontTx/>
                  <a:buChar char="➢"/>
                  <a:defRPr sz="2400">
                    <a:solidFill>
                      <a:srgbClr val="0000FF"/>
                    </a:solidFill>
                  </a:defRPr>
                </a:pPr>
                <a:r>
                  <a:t>AGGREGATE: </a:t>
                </a:r>
                <a:r>
                  <a:rPr>
                    <a:solidFill>
                      <a:srgbClr val="008000"/>
                    </a:solidFill>
                  </a:rPr>
                  <a:t>Generalized feature summation function of the neighboring nodes of the node under consideration i. </a:t>
                </a:r>
              </a:p>
            </p:txBody>
          </p:sp>
        </mc:Choice>
        <mc:Fallback>
          <p:sp>
            <p:nvSpPr>
              <p:cNvPr id="1340" name="Θέση κειμένου 2"/>
              <p:cNvSpPr txBox="1">
                <a:spLocks noGrp="1" noRot="1" noChangeAspect="1" noMove="1" noResize="1" noEditPoints="1" noAdjustHandles="1" noChangeArrowheads="1" noChangeShapeType="1" noTextEdit="1"/>
              </p:cNvSpPr>
              <p:nvPr>
                <p:ph type="body" idx="1"/>
              </p:nvPr>
            </p:nvSpPr>
            <p:spPr>
              <a:xfrm>
                <a:off x="-128588" y="1196975"/>
                <a:ext cx="12320590" cy="5327650"/>
              </a:xfrm>
              <a:prstGeom prst="rect">
                <a:avLst/>
              </a:prstGeom>
              <a:blipFill>
                <a:blip r:embed="rId2"/>
                <a:stretch>
                  <a:fillRect l="-309" t="-1905" r="-1132" b="-476"/>
                </a:stretch>
              </a:blipFill>
            </p:spPr>
            <p:txBody>
              <a:bodyPr/>
              <a:lstStyle/>
              <a:p>
                <a:r>
                  <a:rPr lang="en-GR">
                    <a:noFill/>
                  </a:rPr>
                  <a:t> </a:t>
                </a:r>
              </a:p>
            </p:txBody>
          </p:sp>
        </mc:Fallback>
      </mc:AlternateContent>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2" name="Google Shape;273;p20"/>
          <p:cNvSpPr txBox="1">
            <a:spLocks noGrp="1"/>
          </p:cNvSpPr>
          <p:nvPr>
            <p:ph type="title"/>
          </p:nvPr>
        </p:nvSpPr>
        <p:spPr>
          <a:xfrm>
            <a:off x="143934" y="0"/>
            <a:ext cx="11808884" cy="1143000"/>
          </a:xfrm>
          <a:prstGeom prst="rect">
            <a:avLst/>
          </a:prstGeom>
        </p:spPr>
        <p:txBody>
          <a:bodyPr/>
          <a:lstStyle>
            <a:lvl1pPr algn="ctr">
              <a:defRPr sz="3600">
                <a:solidFill>
                  <a:srgbClr val="FF0000"/>
                </a:solidFill>
              </a:defRPr>
            </a:lvl1pPr>
          </a:lstStyle>
          <a:p>
            <a:r>
              <a:t>Example (8/9):</a:t>
            </a:r>
          </a:p>
        </p:txBody>
      </p:sp>
      <mc:AlternateContent xmlns:mc="http://schemas.openxmlformats.org/markup-compatibility/2006">
        <mc:Choice xmlns:a14="http://schemas.microsoft.com/office/drawing/2010/main" Requires="a14">
          <p:sp>
            <p:nvSpPr>
              <p:cNvPr id="1343" name="Θέση κειμένου 2"/>
              <p:cNvSpPr txBox="1">
                <a:spLocks noGrp="1"/>
              </p:cNvSpPr>
              <p:nvPr>
                <p:ph type="body" idx="1"/>
              </p:nvPr>
            </p:nvSpPr>
            <p:spPr>
              <a:xfrm>
                <a:off x="143933" y="1196975"/>
                <a:ext cx="12048067" cy="5327650"/>
              </a:xfrm>
              <a:prstGeom prst="rect">
                <a:avLst/>
              </a:prstGeom>
            </p:spPr>
            <p:txBody>
              <a:bodyPr/>
              <a:lstStyle/>
              <a:p>
                <a:pPr marL="361188" indent="-270890" algn="just" defTabSz="722376">
                  <a:spcBef>
                    <a:spcPts val="200"/>
                  </a:spcBef>
                  <a:buClr>
                    <a:srgbClr val="262699"/>
                  </a:buClr>
                  <a:buSzPts val="2200"/>
                  <a:buFontTx/>
                  <a:buChar char="❑"/>
                  <a:defRPr sz="2212"/>
                </a:pPr>
                <a:r>
                  <a:t>Average operator:</a:t>
                </a:r>
              </a:p>
              <a:p>
                <a:pPr marL="361188" indent="-270890" algn="ctr" defTabSz="722376">
                  <a:spcBef>
                    <a:spcPts val="200"/>
                  </a:spcBef>
                  <a:buSzPts val="2200"/>
                  <a:defRPr sz="2212">
                    <a:solidFill>
                      <a:schemeClr val="accent6"/>
                    </a:solidFill>
                  </a:defRPr>
                </a:pPr>
                <a:r>
                  <a:t>h</a:t>
                </a:r>
                <a:r>
                  <a:rPr>
                    <a:latin typeface="Times New Roman"/>
                    <a:ea typeface="Times New Roman"/>
                    <a:cs typeface="Times New Roman"/>
                    <a:sym typeface="Times New Roman"/>
                  </a:rPr>
                  <a:t>ᵢ</a:t>
                </a:r>
                <a:r>
                  <a:t> =σ</a:t>
                </a:r>
                <a14:m>
                  <m:oMath xmlns:m="http://schemas.openxmlformats.org/officeDocument/2006/math">
                    <m:d>
                      <m:dPr>
                        <m:ctrlPr>
                          <a:rPr sz="2200" i="1">
                            <a:solidFill>
                              <a:srgbClr val="2D2DB9"/>
                            </a:solidFill>
                            <a:latin typeface="Cambria Math" panose="02040503050406030204" pitchFamily="18" charset="0"/>
                          </a:rPr>
                        </m:ctrlPr>
                      </m:dPr>
                      <m:e>
                        <m:r>
                          <a:rPr sz="2200" i="1">
                            <a:solidFill>
                              <a:srgbClr val="2D2DB9"/>
                            </a:solidFill>
                            <a:latin typeface="Cambria Math" panose="02040503050406030204" pitchFamily="18" charset="0"/>
                          </a:rPr>
                          <m:t>𝑾</m:t>
                        </m:r>
                        <m:r>
                          <a:rPr sz="2200" i="1">
                            <a:solidFill>
                              <a:srgbClr val="2D2DB9"/>
                            </a:solidFill>
                            <a:latin typeface="Cambria Math" panose="02040503050406030204" pitchFamily="18" charset="0"/>
                          </a:rPr>
                          <m:t>∙</m:t>
                        </m:r>
                        <m:d>
                          <m:dPr>
                            <m:begChr m:val="{"/>
                            <m:endChr m:val="}"/>
                            <m:ctrlPr>
                              <a:rPr sz="2200" i="1">
                                <a:solidFill>
                                  <a:srgbClr val="2D2DB9"/>
                                </a:solidFill>
                                <a:latin typeface="Cambria Math" panose="02040503050406030204" pitchFamily="18" charset="0"/>
                              </a:rPr>
                            </m:ctrlPr>
                          </m:dPr>
                          <m:e>
                            <m:nary>
                              <m:naryPr>
                                <m:chr m:val="∑"/>
                                <m:limLoc m:val="undOvr"/>
                                <m:supHide m:val="on"/>
                                <m:ctrlPr>
                                  <a:rPr sz="2200" i="1">
                                    <a:solidFill>
                                      <a:srgbClr val="2D2DB9"/>
                                    </a:solidFill>
                                    <a:latin typeface="Cambria Math" panose="02040503050406030204" pitchFamily="18" charset="0"/>
                                  </a:rPr>
                                </m:ctrlPr>
                              </m:naryPr>
                              <m:sub>
                                <m:r>
                                  <a:rPr sz="2200" i="1">
                                    <a:solidFill>
                                      <a:srgbClr val="2D2DB9"/>
                                    </a:solidFill>
                                    <a:latin typeface="Cambria Math" panose="02040503050406030204" pitchFamily="18" charset="0"/>
                                  </a:rPr>
                                  <m:t>𝒋</m:t>
                                </m:r>
                                <m:r>
                                  <a:rPr sz="2200" i="1">
                                    <a:solidFill>
                                      <a:srgbClr val="2D2DB9"/>
                                    </a:solidFill>
                                    <a:latin typeface="Cambria Math" panose="02040503050406030204" pitchFamily="18" charset="0"/>
                                  </a:rPr>
                                  <m:t>𝝐</m:t>
                                </m:r>
                                <m:r>
                                  <a:rPr sz="2200" i="1">
                                    <a:solidFill>
                                      <a:srgbClr val="2D2DB9"/>
                                    </a:solidFill>
                                    <a:latin typeface="Cambria Math" panose="02040503050406030204" pitchFamily="18" charset="0"/>
                                  </a:rPr>
                                  <m:t>𝑪</m:t>
                                </m:r>
                                <m:r>
                                  <a:rPr sz="2200" i="1">
                                    <a:solidFill>
                                      <a:srgbClr val="2D2DB9"/>
                                    </a:solidFill>
                                    <a:latin typeface="Cambria Math" panose="02040503050406030204" pitchFamily="18" charset="0"/>
                                  </a:rPr>
                                  <m:t>(</m:t>
                                </m:r>
                                <m:r>
                                  <a:rPr sz="2200" i="1">
                                    <a:solidFill>
                                      <a:srgbClr val="2D2DB9"/>
                                    </a:solidFill>
                                    <a:latin typeface="Cambria Math" panose="02040503050406030204" pitchFamily="18" charset="0"/>
                                  </a:rPr>
                                  <m:t>𝒊</m:t>
                                </m:r>
                                <m:r>
                                  <a:rPr sz="2200" i="1">
                                    <a:solidFill>
                                      <a:srgbClr val="2D2DB9"/>
                                    </a:solidFill>
                                    <a:latin typeface="Cambria Math" panose="02040503050406030204" pitchFamily="18" charset="0"/>
                                  </a:rPr>
                                  <m:t>)</m:t>
                                </m:r>
                              </m:sub>
                              <m:sup/>
                              <m:e>
                                <m:f>
                                  <m:fPr>
                                    <m:ctrlPr>
                                      <a:rPr sz="2200" i="1">
                                        <a:solidFill>
                                          <a:srgbClr val="2D2DB9"/>
                                        </a:solidFill>
                                        <a:latin typeface="Cambria Math" panose="02040503050406030204" pitchFamily="18" charset="0"/>
                                      </a:rPr>
                                    </m:ctrlPr>
                                  </m:fPr>
                                  <m:num>
                                    <m:r>
                                      <a:rPr sz="2200" i="1">
                                        <a:solidFill>
                                          <a:srgbClr val="2D2DB9"/>
                                        </a:solidFill>
                                        <a:latin typeface="Cambria Math" panose="02040503050406030204" pitchFamily="18" charset="0"/>
                                      </a:rPr>
                                      <m:t>𝟏</m:t>
                                    </m:r>
                                  </m:num>
                                  <m:den>
                                    <m:r>
                                      <a:rPr sz="2200" i="1">
                                        <a:solidFill>
                                          <a:srgbClr val="2D2DB9"/>
                                        </a:solidFill>
                                        <a:latin typeface="Cambria Math" panose="02040503050406030204" pitchFamily="18" charset="0"/>
                                      </a:rPr>
                                      <m:t>𝑪</m:t>
                                    </m:r>
                                    <m:r>
                                      <a:rPr sz="2200" i="1">
                                        <a:solidFill>
                                          <a:srgbClr val="2D2DB9"/>
                                        </a:solidFill>
                                        <a:latin typeface="Cambria Math" panose="02040503050406030204" pitchFamily="18" charset="0"/>
                                      </a:rPr>
                                      <m:t>(</m:t>
                                    </m:r>
                                    <m:r>
                                      <a:rPr sz="2200" i="1">
                                        <a:solidFill>
                                          <a:srgbClr val="2D2DB9"/>
                                        </a:solidFill>
                                        <a:latin typeface="Cambria Math" panose="02040503050406030204" pitchFamily="18" charset="0"/>
                                      </a:rPr>
                                      <m:t>𝒊</m:t>
                                    </m:r>
                                    <m:r>
                                      <a:rPr sz="2200" i="1">
                                        <a:solidFill>
                                          <a:srgbClr val="2D2DB9"/>
                                        </a:solidFill>
                                        <a:latin typeface="Cambria Math" panose="02040503050406030204" pitchFamily="18" charset="0"/>
                                      </a:rPr>
                                      <m:t>)</m:t>
                                    </m:r>
                                  </m:den>
                                </m:f>
                                <m:r>
                                  <a:rPr sz="2200" i="1">
                                    <a:solidFill>
                                      <a:srgbClr val="2D2DB9"/>
                                    </a:solidFill>
                                    <a:latin typeface="Cambria Math" panose="02040503050406030204" pitchFamily="18" charset="0"/>
                                  </a:rPr>
                                  <m:t>∙</m:t>
                                </m:r>
                              </m:e>
                            </m:nary>
                            <m:r>
                              <m:rPr>
                                <m:nor/>
                              </m:rPr>
                              <a:rPr sz="2200" i="1">
                                <a:solidFill>
                                  <a:srgbClr val="2D2DB9"/>
                                </a:solidFill>
                                <a:latin typeface="Cambria Math" panose="02040503050406030204" pitchFamily="18" charset="0"/>
                              </a:rPr>
                              <m:t>q</m:t>
                            </m:r>
                            <m:r>
                              <m:rPr>
                                <m:nor/>
                              </m:rPr>
                              <a:rPr sz="2200" i="1">
                                <a:solidFill>
                                  <a:srgbClr val="2D2DB9"/>
                                </a:solidFill>
                                <a:latin typeface="Cambria Math" panose="02040503050406030204" pitchFamily="18" charset="0"/>
                              </a:rPr>
                              <m:t>ᵢ</m:t>
                            </m:r>
                          </m:e>
                        </m:d>
                      </m:e>
                    </m:d>
                  </m:oMath>
                </a14:m>
                <a:endParaRPr/>
              </a:p>
              <a:p>
                <a:pPr marL="722376" lvl="1" indent="-270890" algn="just" defTabSz="722376">
                  <a:spcBef>
                    <a:spcPts val="200"/>
                  </a:spcBef>
                  <a:buClr>
                    <a:srgbClr val="262699"/>
                  </a:buClr>
                  <a:buSzPts val="2200"/>
                  <a:buFontTx/>
                  <a:buChar char="➢"/>
                  <a:defRPr sz="2212"/>
                </a:pPr>
                <a:r>
                  <a:t> Used in the AGGREGATE function</a:t>
                </a:r>
                <a:endParaRPr>
                  <a:latin typeface="Times New Roman"/>
                  <a:ea typeface="Times New Roman"/>
                  <a:cs typeface="Times New Roman"/>
                  <a:sym typeface="Times New Roman"/>
                </a:endParaRPr>
              </a:p>
              <a:p>
                <a:pPr marL="0" indent="0" algn="just" defTabSz="722376">
                  <a:spcBef>
                    <a:spcPts val="200"/>
                  </a:spcBef>
                  <a:buSzTx/>
                  <a:buNone/>
                  <a:defRPr sz="2212">
                    <a:solidFill>
                      <a:srgbClr val="0000FF"/>
                    </a:solidFill>
                  </a:defRPr>
                </a:pPr>
                <a:endParaRPr>
                  <a:latin typeface="Times New Roman"/>
                  <a:ea typeface="Times New Roman"/>
                  <a:cs typeface="Times New Roman"/>
                  <a:sym typeface="Times New Roman"/>
                </a:endParaRPr>
              </a:p>
              <a:p>
                <a:pPr marL="361188" indent="-270890" algn="just" defTabSz="722376">
                  <a:spcBef>
                    <a:spcPts val="200"/>
                  </a:spcBef>
                  <a:buClr>
                    <a:srgbClr val="262699"/>
                  </a:buClr>
                  <a:buSzPts val="2200"/>
                  <a:defRPr sz="2212">
                    <a:solidFill>
                      <a:srgbClr val="0000FF"/>
                    </a:solidFill>
                  </a:defRPr>
                </a:pPr>
                <a:r>
                  <a:t>Alternatively: </a:t>
                </a:r>
              </a:p>
              <a:p>
                <a:pPr marL="361188" indent="-270890" algn="just" defTabSz="722376">
                  <a:spcBef>
                    <a:spcPts val="200"/>
                  </a:spcBef>
                  <a:buClr>
                    <a:srgbClr val="262699"/>
                  </a:buClr>
                  <a:buSzPts val="2200"/>
                  <a:buFontTx/>
                  <a:buChar char="❑"/>
                  <a:defRPr sz="2212"/>
                </a:pPr>
                <a:r>
                  <a:t>CONCATENATION operator:</a:t>
                </a:r>
              </a:p>
              <a:p>
                <a:pPr marL="361188" indent="-270890" algn="ctr" defTabSz="722376">
                  <a:spcBef>
                    <a:spcPts val="200"/>
                  </a:spcBef>
                  <a:buSzPts val="2200"/>
                  <a:defRPr sz="2212">
                    <a:solidFill>
                      <a:schemeClr val="accent6"/>
                    </a:solidFill>
                  </a:defRPr>
                </a:pPr>
                <a:r>
                  <a:t>h</a:t>
                </a:r>
                <a:r>
                  <a:rPr>
                    <a:latin typeface="Times New Roman"/>
                    <a:ea typeface="Times New Roman"/>
                    <a:cs typeface="Times New Roman"/>
                    <a:sym typeface="Times New Roman"/>
                  </a:rPr>
                  <a:t>ᵢ</a:t>
                </a:r>
                <a:r>
                  <a:t>=σ</a:t>
                </a:r>
                <a14:m>
                  <m:oMath xmlns:m="http://schemas.openxmlformats.org/officeDocument/2006/math">
                    <m:d>
                      <m:dPr>
                        <m:ctrlPr>
                          <a:rPr sz="2200" i="1">
                            <a:solidFill>
                              <a:srgbClr val="2D2DB9"/>
                            </a:solidFill>
                            <a:latin typeface="Cambria Math" panose="02040503050406030204" pitchFamily="18" charset="0"/>
                          </a:rPr>
                        </m:ctrlPr>
                      </m:dPr>
                      <m:e>
                        <m:r>
                          <a:rPr sz="2200" i="1">
                            <a:solidFill>
                              <a:srgbClr val="2D2DB9"/>
                            </a:solidFill>
                            <a:latin typeface="Cambria Math" panose="02040503050406030204" pitchFamily="18" charset="0"/>
                          </a:rPr>
                          <m:t>𝑾</m:t>
                        </m:r>
                        <m:r>
                          <a:rPr sz="2200" i="1">
                            <a:solidFill>
                              <a:srgbClr val="2D2DB9"/>
                            </a:solidFill>
                            <a:latin typeface="Cambria Math" panose="02040503050406030204" pitchFamily="18" charset="0"/>
                          </a:rPr>
                          <m:t>∙</m:t>
                        </m:r>
                        <m:d>
                          <m:dPr>
                            <m:begChr m:val="{"/>
                            <m:endChr m:val="}"/>
                            <m:ctrlPr>
                              <a:rPr sz="2200" i="1">
                                <a:solidFill>
                                  <a:srgbClr val="2D2DB9"/>
                                </a:solidFill>
                                <a:latin typeface="Cambria Math" panose="02040503050406030204" pitchFamily="18" charset="0"/>
                              </a:rPr>
                            </m:ctrlPr>
                          </m:dPr>
                          <m:e>
                            <m:nary>
                              <m:naryPr>
                                <m:chr m:val="∑"/>
                                <m:limLoc m:val="undOvr"/>
                                <m:supHide m:val="on"/>
                                <m:ctrlPr>
                                  <a:rPr sz="2200" i="1">
                                    <a:solidFill>
                                      <a:srgbClr val="2D2DB9"/>
                                    </a:solidFill>
                                    <a:latin typeface="Cambria Math" panose="02040503050406030204" pitchFamily="18" charset="0"/>
                                  </a:rPr>
                                </m:ctrlPr>
                              </m:naryPr>
                              <m:sub>
                                <m:r>
                                  <a:rPr sz="2200" i="1">
                                    <a:solidFill>
                                      <a:srgbClr val="2D2DB9"/>
                                    </a:solidFill>
                                    <a:latin typeface="Cambria Math" panose="02040503050406030204" pitchFamily="18" charset="0"/>
                                  </a:rPr>
                                  <m:t>𝒋</m:t>
                                </m:r>
                                <m:r>
                                  <a:rPr sz="2200" i="1">
                                    <a:solidFill>
                                      <a:srgbClr val="2D2DB9"/>
                                    </a:solidFill>
                                    <a:latin typeface="Cambria Math" panose="02040503050406030204" pitchFamily="18" charset="0"/>
                                  </a:rPr>
                                  <m:t>𝝐</m:t>
                                </m:r>
                                <m:r>
                                  <a:rPr sz="2200" i="1">
                                    <a:solidFill>
                                      <a:srgbClr val="2D2DB9"/>
                                    </a:solidFill>
                                    <a:latin typeface="Cambria Math" panose="02040503050406030204" pitchFamily="18" charset="0"/>
                                  </a:rPr>
                                  <m:t>𝑪</m:t>
                                </m:r>
                                <m:r>
                                  <a:rPr sz="2200" i="1">
                                    <a:solidFill>
                                      <a:srgbClr val="2D2DB9"/>
                                    </a:solidFill>
                                    <a:latin typeface="Cambria Math" panose="02040503050406030204" pitchFamily="18" charset="0"/>
                                  </a:rPr>
                                  <m:t>(</m:t>
                                </m:r>
                                <m:r>
                                  <a:rPr sz="2200" i="1">
                                    <a:solidFill>
                                      <a:srgbClr val="2D2DB9"/>
                                    </a:solidFill>
                                    <a:latin typeface="Cambria Math" panose="02040503050406030204" pitchFamily="18" charset="0"/>
                                  </a:rPr>
                                  <m:t>𝒊</m:t>
                                </m:r>
                                <m:r>
                                  <a:rPr sz="2200" i="1">
                                    <a:solidFill>
                                      <a:srgbClr val="2D2DB9"/>
                                    </a:solidFill>
                                    <a:latin typeface="Cambria Math" panose="02040503050406030204" pitchFamily="18" charset="0"/>
                                  </a:rPr>
                                  <m:t>)</m:t>
                                </m:r>
                              </m:sub>
                              <m:sup/>
                              <m:e>
                                <m:d>
                                  <m:dPr>
                                    <m:begChr m:val="["/>
                                    <m:endChr m:val="]"/>
                                    <m:ctrlPr>
                                      <a:rPr sz="2200" i="1">
                                        <a:solidFill>
                                          <a:srgbClr val="2D2DB9"/>
                                        </a:solidFill>
                                        <a:latin typeface="Cambria Math" panose="02040503050406030204" pitchFamily="18" charset="0"/>
                                      </a:rPr>
                                    </m:ctrlPr>
                                  </m:dPr>
                                  <m:e>
                                    <m:r>
                                      <m:rPr>
                                        <m:nor/>
                                      </m:rPr>
                                      <a:rPr sz="2200" i="1">
                                        <a:solidFill>
                                          <a:srgbClr val="2D2DB9"/>
                                        </a:solidFill>
                                        <a:latin typeface="Cambria Math" panose="02040503050406030204" pitchFamily="18" charset="0"/>
                                      </a:rPr>
                                      <m:t>h</m:t>
                                    </m:r>
                                    <m:r>
                                      <m:rPr>
                                        <m:nor/>
                                      </m:rPr>
                                      <a:rPr sz="2200" i="1">
                                        <a:solidFill>
                                          <a:srgbClr val="2D2DB9"/>
                                        </a:solidFill>
                                        <a:latin typeface="Cambria Math" panose="02040503050406030204" pitchFamily="18" charset="0"/>
                                      </a:rPr>
                                      <m:t>ᵢ</m:t>
                                    </m:r>
                                    <m:r>
                                      <a:rPr sz="2200" i="1">
                                        <a:solidFill>
                                          <a:srgbClr val="2D2DB9"/>
                                        </a:solidFill>
                                        <a:latin typeface="Cambria Math" panose="02040503050406030204" pitchFamily="18" charset="0"/>
                                      </a:rPr>
                                      <m:t> ‖</m:t>
                                    </m:r>
                                    <m:r>
                                      <m:rPr>
                                        <m:nor/>
                                      </m:rPr>
                                      <a:rPr sz="2200" i="1">
                                        <a:solidFill>
                                          <a:srgbClr val="2D2DB9"/>
                                        </a:solidFill>
                                        <a:latin typeface="Cambria Math" panose="02040503050406030204" pitchFamily="18" charset="0"/>
                                      </a:rPr>
                                      <m:t>q</m:t>
                                    </m:r>
                                    <m:r>
                                      <m:rPr>
                                        <m:nor/>
                                      </m:rPr>
                                      <a:rPr sz="2200" i="1">
                                        <a:solidFill>
                                          <a:srgbClr val="2D2DB9"/>
                                        </a:solidFill>
                                        <a:latin typeface="Cambria Math" panose="02040503050406030204" pitchFamily="18" charset="0"/>
                                      </a:rPr>
                                      <m:t>ᵢ</m:t>
                                    </m:r>
                                  </m:e>
                                </m:d>
                              </m:e>
                            </m:nary>
                          </m:e>
                        </m:d>
                      </m:e>
                    </m:d>
                  </m:oMath>
                </a14:m>
                <a:endParaRPr/>
              </a:p>
              <a:p>
                <a:pPr marL="0" lvl="1" indent="451484" algn="just" defTabSz="722376">
                  <a:spcBef>
                    <a:spcPts val="200"/>
                  </a:spcBef>
                  <a:buSzTx/>
                  <a:buNone/>
                  <a:defRPr sz="2212"/>
                </a:pPr>
                <a:endParaRPr/>
              </a:p>
              <a:p>
                <a:pPr marL="0" lvl="1" indent="451484" algn="just" defTabSz="722376">
                  <a:spcBef>
                    <a:spcPts val="200"/>
                  </a:spcBef>
                  <a:buSzTx/>
                  <a:buNone/>
                  <a:defRPr sz="1896"/>
                </a:pPr>
                <a:r>
                  <a:rPr sz="2212"/>
                  <a:t>Where</a:t>
                </a:r>
                <a:r>
                  <a:t> ‖ : Operator for concatenation of two vectors at a time expressing the characteristics of the nodes to be concatenated.</a:t>
                </a:r>
              </a:p>
            </p:txBody>
          </p:sp>
        </mc:Choice>
        <mc:Fallback>
          <p:sp>
            <p:nvSpPr>
              <p:cNvPr id="1343" name="Θέση κειμένου 2"/>
              <p:cNvSpPr txBox="1">
                <a:spLocks noGrp="1" noRot="1" noChangeAspect="1" noMove="1" noResize="1" noEditPoints="1" noAdjustHandles="1" noChangeArrowheads="1" noChangeShapeType="1" noTextEdit="1"/>
              </p:cNvSpPr>
              <p:nvPr>
                <p:ph type="body" idx="1"/>
              </p:nvPr>
            </p:nvSpPr>
            <p:spPr>
              <a:xfrm>
                <a:off x="143933" y="1196975"/>
                <a:ext cx="12048067" cy="5327650"/>
              </a:xfrm>
              <a:prstGeom prst="rect">
                <a:avLst/>
              </a:prstGeom>
              <a:blipFill>
                <a:blip r:embed="rId2"/>
                <a:stretch>
                  <a:fillRect l="-842" t="-1667" r="-842"/>
                </a:stretch>
              </a:blipFill>
            </p:spPr>
            <p:txBody>
              <a:bodyPr/>
              <a:lstStyle/>
              <a:p>
                <a:r>
                  <a:rPr lang="en-GR">
                    <a:noFill/>
                  </a:rPr>
                  <a:t> </a:t>
                </a:r>
              </a:p>
            </p:txBody>
          </p:sp>
        </mc:Fallback>
      </mc:AlternateContent>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5" name="Google Shape;279;p21"/>
          <p:cNvSpPr txBox="1">
            <a:spLocks noGrp="1"/>
          </p:cNvSpPr>
          <p:nvPr>
            <p:ph type="title"/>
          </p:nvPr>
        </p:nvSpPr>
        <p:spPr>
          <a:xfrm>
            <a:off x="839788" y="0"/>
            <a:ext cx="10551023" cy="1600200"/>
          </a:xfrm>
          <a:prstGeom prst="rect">
            <a:avLst/>
          </a:prstGeom>
        </p:spPr>
        <p:txBody>
          <a:bodyPr/>
          <a:lstStyle/>
          <a:p>
            <a:pPr algn="ctr">
              <a:defRPr sz="3600">
                <a:solidFill>
                  <a:srgbClr val="FF0000"/>
                </a:solidFill>
              </a:defRPr>
            </a:pPr>
            <a:r>
              <a:t>Example (9/9):</a:t>
            </a:r>
            <a:br/>
            <a:endParaRPr/>
          </a:p>
        </p:txBody>
      </p:sp>
      <p:sp>
        <p:nvSpPr>
          <p:cNvPr id="1346" name="Google Shape;281;p21"/>
          <p:cNvSpPr txBox="1">
            <a:spLocks noGrp="1"/>
          </p:cNvSpPr>
          <p:nvPr>
            <p:ph type="body" sz="half" idx="1"/>
          </p:nvPr>
        </p:nvSpPr>
        <p:spPr>
          <a:xfrm>
            <a:off x="470261" y="1294606"/>
            <a:ext cx="4558939" cy="4268788"/>
          </a:xfrm>
          <a:prstGeom prst="rect">
            <a:avLst/>
          </a:prstGeom>
        </p:spPr>
        <p:txBody>
          <a:bodyPr/>
          <a:lstStyle/>
          <a:p>
            <a:pPr marL="0">
              <a:lnSpc>
                <a:spcPct val="90000"/>
              </a:lnSpc>
              <a:spcBef>
                <a:spcPts val="0"/>
              </a:spcBef>
              <a:defRPr sz="2200">
                <a:solidFill>
                  <a:srgbClr val="FF0000"/>
                </a:solidFill>
              </a:defRPr>
            </a:pPr>
            <a:r>
              <a:t>Final Predictions:</a:t>
            </a:r>
            <a:endParaRPr sz="1400"/>
          </a:p>
          <a:p>
            <a:pPr marL="0">
              <a:lnSpc>
                <a:spcPct val="90000"/>
              </a:lnSpc>
              <a:spcBef>
                <a:spcPts val="0"/>
              </a:spcBef>
              <a:defRPr sz="2400">
                <a:solidFill>
                  <a:srgbClr val="FF0000"/>
                </a:solidFill>
              </a:defRPr>
            </a:pPr>
            <a:endParaRPr sz="1400"/>
          </a:p>
          <a:p>
            <a:pPr marL="342900" indent="-342900">
              <a:lnSpc>
                <a:spcPct val="90000"/>
              </a:lnSpc>
              <a:spcBef>
                <a:spcPts val="0"/>
              </a:spcBef>
              <a:buClr>
                <a:srgbClr val="262699"/>
              </a:buClr>
              <a:buSzPts val="2400"/>
              <a:buChar char="➢"/>
              <a:defRPr sz="2400">
                <a:solidFill>
                  <a:srgbClr val="845E1D"/>
                </a:solidFill>
              </a:defRPr>
            </a:pPr>
            <a:endParaRPr sz="1400"/>
          </a:p>
          <a:p>
            <a:pPr marL="457200" indent="-457200">
              <a:lnSpc>
                <a:spcPct val="90000"/>
              </a:lnSpc>
              <a:spcBef>
                <a:spcPts val="0"/>
              </a:spcBef>
              <a:buClr>
                <a:srgbClr val="262699"/>
              </a:buClr>
              <a:buSzPts val="2200"/>
              <a:buAutoNum type="arabicPeriod"/>
              <a:defRPr sz="2200">
                <a:solidFill>
                  <a:srgbClr val="845E1D"/>
                </a:solidFill>
              </a:defRPr>
            </a:pPr>
            <a:r>
              <a:t>Through the nodes Article 1 and Article 2  </a:t>
            </a:r>
            <a:endParaRPr sz="1400"/>
          </a:p>
          <a:p>
            <a:pPr marL="800100" lvl="1" indent="-342900">
              <a:lnSpc>
                <a:spcPct val="90000"/>
              </a:lnSpc>
              <a:spcBef>
                <a:spcPts val="0"/>
              </a:spcBef>
              <a:buClr>
                <a:srgbClr val="262699"/>
              </a:buClr>
              <a:buSzPts val="2000"/>
              <a:buFont typeface="Arial"/>
              <a:buChar char="•"/>
              <a:defRPr sz="2000">
                <a:solidFill>
                  <a:srgbClr val="FF0000"/>
                </a:solidFill>
              </a:defRPr>
            </a:pPr>
            <a:r>
              <a:t>Peters’s Topic of Interest </a:t>
            </a:r>
            <a:r>
              <a:rPr>
                <a:solidFill>
                  <a:srgbClr val="008000"/>
                </a:solidFill>
              </a:rPr>
              <a:t>(Biology or Machine Learning)</a:t>
            </a:r>
            <a:r>
              <a:t> </a:t>
            </a:r>
            <a:endParaRPr sz="1200">
              <a:latin typeface="Times New Roman"/>
              <a:ea typeface="Times New Roman"/>
              <a:cs typeface="Times New Roman"/>
              <a:sym typeface="Times New Roman"/>
            </a:endParaRPr>
          </a:p>
          <a:p>
            <a:pPr marL="800100" lvl="1" indent="-342900">
              <a:lnSpc>
                <a:spcPct val="90000"/>
              </a:lnSpc>
              <a:spcBef>
                <a:spcPts val="0"/>
              </a:spcBef>
              <a:buClr>
                <a:srgbClr val="262699"/>
              </a:buClr>
              <a:buSzPts val="2200"/>
              <a:buChar char="➢"/>
              <a:defRPr sz="2200">
                <a:solidFill>
                  <a:srgbClr val="FF0000"/>
                </a:solidFill>
              </a:defRPr>
            </a:pPr>
            <a:endParaRPr sz="1200">
              <a:latin typeface="Times New Roman"/>
              <a:ea typeface="Times New Roman"/>
              <a:cs typeface="Times New Roman"/>
              <a:sym typeface="Times New Roman"/>
            </a:endParaRPr>
          </a:p>
          <a:p>
            <a:pPr marL="457200" indent="-457200">
              <a:lnSpc>
                <a:spcPct val="90000"/>
              </a:lnSpc>
              <a:spcBef>
                <a:spcPts val="400"/>
              </a:spcBef>
              <a:buClr>
                <a:srgbClr val="262699"/>
              </a:buClr>
              <a:buSzPts val="2200"/>
              <a:buAutoNum type="arabicPeriod"/>
              <a:defRPr sz="2200">
                <a:solidFill>
                  <a:srgbClr val="0070C0"/>
                </a:solidFill>
              </a:defRPr>
            </a:pPr>
            <a:r>
              <a:t>Through Maria’s and Nick’s nodes  </a:t>
            </a:r>
            <a:endParaRPr sz="1400"/>
          </a:p>
          <a:p>
            <a:pPr marL="800100" lvl="1" indent="-342900">
              <a:lnSpc>
                <a:spcPct val="90000"/>
              </a:lnSpc>
              <a:spcBef>
                <a:spcPts val="400"/>
              </a:spcBef>
              <a:buClr>
                <a:srgbClr val="262699"/>
              </a:buClr>
              <a:buSzPts val="2000"/>
              <a:buFont typeface="Arial"/>
              <a:buChar char="•"/>
              <a:defRPr sz="2000">
                <a:solidFill>
                  <a:srgbClr val="FF0000"/>
                </a:solidFill>
              </a:defRPr>
            </a:pPr>
            <a:r>
              <a:t>Peter’s Profession</a:t>
            </a:r>
          </a:p>
          <a:p>
            <a:pPr marL="800100" lvl="1" indent="-342900">
              <a:lnSpc>
                <a:spcPct val="90000"/>
              </a:lnSpc>
              <a:spcBef>
                <a:spcPts val="400"/>
              </a:spcBef>
              <a:buClr>
                <a:srgbClr val="262699"/>
              </a:buClr>
              <a:buSzPts val="2000"/>
              <a:buFont typeface="Arial"/>
              <a:buChar char="•"/>
              <a:defRPr sz="2000">
                <a:solidFill>
                  <a:srgbClr val="FF0000"/>
                </a:solidFill>
              </a:defRPr>
            </a:pPr>
            <a:r>
              <a:rPr>
                <a:solidFill>
                  <a:srgbClr val="008000"/>
                </a:solidFill>
              </a:rPr>
              <a:t>(University professor)</a:t>
            </a:r>
          </a:p>
        </p:txBody>
      </p:sp>
      <p:pic>
        <p:nvPicPr>
          <p:cNvPr id="1347" name="pasted-movie.png" descr="pasted-movie.png"/>
          <p:cNvPicPr>
            <a:picLocks noChangeAspect="1"/>
          </p:cNvPicPr>
          <p:nvPr/>
        </p:nvPicPr>
        <p:blipFill>
          <a:blip r:embed="rId2"/>
          <a:stretch>
            <a:fillRect/>
          </a:stretch>
        </p:blipFill>
        <p:spPr>
          <a:xfrm>
            <a:off x="5533006" y="1315313"/>
            <a:ext cx="5703391" cy="4976054"/>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 name="Google Shape;286;p22"/>
          <p:cNvSpPr txBox="1">
            <a:spLocks noGrp="1"/>
          </p:cNvSpPr>
          <p:nvPr>
            <p:ph type="title"/>
          </p:nvPr>
        </p:nvSpPr>
        <p:spPr>
          <a:xfrm>
            <a:off x="143934" y="0"/>
            <a:ext cx="11808884" cy="1143000"/>
          </a:xfrm>
          <a:prstGeom prst="rect">
            <a:avLst/>
          </a:prstGeom>
        </p:spPr>
        <p:txBody>
          <a:bodyPr/>
          <a:lstStyle>
            <a:lvl1pPr algn="ctr">
              <a:defRPr sz="2500">
                <a:solidFill>
                  <a:srgbClr val="FF0000"/>
                </a:solidFill>
              </a:defRPr>
            </a:lvl1pPr>
          </a:lstStyle>
          <a:p>
            <a:r>
              <a:t>Node Representation via GCN using matrixes (1/3):</a:t>
            </a:r>
          </a:p>
        </p:txBody>
      </p:sp>
      <mc:AlternateContent xmlns:mc="http://schemas.openxmlformats.org/markup-compatibility/2006">
        <mc:Choice xmlns:a14="http://schemas.microsoft.com/office/drawing/2010/main" Requires="a14">
          <p:sp>
            <p:nvSpPr>
              <p:cNvPr id="1350" name="Θέση κειμένου 2"/>
              <p:cNvSpPr txBox="1">
                <a:spLocks noGrp="1"/>
              </p:cNvSpPr>
              <p:nvPr>
                <p:ph type="body" idx="1"/>
              </p:nvPr>
            </p:nvSpPr>
            <p:spPr>
              <a:xfrm>
                <a:off x="24342" y="1143000"/>
                <a:ext cx="12048067" cy="5327650"/>
              </a:xfrm>
              <a:prstGeom prst="rect">
                <a:avLst/>
              </a:prstGeom>
            </p:spPr>
            <p:txBody>
              <a:bodyPr/>
              <a:lstStyle/>
              <a:p>
                <a:pPr algn="just">
                  <a:buClr>
                    <a:srgbClr val="262699"/>
                  </a:buClr>
                  <a:buSzPts val="2800"/>
                  <a:buFontTx/>
                  <a:buChar char="➢"/>
                  <a:defRPr sz="2800"/>
                </a:pPr>
                <a:r>
                  <a:t>Co-evolution rule using linear algebra matrices:  </a:t>
                </a:r>
              </a:p>
              <a:p>
                <a:pPr marL="914400" lvl="1" indent="-342900" algn="just">
                  <a:buClr>
                    <a:srgbClr val="262699"/>
                  </a:buClr>
                  <a:buSzPts val="2800"/>
                  <a:buFontTx/>
                  <a:buChar char="➢"/>
                  <a:defRPr sz="2800"/>
                </a:pPr>
                <a:r>
                  <a:t>A </a:t>
                </a:r>
                <a14:m>
                  <m:oMath xmlns:m="http://schemas.openxmlformats.org/officeDocument/2006/math">
                    <m:r>
                      <a:rPr sz="2800" i="1">
                        <a:solidFill>
                          <a:srgbClr val="008000"/>
                        </a:solidFill>
                        <a:latin typeface="Cambria Math" panose="02040503050406030204" pitchFamily="18" charset="0"/>
                      </a:rPr>
                      <m:t>∈ </m:t>
                    </m:r>
                    <m:r>
                      <a:rPr sz="2400" i="1">
                        <a:solidFill>
                          <a:srgbClr val="008000"/>
                        </a:solidFill>
                        <a:latin typeface="Cambria Math" panose="02040503050406030204" pitchFamily="18" charset="0"/>
                      </a:rPr>
                      <m:t>{1,0}</m:t>
                    </m:r>
                    <m:sSup>
                      <m:sSupPr>
                        <m:ctrlPr>
                          <a:rPr sz="2400" i="1">
                            <a:solidFill>
                              <a:srgbClr val="008000"/>
                            </a:solidFill>
                            <a:latin typeface="Cambria Math" panose="02040503050406030204" pitchFamily="18" charset="0"/>
                          </a:rPr>
                        </m:ctrlPr>
                      </m:sSupPr>
                      <m:e>
                        <m:r>
                          <a:rPr sz="2400" i="1">
                            <a:solidFill>
                              <a:srgbClr val="008000"/>
                            </a:solidFill>
                            <a:latin typeface="Cambria Math" panose="02040503050406030204" pitchFamily="18" charset="0"/>
                          </a:rPr>
                          <m:t> </m:t>
                        </m:r>
                      </m:e>
                      <m:sup>
                        <m:r>
                          <a:rPr sz="2400" i="1">
                            <a:solidFill>
                              <a:srgbClr val="008000"/>
                            </a:solidFill>
                            <a:latin typeface="Cambria Math" panose="02040503050406030204" pitchFamily="18" charset="0"/>
                          </a:rPr>
                          <m:t>ⁿ˟ⁿ</m:t>
                        </m:r>
                      </m:sup>
                    </m:sSup>
                  </m:oMath>
                </a14:m>
                <a:r>
                  <a:t>: </a:t>
                </a:r>
                <a:r>
                  <a:rPr>
                    <a:solidFill>
                      <a:srgbClr val="0000FF"/>
                    </a:solidFill>
                  </a:rPr>
                  <a:t>Adjacency matrix</a:t>
                </a:r>
                <a:r>
                  <a:t> of nodes</a:t>
                </a:r>
                <a:endParaRPr>
                  <a:latin typeface="Times New Roman"/>
                  <a:ea typeface="Times New Roman"/>
                  <a:cs typeface="Times New Roman"/>
                  <a:sym typeface="Times New Roman"/>
                </a:endParaRPr>
              </a:p>
              <a:p>
                <a:pPr marL="914400" lvl="1" indent="-342900" algn="just">
                  <a:buClr>
                    <a:srgbClr val="262699"/>
                  </a:buClr>
                  <a:buSzPts val="2800"/>
                  <a:buFontTx/>
                  <a:buChar char="➢"/>
                  <a:defRPr sz="2800"/>
                </a:pPr>
                <a:r>
                  <a:t>H </a:t>
                </a:r>
                <a14:m>
                  <m:oMath xmlns:m="http://schemas.openxmlformats.org/officeDocument/2006/math">
                    <m:r>
                      <a:rPr sz="2800" i="1">
                        <a:solidFill>
                          <a:srgbClr val="008000"/>
                        </a:solidFill>
                        <a:latin typeface="Cambria Math" panose="02040503050406030204" pitchFamily="18" charset="0"/>
                      </a:rPr>
                      <m:t>∈</m:t>
                    </m:r>
                  </m:oMath>
                </a14:m>
                <a:r>
                  <a:t> </a:t>
                </a:r>
                <a14:m>
                  <m:oMath xmlns:m="http://schemas.openxmlformats.org/officeDocument/2006/math">
                    <m:sSup>
                      <m:sSupPr>
                        <m:ctrlPr>
                          <a:rPr sz="2400">
                            <a:solidFill>
                              <a:srgbClr val="008000"/>
                            </a:solidFill>
                            <a:latin typeface="Cambria Math" panose="02040503050406030204" pitchFamily="18" charset="0"/>
                          </a:rPr>
                        </m:ctrlPr>
                      </m:sSupPr>
                      <m:e>
                        <m:r>
                          <a:rPr sz="2400" i="1">
                            <a:solidFill>
                              <a:srgbClr val="008000"/>
                            </a:solidFill>
                            <a:latin typeface="Cambria Math" panose="02040503050406030204" pitchFamily="18" charset="0"/>
                          </a:rPr>
                          <m:t>𝑹</m:t>
                        </m:r>
                      </m:e>
                      <m:sup>
                        <m:r>
                          <a:rPr sz="2400" i="1">
                            <a:solidFill>
                              <a:srgbClr val="008000"/>
                            </a:solidFill>
                            <a:latin typeface="Cambria Math" panose="02040503050406030204" pitchFamily="18" charset="0"/>
                          </a:rPr>
                          <m:t>𝒏𝒙𝒄</m:t>
                        </m:r>
                      </m:sup>
                    </m:sSup>
                  </m:oMath>
                </a14:m>
                <a:r>
                  <a:t>   : </a:t>
                </a:r>
                <a:r>
                  <a:rPr>
                    <a:solidFill>
                      <a:srgbClr val="0000FF"/>
                    </a:solidFill>
                  </a:rPr>
                  <a:t>Feature matrix </a:t>
                </a:r>
                <a:r>
                  <a:t>of nodes</a:t>
                </a:r>
                <a:endParaRPr>
                  <a:latin typeface="Times New Roman"/>
                  <a:ea typeface="Times New Roman"/>
                  <a:cs typeface="Times New Roman"/>
                  <a:sym typeface="Times New Roman"/>
                </a:endParaRPr>
              </a:p>
              <a:p>
                <a:pPr marL="0" indent="0">
                  <a:buSzTx/>
                  <a:buNone/>
                  <a:defRPr sz="2800"/>
                </a:pPr>
                <a:r>
                  <a:t>                                                 </a:t>
                </a:r>
              </a:p>
              <a:p>
                <a:pPr marL="0" indent="0" algn="ctr">
                  <a:buSzTx/>
                  <a:buNone/>
                  <a:defRPr sz="2800" b="0">
                    <a:solidFill>
                      <a:schemeClr val="accent6"/>
                    </a:solidFill>
                  </a:defRPr>
                </a:pP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𝚮</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𝐥</m:t>
                        </m:r>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𝟏</m:t>
                        </m:r>
                        <m:r>
                          <a:rPr sz="2800" i="1">
                            <a:solidFill>
                              <a:srgbClr val="2D2DB9"/>
                            </a:solidFill>
                            <a:latin typeface="Cambria Math" panose="02040503050406030204" pitchFamily="18" charset="0"/>
                          </a:rPr>
                          <m:t>)</m:t>
                        </m:r>
                      </m:sup>
                    </m:sSup>
                    <m:r>
                      <a:rPr sz="2800" i="1">
                        <a:solidFill>
                          <a:srgbClr val="2D2DB9"/>
                        </a:solidFill>
                        <a:latin typeface="Cambria Math" panose="02040503050406030204" pitchFamily="18" charset="0"/>
                      </a:rPr>
                      <m:t> </m:t>
                    </m:r>
                  </m:oMath>
                </a14:m>
                <a:r>
                  <a:rPr b="1"/>
                  <a:t>= σ (</a:t>
                </a:r>
                <a14:m>
                  <m:oMath xmlns:m="http://schemas.openxmlformats.org/officeDocument/2006/math">
                    <m:sSup>
                      <m:sSupPr>
                        <m:ctrlPr>
                          <a:rPr sz="2800">
                            <a:solidFill>
                              <a:srgbClr val="2D2DB9"/>
                            </a:solidFill>
                            <a:latin typeface="Cambria Math" panose="02040503050406030204" pitchFamily="18" charset="0"/>
                          </a:rPr>
                        </m:ctrlPr>
                      </m:sSupPr>
                      <m:e>
                        <m:limUpp>
                          <m:limUppPr>
                            <m:ctrlPr>
                              <a:rPr sz="2800">
                                <a:solidFill>
                                  <a:srgbClr val="2D2DB9"/>
                                </a:solidFill>
                                <a:latin typeface="Cambria Math" panose="02040503050406030204" pitchFamily="18" charset="0"/>
                              </a:rPr>
                            </m:ctrlPr>
                          </m:limUppPr>
                          <m:e>
                            <m:r>
                              <a:rPr sz="2800" i="1">
                                <a:solidFill>
                                  <a:srgbClr val="2D2DB9"/>
                                </a:solidFill>
                                <a:latin typeface="Cambria Math" panose="02040503050406030204" pitchFamily="18" charset="0"/>
                              </a:rPr>
                              <m:t>𝑫</m:t>
                            </m:r>
                          </m:e>
                          <m:lim>
                            <m:r>
                              <a:rPr sz="2800" i="1">
                                <a:solidFill>
                                  <a:srgbClr val="2D2DB9"/>
                                </a:solidFill>
                                <a:latin typeface="Cambria Math" panose="02040503050406030204" pitchFamily="18" charset="0"/>
                              </a:rPr>
                              <m:t>~</m:t>
                            </m:r>
                          </m:lim>
                        </m:limUpp>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𝟏</m:t>
                        </m:r>
                      </m:sup>
                    </m:sSup>
                  </m:oMath>
                </a14:m>
                <a:r>
                  <a:rPr b="1"/>
                  <a:t>∙</a:t>
                </a:r>
                <a14:m>
                  <m:oMath xmlns:m="http://schemas.openxmlformats.org/officeDocument/2006/math">
                    <m:limUpp>
                      <m:limUppPr>
                        <m:ctrlPr>
                          <a:rPr sz="2800">
                            <a:solidFill>
                              <a:srgbClr val="2D2DB9"/>
                            </a:solidFill>
                            <a:latin typeface="Cambria Math" panose="02040503050406030204" pitchFamily="18" charset="0"/>
                          </a:rPr>
                        </m:ctrlPr>
                      </m:limUppPr>
                      <m:e>
                        <m:r>
                          <a:rPr sz="2800" i="1">
                            <a:solidFill>
                              <a:srgbClr val="2D2DB9"/>
                            </a:solidFill>
                            <a:latin typeface="Cambria Math" panose="02040503050406030204" pitchFamily="18" charset="0"/>
                          </a:rPr>
                          <m:t>𝑨</m:t>
                        </m:r>
                      </m:e>
                      <m:lim>
                        <m:r>
                          <a:rPr sz="2800" i="1">
                            <a:solidFill>
                              <a:srgbClr val="2D2DB9"/>
                            </a:solidFill>
                            <a:latin typeface="Cambria Math" panose="02040503050406030204" pitchFamily="18" charset="0"/>
                          </a:rPr>
                          <m:t>~</m:t>
                        </m:r>
                      </m:lim>
                    </m:limUpp>
                  </m:oMath>
                </a14:m>
                <a:r>
                  <a:rPr b="1"/>
                  <a:t>·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𝚮</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𝐥</m:t>
                        </m:r>
                        <m:r>
                          <a:rPr sz="2800" i="1">
                            <a:solidFill>
                              <a:srgbClr val="2D2DB9"/>
                            </a:solidFill>
                            <a:latin typeface="Cambria Math" panose="02040503050406030204" pitchFamily="18" charset="0"/>
                          </a:rPr>
                          <m:t>)</m:t>
                        </m:r>
                      </m:sup>
                    </m:sSup>
                    <m:r>
                      <a:rPr sz="2800" i="1">
                        <a:solidFill>
                          <a:srgbClr val="2D2DB9"/>
                        </a:solidFill>
                        <a:latin typeface="Cambria Math" panose="02040503050406030204" pitchFamily="18" charset="0"/>
                      </a:rPr>
                      <m:t> </m:t>
                    </m:r>
                  </m:oMath>
                </a14:m>
                <a:r>
                  <a:rPr b="1"/>
                  <a:t>·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𝐖</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𝐥</m:t>
                        </m:r>
                        <m:r>
                          <a:rPr sz="2800" i="1">
                            <a:solidFill>
                              <a:srgbClr val="2D2DB9"/>
                            </a:solidFill>
                            <a:latin typeface="Cambria Math" panose="02040503050406030204" pitchFamily="18" charset="0"/>
                          </a:rPr>
                          <m:t>)</m:t>
                        </m:r>
                      </m:sup>
                    </m:sSup>
                  </m:oMath>
                </a14:m>
                <a:r>
                  <a:rPr b="1"/>
                  <a:t>) </a:t>
                </a:r>
              </a:p>
              <a:p>
                <a:pPr marL="342900" algn="ctr">
                  <a:buClr>
                    <a:srgbClr val="262699"/>
                  </a:buClr>
                  <a:buSzPts val="2800"/>
                  <a:buFontTx/>
                  <a:buChar char="➢"/>
                  <a:defRPr sz="2800"/>
                </a:pPr>
                <a:endParaRPr b="1"/>
              </a:p>
              <a:p>
                <a:pPr marL="437838" indent="-323538" algn="just">
                  <a:buClr>
                    <a:srgbClr val="262699"/>
                  </a:buClr>
                  <a:buSzPts val="2200"/>
                  <a:buFontTx/>
                  <a:buChar char="➢"/>
                  <a:defRPr sz="2400" b="0"/>
                </a:pPr>
                <a14:m>
                  <m:oMath xmlns:m="http://schemas.openxmlformats.org/officeDocument/2006/math">
                    <m:limUpp>
                      <m:limUppPr>
                        <m:ctrlPr>
                          <a:rPr sz="2400">
                            <a:solidFill>
                              <a:srgbClr val="008000"/>
                            </a:solidFill>
                            <a:latin typeface="Cambria Math" panose="02040503050406030204" pitchFamily="18" charset="0"/>
                          </a:rPr>
                        </m:ctrlPr>
                      </m:limUppPr>
                      <m:e>
                        <m:r>
                          <a:rPr sz="2400" i="1">
                            <a:solidFill>
                              <a:srgbClr val="008000"/>
                            </a:solidFill>
                            <a:latin typeface="Cambria Math" panose="02040503050406030204" pitchFamily="18" charset="0"/>
                          </a:rPr>
                          <m:t>𝑨</m:t>
                        </m:r>
                      </m:e>
                      <m:lim>
                        <m:r>
                          <a:rPr sz="2400" i="1">
                            <a:solidFill>
                              <a:srgbClr val="008000"/>
                            </a:solidFill>
                            <a:latin typeface="Cambria Math" panose="02040503050406030204" pitchFamily="18" charset="0"/>
                          </a:rPr>
                          <m:t>~</m:t>
                        </m:r>
                      </m:lim>
                    </m:limUpp>
                  </m:oMath>
                </a14:m>
                <a:r>
                  <a:rPr b="1"/>
                  <a:t> = A + I , where I: the identity matrix</a:t>
                </a:r>
              </a:p>
              <a:p>
                <a:pPr marL="437838" indent="-323538" algn="just">
                  <a:buClr>
                    <a:srgbClr val="262699"/>
                  </a:buClr>
                  <a:buSzPts val="2200"/>
                  <a:buFontTx/>
                  <a:buChar char="➢"/>
                  <a:defRPr sz="2400" b="0"/>
                </a:pPr>
                <a14:m>
                  <m:oMath xmlns:m="http://schemas.openxmlformats.org/officeDocument/2006/math">
                    <m:limUpp>
                      <m:limUppPr>
                        <m:ctrlPr>
                          <a:rPr sz="2400">
                            <a:solidFill>
                              <a:srgbClr val="008000"/>
                            </a:solidFill>
                            <a:latin typeface="Cambria Math" panose="02040503050406030204" pitchFamily="18" charset="0"/>
                          </a:rPr>
                        </m:ctrlPr>
                      </m:limUppPr>
                      <m:e>
                        <m:r>
                          <a:rPr sz="2400" i="1">
                            <a:solidFill>
                              <a:srgbClr val="008000"/>
                            </a:solidFill>
                            <a:latin typeface="Cambria Math" panose="02040503050406030204" pitchFamily="18" charset="0"/>
                          </a:rPr>
                          <m:t>𝑫</m:t>
                        </m:r>
                      </m:e>
                      <m:lim>
                        <m:r>
                          <a:rPr sz="2400" i="1">
                            <a:solidFill>
                              <a:srgbClr val="008000"/>
                            </a:solidFill>
                            <a:latin typeface="Cambria Math" panose="02040503050406030204" pitchFamily="18" charset="0"/>
                          </a:rPr>
                          <m:t>~</m:t>
                        </m:r>
                      </m:lim>
                    </m:limUpp>
                  </m:oMath>
                </a14:m>
                <a:r>
                  <a:rPr b="1"/>
                  <a:t>: Diagonal degree matrix (degree matrix) with </a:t>
                </a:r>
                <a14:m>
                  <m:oMath xmlns:m="http://schemas.openxmlformats.org/officeDocument/2006/math">
                    <m:sSub>
                      <m:sSubPr>
                        <m:ctrlPr>
                          <a:rPr sz="2400">
                            <a:solidFill>
                              <a:srgbClr val="0000FF"/>
                            </a:solidFill>
                            <a:latin typeface="Cambria Math" panose="02040503050406030204" pitchFamily="18" charset="0"/>
                          </a:rPr>
                        </m:ctrlPr>
                      </m:sSubPr>
                      <m:e>
                        <m:limUpp>
                          <m:limUppPr>
                            <m:ctrlPr>
                              <a:rPr sz="2400">
                                <a:solidFill>
                                  <a:srgbClr val="0000FF"/>
                                </a:solidFill>
                                <a:latin typeface="Cambria Math" panose="02040503050406030204" pitchFamily="18" charset="0"/>
                              </a:rPr>
                            </m:ctrlPr>
                          </m:limUppPr>
                          <m:e>
                            <m:r>
                              <a:rPr sz="2400" i="1">
                                <a:solidFill>
                                  <a:srgbClr val="0000FF"/>
                                </a:solidFill>
                                <a:latin typeface="Cambria Math" panose="02040503050406030204" pitchFamily="18" charset="0"/>
                              </a:rPr>
                              <m:t>𝑫</m:t>
                            </m:r>
                          </m:e>
                          <m:lim>
                            <m:r>
                              <a:rPr sz="2400" i="1">
                                <a:solidFill>
                                  <a:srgbClr val="0000FF"/>
                                </a:solidFill>
                                <a:latin typeface="Cambria Math" panose="02040503050406030204" pitchFamily="18" charset="0"/>
                              </a:rPr>
                              <m:t>~</m:t>
                            </m:r>
                          </m:lim>
                        </m:limUpp>
                      </m:e>
                      <m:sub>
                        <m:r>
                          <a:rPr sz="2400" i="1">
                            <a:solidFill>
                              <a:srgbClr val="0000FF"/>
                            </a:solidFill>
                            <a:latin typeface="Cambria Math" panose="02040503050406030204" pitchFamily="18" charset="0"/>
                          </a:rPr>
                          <m:t>𝒊</m:t>
                        </m:r>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𝒊</m:t>
                        </m:r>
                      </m:sub>
                    </m:sSub>
                  </m:oMath>
                </a14:m>
                <a:r>
                  <a:rPr b="1">
                    <a:solidFill>
                      <a:srgbClr val="0000FF"/>
                    </a:solidFill>
                  </a:rPr>
                  <a:t>= </a:t>
                </a:r>
                <a14:m>
                  <m:oMath xmlns:m="http://schemas.openxmlformats.org/officeDocument/2006/math">
                    <m:nary>
                      <m:naryPr>
                        <m:chr m:val="∑"/>
                        <m:limLoc m:val="subSup"/>
                        <m:supHide m:val="on"/>
                        <m:ctrlPr>
                          <a:rPr sz="2400" i="1">
                            <a:solidFill>
                              <a:srgbClr val="0000FF"/>
                            </a:solidFill>
                            <a:latin typeface="Cambria Math" panose="02040503050406030204" pitchFamily="18" charset="0"/>
                          </a:rPr>
                        </m:ctrlPr>
                      </m:naryPr>
                      <m:sub>
                        <m:r>
                          <a:rPr sz="2400" i="1">
                            <a:solidFill>
                              <a:srgbClr val="0000FF"/>
                            </a:solidFill>
                            <a:latin typeface="Cambria Math" panose="02040503050406030204" pitchFamily="18" charset="0"/>
                          </a:rPr>
                          <m:t>𝑗</m:t>
                        </m:r>
                      </m:sub>
                      <m:sup/>
                      <m:e>
                        <m:sSub>
                          <m:sSubPr>
                            <m:ctrlPr>
                              <a:rPr sz="2400" i="1">
                                <a:solidFill>
                                  <a:srgbClr val="0000FF"/>
                                </a:solidFill>
                                <a:latin typeface="Cambria Math" panose="02040503050406030204" pitchFamily="18" charset="0"/>
                              </a:rPr>
                            </m:ctrlPr>
                          </m:sSubPr>
                          <m:e>
                            <m:limUpp>
                              <m:limUppPr>
                                <m:ctrlPr>
                                  <a:rPr sz="2400" i="1">
                                    <a:solidFill>
                                      <a:srgbClr val="0000FF"/>
                                    </a:solidFill>
                                    <a:latin typeface="Cambria Math" panose="02040503050406030204" pitchFamily="18" charset="0"/>
                                  </a:rPr>
                                </m:ctrlPr>
                              </m:limUppPr>
                              <m:e>
                                <m:r>
                                  <a:rPr sz="2400" i="1">
                                    <a:solidFill>
                                      <a:srgbClr val="0000FF"/>
                                    </a:solidFill>
                                    <a:latin typeface="Cambria Math" panose="02040503050406030204" pitchFamily="18" charset="0"/>
                                  </a:rPr>
                                  <m:t>𝐴</m:t>
                                </m:r>
                              </m:e>
                              <m:lim>
                                <m:r>
                                  <a:rPr sz="2400" i="1">
                                    <a:solidFill>
                                      <a:srgbClr val="0000FF"/>
                                    </a:solidFill>
                                    <a:latin typeface="Cambria Math" panose="02040503050406030204" pitchFamily="18" charset="0"/>
                                  </a:rPr>
                                  <m:t>~</m:t>
                                </m:r>
                              </m:lim>
                            </m:limUpp>
                          </m:e>
                          <m:sub>
                            <m:r>
                              <a:rPr sz="2400" i="1">
                                <a:solidFill>
                                  <a:srgbClr val="0000FF"/>
                                </a:solidFill>
                                <a:latin typeface="Cambria Math" panose="02040503050406030204" pitchFamily="18" charset="0"/>
                              </a:rPr>
                              <m:t>𝑖</m:t>
                            </m:r>
                            <m:r>
                              <a:rPr sz="2400" i="1">
                                <a:solidFill>
                                  <a:srgbClr val="0000FF"/>
                                </a:solidFill>
                                <a:latin typeface="Cambria Math" panose="02040503050406030204" pitchFamily="18" charset="0"/>
                              </a:rPr>
                              <m:t>,</m:t>
                            </m:r>
                            <m:r>
                              <a:rPr sz="2400" i="1">
                                <a:solidFill>
                                  <a:srgbClr val="0000FF"/>
                                </a:solidFill>
                                <a:latin typeface="Cambria Math" panose="02040503050406030204" pitchFamily="18" charset="0"/>
                              </a:rPr>
                              <m:t>𝑗</m:t>
                            </m:r>
                          </m:sub>
                        </m:sSub>
                      </m:e>
                    </m:nary>
                    <m:r>
                      <a:rPr sz="2400" i="1">
                        <a:solidFill>
                          <a:srgbClr val="008000"/>
                        </a:solidFill>
                        <a:latin typeface="Cambria Math" panose="02040503050406030204" pitchFamily="18" charset="0"/>
                      </a:rPr>
                      <m:t> </m:t>
                    </m:r>
                  </m:oMath>
                </a14:m>
                <a:endParaRPr b="1">
                  <a:solidFill>
                    <a:srgbClr val="0000FF"/>
                  </a:solidFill>
                </a:endParaRPr>
              </a:p>
              <a:p>
                <a:pPr algn="just">
                  <a:buClr>
                    <a:srgbClr val="262699"/>
                  </a:buClr>
                  <a:buSzPts val="2400"/>
                  <a:buFontTx/>
                  <a:buChar char="➢"/>
                  <a:defRPr sz="2400"/>
                </a:pPr>
                <a:r>
                  <a:t>W : weights’ matrix (</a:t>
                </a:r>
                <a14:m>
                  <m:oMath xmlns:m="http://schemas.openxmlformats.org/officeDocument/2006/math">
                    <m:r>
                      <a:rPr sz="2400" i="1">
                        <a:solidFill>
                          <a:srgbClr val="008000"/>
                        </a:solidFill>
                        <a:latin typeface="Cambria Math" panose="02040503050406030204" pitchFamily="18" charset="0"/>
                      </a:rPr>
                      <m:t>∈</m:t>
                    </m:r>
                  </m:oMath>
                </a14:m>
                <a:r>
                  <a:t> </a:t>
                </a:r>
                <a14:m>
                  <m:oMath xmlns:m="http://schemas.openxmlformats.org/officeDocument/2006/math">
                    <m:sSup>
                      <m:sSupPr>
                        <m:ctrlPr>
                          <a:rPr sz="2400">
                            <a:solidFill>
                              <a:srgbClr val="008000"/>
                            </a:solidFill>
                            <a:latin typeface="Cambria Math" panose="02040503050406030204" pitchFamily="18" charset="0"/>
                          </a:rPr>
                        </m:ctrlPr>
                      </m:sSupPr>
                      <m:e>
                        <m:r>
                          <a:rPr sz="2400" i="1">
                            <a:solidFill>
                              <a:srgbClr val="008000"/>
                            </a:solidFill>
                            <a:latin typeface="Cambria Math" panose="02040503050406030204" pitchFamily="18" charset="0"/>
                          </a:rPr>
                          <m:t>𝑹</m:t>
                        </m:r>
                      </m:e>
                      <m:sup>
                        <m:r>
                          <a:rPr sz="2400" i="1">
                            <a:solidFill>
                              <a:srgbClr val="008000"/>
                            </a:solidFill>
                            <a:latin typeface="Cambria Math" panose="02040503050406030204" pitchFamily="18" charset="0"/>
                          </a:rPr>
                          <m:t>𝒄𝒙𝒄</m:t>
                        </m:r>
                        <m:r>
                          <a:rPr sz="2400" i="1">
                            <a:solidFill>
                              <a:srgbClr val="008000"/>
                            </a:solidFill>
                            <a:latin typeface="Cambria Math" panose="02040503050406030204" pitchFamily="18" charset="0"/>
                          </a:rPr>
                          <m:t>′</m:t>
                        </m:r>
                      </m:sup>
                    </m:sSup>
                  </m:oMath>
                </a14:m>
                <a:r>
                  <a:t>)</a:t>
                </a:r>
              </a:p>
              <a:p>
                <a:pPr algn="just">
                  <a:buClr>
                    <a:srgbClr val="262699"/>
                  </a:buClr>
                  <a:buSzPts val="2400"/>
                  <a:buFontTx/>
                  <a:buChar char="➢"/>
                  <a:defRPr sz="2400"/>
                </a:pPr>
                <a:r>
                  <a:t>σ: Non-linear activation function</a:t>
                </a:r>
              </a:p>
              <a:p>
                <a:pPr algn="just">
                  <a:buClr>
                    <a:srgbClr val="262699"/>
                  </a:buClr>
                  <a:buSzPts val="2400"/>
                  <a:buFontTx/>
                  <a:buChar char="➢"/>
                  <a:defRPr sz="2400"/>
                </a:pPr>
                <a:r>
                  <a:t> H </a:t>
                </a:r>
                <a14:m>
                  <m:oMath xmlns:m="http://schemas.openxmlformats.org/officeDocument/2006/math">
                    <m:r>
                      <a:rPr sz="2400" i="1">
                        <a:solidFill>
                          <a:srgbClr val="008000"/>
                        </a:solidFill>
                        <a:latin typeface="Cambria Math" panose="02040503050406030204" pitchFamily="18" charset="0"/>
                      </a:rPr>
                      <m:t>∈</m:t>
                    </m:r>
                  </m:oMath>
                </a14:m>
                <a:r>
                  <a:t> </a:t>
                </a:r>
                <a14:m>
                  <m:oMath xmlns:m="http://schemas.openxmlformats.org/officeDocument/2006/math">
                    <m:sSup>
                      <m:sSupPr>
                        <m:ctrlPr>
                          <a:rPr sz="2400">
                            <a:solidFill>
                              <a:srgbClr val="008000"/>
                            </a:solidFill>
                            <a:latin typeface="Cambria Math" panose="02040503050406030204" pitchFamily="18" charset="0"/>
                          </a:rPr>
                        </m:ctrlPr>
                      </m:sSupPr>
                      <m:e>
                        <m:r>
                          <a:rPr sz="2400" i="1">
                            <a:solidFill>
                              <a:srgbClr val="008000"/>
                            </a:solidFill>
                            <a:latin typeface="Cambria Math" panose="02040503050406030204" pitchFamily="18" charset="0"/>
                          </a:rPr>
                          <m:t>𝑹</m:t>
                        </m:r>
                      </m:e>
                      <m:sup>
                        <m:r>
                          <a:rPr sz="2400" i="1">
                            <a:solidFill>
                              <a:srgbClr val="008000"/>
                            </a:solidFill>
                            <a:latin typeface="Cambria Math" panose="02040503050406030204" pitchFamily="18" charset="0"/>
                          </a:rPr>
                          <m:t>𝒏𝒙𝒄</m:t>
                        </m:r>
                      </m:sup>
                    </m:sSup>
                  </m:oMath>
                </a14:m>
                <a:r>
                  <a:t>: Latent representation  graph’s nodes</a:t>
                </a:r>
                <a:endParaRPr sz="2264"/>
              </a:p>
            </p:txBody>
          </p:sp>
        </mc:Choice>
        <mc:Fallback>
          <p:sp>
            <p:nvSpPr>
              <p:cNvPr id="1350" name="Θέση κειμένου 2"/>
              <p:cNvSpPr txBox="1">
                <a:spLocks noGrp="1" noRot="1" noChangeAspect="1" noMove="1" noResize="1" noEditPoints="1" noAdjustHandles="1" noChangeArrowheads="1" noChangeShapeType="1" noTextEdit="1"/>
              </p:cNvSpPr>
              <p:nvPr>
                <p:ph type="body" idx="1"/>
              </p:nvPr>
            </p:nvSpPr>
            <p:spPr>
              <a:xfrm>
                <a:off x="24342" y="1143000"/>
                <a:ext cx="12048067" cy="5327650"/>
              </a:xfrm>
              <a:prstGeom prst="rect">
                <a:avLst/>
              </a:prstGeom>
              <a:blipFill>
                <a:blip r:embed="rId2"/>
                <a:stretch>
                  <a:fillRect l="-632" t="-2143" b="-1667"/>
                </a:stretch>
              </a:blipFill>
            </p:spPr>
            <p:txBody>
              <a:bodyPr/>
              <a:lstStyle/>
              <a:p>
                <a:r>
                  <a:rPr lang="en-GR">
                    <a:noFill/>
                  </a:rPr>
                  <a:t> </a:t>
                </a:r>
              </a:p>
            </p:txBody>
          </p:sp>
        </mc:Fallback>
      </mc:AlternateContent>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2" name="Google Shape;292;p23"/>
          <p:cNvSpPr txBox="1">
            <a:spLocks noGrp="1"/>
          </p:cNvSpPr>
          <p:nvPr>
            <p:ph type="title"/>
          </p:nvPr>
        </p:nvSpPr>
        <p:spPr>
          <a:xfrm>
            <a:off x="143934" y="0"/>
            <a:ext cx="11808884" cy="1143000"/>
          </a:xfrm>
          <a:prstGeom prst="rect">
            <a:avLst/>
          </a:prstGeom>
        </p:spPr>
        <p:txBody>
          <a:bodyPr/>
          <a:lstStyle>
            <a:lvl1pPr algn="ctr">
              <a:defRPr sz="2500">
                <a:solidFill>
                  <a:srgbClr val="FF0000"/>
                </a:solidFill>
              </a:defRPr>
            </a:lvl1pPr>
          </a:lstStyle>
          <a:p>
            <a:r>
              <a:t>Node Representation via GCN using Tables (2/3):</a:t>
            </a:r>
          </a:p>
        </p:txBody>
      </p:sp>
      <mc:AlternateContent xmlns:mc="http://schemas.openxmlformats.org/markup-compatibility/2006">
        <mc:Choice xmlns:a14="http://schemas.microsoft.com/office/drawing/2010/main" Requires="a14">
          <p:sp>
            <p:nvSpPr>
              <p:cNvPr id="1353" name="Θέση κειμένου 2"/>
              <p:cNvSpPr txBox="1">
                <a:spLocks noGrp="1"/>
              </p:cNvSpPr>
              <p:nvPr>
                <p:ph type="body" idx="1"/>
              </p:nvPr>
            </p:nvSpPr>
            <p:spPr>
              <a:xfrm>
                <a:off x="143933" y="1196975"/>
                <a:ext cx="11057467" cy="5327650"/>
              </a:xfrm>
              <a:prstGeom prst="rect">
                <a:avLst/>
              </a:prstGeom>
            </p:spPr>
            <p:txBody>
              <a:bodyPr/>
              <a:lstStyle/>
              <a:p>
                <a:pPr indent="-457200" algn="just">
                  <a:buClr>
                    <a:srgbClr val="262699"/>
                  </a:buClr>
                  <a:buSzPts val="2800"/>
                  <a:buFontTx/>
                  <a:buChar char="➢"/>
                  <a:defRPr sz="2800"/>
                </a:pPr>
                <a:r>
                  <a:t>The original representations of the nodes </a:t>
                </a:r>
                <a:r>
                  <a:rPr>
                    <a:solidFill>
                      <a:srgbClr val="0000FF"/>
                    </a:solidFill>
                  </a:rPr>
                  <a:t>H</a:t>
                </a:r>
                <a:r>
                  <a:t> are multiplied by a weight matrix </a:t>
                </a:r>
                <a:r>
                  <a:rPr>
                    <a:solidFill>
                      <a:srgbClr val="0000FF"/>
                    </a:solidFill>
                  </a:rPr>
                  <a:t>W</a:t>
                </a:r>
                <a:r>
                  <a:t> and subjected to a linear transformation </a:t>
                </a:r>
              </a:p>
              <a:p>
                <a:pPr marL="342900" algn="just">
                  <a:buClr>
                    <a:srgbClr val="262699"/>
                  </a:buClr>
                  <a:buSzPts val="2800"/>
                  <a:buFontTx/>
                  <a:buChar char="➢"/>
                  <a:defRPr sz="2800"/>
                </a:pPr>
                <a:endParaRPr/>
              </a:p>
              <a:p>
                <a:pPr marL="342900" algn="just">
                  <a:buClr>
                    <a:srgbClr val="262699"/>
                  </a:buClr>
                  <a:buSzPts val="2800"/>
                  <a:buFontTx/>
                  <a:buChar char="➢"/>
                  <a:defRPr sz="2800"/>
                </a:pPr>
                <a:r>
                  <a:t>The characteristics are transmitted to the neighboring nodes through the </a:t>
                </a:r>
                <a:r>
                  <a:rPr>
                    <a:solidFill>
                      <a:srgbClr val="0000FF"/>
                    </a:solidFill>
                  </a:rPr>
                  <a:t>transition probability matrix</a:t>
                </a:r>
              </a:p>
              <a:p>
                <a:pPr marL="0" indent="0" algn="ctr">
                  <a:buSzTx/>
                  <a:buNone/>
                  <a:defRPr b="0">
                    <a:solidFill>
                      <a:srgbClr val="0000FF"/>
                    </a:solidFill>
                  </a:defRPr>
                </a:pPr>
                <a14:m>
                  <m:oMath xmlns:m="http://schemas.openxmlformats.org/officeDocument/2006/math">
                    <m:limUpp>
                      <m:limUppPr>
                        <m:ctrlPr>
                          <a:rPr sz="3200">
                            <a:solidFill>
                              <a:srgbClr val="0000FF"/>
                            </a:solidFill>
                            <a:latin typeface="Cambria Math" panose="02040503050406030204" pitchFamily="18" charset="0"/>
                          </a:rPr>
                        </m:ctrlPr>
                      </m:limUppPr>
                      <m:e>
                        <m:r>
                          <a:rPr sz="3200" i="1">
                            <a:solidFill>
                              <a:srgbClr val="0000FF"/>
                            </a:solidFill>
                            <a:latin typeface="Cambria Math" panose="02040503050406030204" pitchFamily="18" charset="0"/>
                          </a:rPr>
                          <m:t>𝐴</m:t>
                        </m:r>
                      </m:e>
                      <m:lim>
                        <m:r>
                          <a:rPr sz="3200" i="1">
                            <a:solidFill>
                              <a:srgbClr val="0000FF"/>
                            </a:solidFill>
                            <a:latin typeface="Cambria Math" panose="02040503050406030204" pitchFamily="18" charset="0"/>
                          </a:rPr>
                          <m:t>~</m:t>
                        </m:r>
                      </m:lim>
                    </m:limUpp>
                  </m:oMath>
                </a14:m>
                <a:r>
                  <a:rPr b="1">
                    <a:solidFill>
                      <a:srgbClr val="008000"/>
                    </a:solidFill>
                  </a:rPr>
                  <a:t> </a:t>
                </a:r>
                <a14:m>
                  <m:oMath xmlns:m="http://schemas.openxmlformats.org/officeDocument/2006/math">
                    <m:sSup>
                      <m:sSupPr>
                        <m:ctrlPr>
                          <a:rPr sz="3200">
                            <a:solidFill>
                              <a:srgbClr val="0000FF"/>
                            </a:solidFill>
                            <a:latin typeface="Cambria Math" panose="02040503050406030204" pitchFamily="18" charset="0"/>
                          </a:rPr>
                        </m:ctrlPr>
                      </m:sSupPr>
                      <m:e>
                        <m:r>
                          <a:rPr sz="3200" i="1">
                            <a:solidFill>
                              <a:srgbClr val="0000FF"/>
                            </a:solidFill>
                            <a:latin typeface="Cambria Math" panose="02040503050406030204" pitchFamily="18" charset="0"/>
                          </a:rPr>
                          <m:t>∗</m:t>
                        </m:r>
                        <m:limUpp>
                          <m:limUppPr>
                            <m:ctrlPr>
                              <a:rPr sz="3200" i="1">
                                <a:solidFill>
                                  <a:srgbClr val="0000FF"/>
                                </a:solidFill>
                                <a:latin typeface="Cambria Math" panose="02040503050406030204" pitchFamily="18" charset="0"/>
                              </a:rPr>
                            </m:ctrlPr>
                          </m:limUppPr>
                          <m:e>
                            <m:r>
                              <a:rPr sz="3200" i="1">
                                <a:solidFill>
                                  <a:srgbClr val="0000FF"/>
                                </a:solidFill>
                                <a:latin typeface="Cambria Math" panose="02040503050406030204" pitchFamily="18" charset="0"/>
                              </a:rPr>
                              <m:t> </m:t>
                            </m:r>
                            <m:r>
                              <a:rPr sz="3200" i="1">
                                <a:solidFill>
                                  <a:srgbClr val="0000FF"/>
                                </a:solidFill>
                                <a:latin typeface="Cambria Math" panose="02040503050406030204" pitchFamily="18" charset="0"/>
                              </a:rPr>
                              <m:t>𝐷</m:t>
                            </m:r>
                          </m:e>
                          <m:lim>
                            <m:r>
                              <a:rPr sz="3200" i="1">
                                <a:solidFill>
                                  <a:srgbClr val="0000FF"/>
                                </a:solidFill>
                                <a:latin typeface="Cambria Math" panose="02040503050406030204" pitchFamily="18" charset="0"/>
                              </a:rPr>
                              <m:t>~</m:t>
                            </m:r>
                          </m:lim>
                        </m:limUpp>
                      </m:e>
                      <m:sup>
                        <m:r>
                          <a:rPr sz="3200" i="1">
                            <a:solidFill>
                              <a:srgbClr val="0000FF"/>
                            </a:solidFill>
                            <a:latin typeface="Cambria Math" panose="02040503050406030204" pitchFamily="18" charset="0"/>
                          </a:rPr>
                          <m:t>−1</m:t>
                        </m:r>
                      </m:sup>
                    </m:sSup>
                  </m:oMath>
                </a14:m>
                <a:endParaRPr b="1">
                  <a:solidFill>
                    <a:srgbClr val="008000"/>
                  </a:solidFill>
                </a:endParaRPr>
              </a:p>
              <a:p>
                <a:pPr marL="342900" algn="just">
                  <a:buClr>
                    <a:srgbClr val="262699"/>
                  </a:buClr>
                  <a:buFontTx/>
                  <a:buChar char="➢"/>
                  <a:defRPr>
                    <a:solidFill>
                      <a:srgbClr val="0000FF"/>
                    </a:solidFill>
                  </a:defRPr>
                </a:pPr>
                <a:r>
                  <a:t>Alternatively:</a:t>
                </a:r>
              </a:p>
              <a:p>
                <a:pPr marL="800100" lvl="1" indent="-342900" algn="just">
                  <a:buClr>
                    <a:srgbClr val="262699"/>
                  </a:buClr>
                  <a:buSzPts val="2400"/>
                  <a:buFontTx/>
                  <a:buChar char="➢"/>
                  <a:defRPr sz="2400"/>
                </a:pPr>
                <a:r>
                  <a:t>Laplasian </a:t>
                </a:r>
                <a:r>
                  <a:rPr>
                    <a:solidFill>
                      <a:srgbClr val="0000FF"/>
                    </a:solidFill>
                  </a:rPr>
                  <a:t>spectral decomposition</a:t>
                </a:r>
                <a:r>
                  <a:t> for constructing low-dimensional node embeddings in graphs. </a:t>
                </a:r>
              </a:p>
            </p:txBody>
          </p:sp>
        </mc:Choice>
        <mc:Fallback>
          <p:sp>
            <p:nvSpPr>
              <p:cNvPr id="1353" name="Θέση κειμένου 2"/>
              <p:cNvSpPr txBox="1">
                <a:spLocks noGrp="1" noRot="1" noChangeAspect="1" noMove="1" noResize="1" noEditPoints="1" noAdjustHandles="1" noChangeArrowheads="1" noChangeShapeType="1" noTextEdit="1"/>
              </p:cNvSpPr>
              <p:nvPr>
                <p:ph type="body" idx="1"/>
              </p:nvPr>
            </p:nvSpPr>
            <p:spPr>
              <a:xfrm>
                <a:off x="143933" y="1196975"/>
                <a:ext cx="11057467" cy="5327650"/>
              </a:xfrm>
              <a:prstGeom prst="rect">
                <a:avLst/>
              </a:prstGeom>
              <a:blipFill>
                <a:blip r:embed="rId2"/>
                <a:stretch>
                  <a:fillRect l="-2064" t="-2143" r="-2408"/>
                </a:stretch>
              </a:blipFill>
            </p:spPr>
            <p:txBody>
              <a:bodyPr/>
              <a:lstStyle/>
              <a:p>
                <a:r>
                  <a:rPr lang="en-GR">
                    <a:noFill/>
                  </a:rPr>
                  <a:t> </a:t>
                </a:r>
              </a:p>
            </p:txBody>
          </p:sp>
        </mc:Fallback>
      </mc:AlternateContent>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 name="Google Shape;298;p24"/>
          <p:cNvSpPr txBox="1">
            <a:spLocks noGrp="1"/>
          </p:cNvSpPr>
          <p:nvPr>
            <p:ph type="title"/>
          </p:nvPr>
        </p:nvSpPr>
        <p:spPr>
          <a:xfrm>
            <a:off x="143934" y="0"/>
            <a:ext cx="11808884" cy="1143000"/>
          </a:xfrm>
          <a:prstGeom prst="rect">
            <a:avLst/>
          </a:prstGeom>
        </p:spPr>
        <p:txBody>
          <a:bodyPr/>
          <a:lstStyle>
            <a:lvl1pPr algn="ctr">
              <a:defRPr sz="2500">
                <a:solidFill>
                  <a:srgbClr val="FF0000"/>
                </a:solidFill>
              </a:defRPr>
            </a:lvl1pPr>
          </a:lstStyle>
          <a:p>
            <a:r>
              <a:t>Node Representation via GCN using Tables (3/3):</a:t>
            </a:r>
          </a:p>
        </p:txBody>
      </p:sp>
      <mc:AlternateContent xmlns:mc="http://schemas.openxmlformats.org/markup-compatibility/2006">
        <mc:Choice xmlns:a14="http://schemas.microsoft.com/office/drawing/2010/main" Requires="a14">
          <p:sp>
            <p:nvSpPr>
              <p:cNvPr id="1356" name="Θέση κειμένου 2"/>
              <p:cNvSpPr txBox="1">
                <a:spLocks noGrp="1"/>
              </p:cNvSpPr>
              <p:nvPr>
                <p:ph type="body" idx="1"/>
              </p:nvPr>
            </p:nvSpPr>
            <p:spPr>
              <a:xfrm>
                <a:off x="143933" y="1196975"/>
                <a:ext cx="12048067" cy="5327650"/>
              </a:xfrm>
              <a:prstGeom prst="rect">
                <a:avLst/>
              </a:prstGeom>
            </p:spPr>
            <p:txBody>
              <a:bodyPr/>
              <a:lstStyle/>
              <a:p>
                <a:pPr marL="342900" algn="just">
                  <a:buClr>
                    <a:srgbClr val="262699"/>
                  </a:buClr>
                  <a:buSzPts val="2800"/>
                  <a:buFontTx/>
                  <a:buChar char="❑"/>
                  <a:defRPr sz="2800"/>
                </a:pPr>
                <a:r>
                  <a:t>Laplacian matrix L: Representation of a graph in a matrix</a:t>
                </a:r>
              </a:p>
              <a:p>
                <a:pPr marL="1714500" lvl="3" indent="-342900" algn="just">
                  <a:buClr>
                    <a:srgbClr val="262699"/>
                  </a:buClr>
                  <a:buSzPts val="2800"/>
                  <a:buFontTx/>
                  <a:buChar char="❑"/>
                  <a:defRPr sz="2800"/>
                </a:pPr>
                <a:endParaRPr/>
              </a:p>
              <a:p>
                <a:pPr marL="914400" lvl="1" indent="-342900" algn="ctr">
                  <a:buClr>
                    <a:srgbClr val="262699"/>
                  </a:buClr>
                  <a:buSzPts val="2800"/>
                  <a:buFontTx/>
                  <a:buChar char="➢"/>
                  <a:defRPr sz="2800" i="1">
                    <a:solidFill>
                      <a:schemeClr val="accent6"/>
                    </a:solidFill>
                  </a:defRPr>
                </a:pPr>
                <a:r>
                  <a:t>L = I −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𝑫</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𝟏</m:t>
                        </m:r>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𝟐</m:t>
                        </m:r>
                        <m:r>
                          <a:rPr sz="2800" i="1">
                            <a:solidFill>
                              <a:srgbClr val="2D2DB9"/>
                            </a:solidFill>
                            <a:latin typeface="Cambria Math" panose="02040503050406030204" pitchFamily="18" charset="0"/>
                          </a:rPr>
                          <m:t>)</m:t>
                        </m:r>
                      </m:sup>
                    </m:sSup>
                  </m:oMath>
                </a14:m>
                <a:r>
                  <a:t> · A  ·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𝑫</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𝟏</m:t>
                        </m:r>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𝟐</m:t>
                        </m:r>
                        <m:r>
                          <a:rPr sz="2800" i="1">
                            <a:solidFill>
                              <a:srgbClr val="2D2DB9"/>
                            </a:solidFill>
                            <a:latin typeface="Cambria Math" panose="02040503050406030204" pitchFamily="18" charset="0"/>
                          </a:rPr>
                          <m:t>)</m:t>
                        </m:r>
                      </m:sup>
                    </m:sSup>
                  </m:oMath>
                </a14:m>
                <a:endParaRPr/>
              </a:p>
              <a:p>
                <a:pPr marL="1828800" lvl="3" indent="-342900" algn="just">
                  <a:buClr>
                    <a:srgbClr val="262699"/>
                  </a:buClr>
                  <a:buSzPts val="2800"/>
                  <a:buFontTx/>
                  <a:buChar char="❑"/>
                  <a:defRPr sz="2800"/>
                </a:pPr>
                <a:endParaRPr/>
              </a:p>
              <a:p>
                <a:pPr marL="342900" algn="just">
                  <a:buClr>
                    <a:srgbClr val="262699"/>
                  </a:buClr>
                  <a:buSzPts val="2800"/>
                  <a:buFontTx/>
                  <a:buChar char="❑"/>
                  <a:defRPr sz="2800"/>
                </a:pPr>
                <a:r>
                  <a:t>Propagation rule of similar node attributes as matrix product: </a:t>
                </a:r>
                <a:endParaRPr i="1"/>
              </a:p>
              <a:p>
                <a:pPr algn="ctr">
                  <a:buClr>
                    <a:srgbClr val="262699"/>
                  </a:buClr>
                  <a:buSzPts val="2800"/>
                  <a:buFontTx/>
                  <a:buChar char="➢"/>
                  <a:defRPr sz="2800"/>
                </a:pPr>
                <a:r>
                  <a:t>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𝜢</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𝒍</m:t>
                        </m:r>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𝟏</m:t>
                        </m:r>
                        <m:r>
                          <a:rPr sz="2800" i="1">
                            <a:solidFill>
                              <a:srgbClr val="2D2DB9"/>
                            </a:solidFill>
                            <a:latin typeface="Cambria Math" panose="02040503050406030204" pitchFamily="18" charset="0"/>
                          </a:rPr>
                          <m:t>)</m:t>
                        </m:r>
                      </m:sup>
                    </m:sSup>
                    <m:r>
                      <a:rPr sz="2800" i="1">
                        <a:solidFill>
                          <a:srgbClr val="2D2DB9"/>
                        </a:solidFill>
                        <a:latin typeface="Cambria Math" panose="02040503050406030204" pitchFamily="18" charset="0"/>
                      </a:rPr>
                      <m:t> </m:t>
                    </m:r>
                  </m:oMath>
                </a14:m>
                <a:r>
                  <a:rPr i="1">
                    <a:solidFill>
                      <a:schemeClr val="accent6"/>
                    </a:solidFill>
                  </a:rPr>
                  <a:t>= σ ( L ·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𝑯</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𝒍</m:t>
                        </m:r>
                        <m:r>
                          <a:rPr sz="2800" i="1">
                            <a:solidFill>
                              <a:srgbClr val="2D2DB9"/>
                            </a:solidFill>
                            <a:latin typeface="Cambria Math" panose="02040503050406030204" pitchFamily="18" charset="0"/>
                          </a:rPr>
                          <m:t>)</m:t>
                        </m:r>
                      </m:sup>
                    </m:sSup>
                    <m:r>
                      <a:rPr sz="2800" i="1">
                        <a:solidFill>
                          <a:srgbClr val="2D2DB9"/>
                        </a:solidFill>
                        <a:latin typeface="Cambria Math" panose="02040503050406030204" pitchFamily="18" charset="0"/>
                      </a:rPr>
                      <m:t> </m:t>
                    </m:r>
                  </m:oMath>
                </a14:m>
                <a:r>
                  <a:rPr i="1">
                    <a:solidFill>
                      <a:schemeClr val="accent6"/>
                    </a:solidFill>
                  </a:rPr>
                  <a:t>· </a:t>
                </a:r>
                <a14:m>
                  <m:oMath xmlns:m="http://schemas.openxmlformats.org/officeDocument/2006/math">
                    <m:sSup>
                      <m:sSupPr>
                        <m:ctrlPr>
                          <a:rPr sz="2800">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𝑾</m:t>
                        </m:r>
                      </m:e>
                      <m:sup>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𝒍</m:t>
                        </m:r>
                        <m:r>
                          <a:rPr sz="2800" i="1">
                            <a:solidFill>
                              <a:srgbClr val="2D2DB9"/>
                            </a:solidFill>
                            <a:latin typeface="Cambria Math" panose="02040503050406030204" pitchFamily="18" charset="0"/>
                          </a:rPr>
                          <m:t>)</m:t>
                        </m:r>
                      </m:sup>
                    </m:sSup>
                  </m:oMath>
                </a14:m>
                <a:r>
                  <a:rPr i="1">
                    <a:solidFill>
                      <a:schemeClr val="accent6"/>
                    </a:solidFill>
                  </a:rPr>
                  <a:t>) </a:t>
                </a:r>
                <a:endParaRPr i="1"/>
              </a:p>
              <a:p>
                <a:pPr algn="just">
                  <a:buSzPts val="2800"/>
                  <a:defRPr sz="2800"/>
                </a:pPr>
                <a:endParaRPr i="1"/>
              </a:p>
              <a:p>
                <a:pPr marL="342900" algn="just">
                  <a:buClr>
                    <a:srgbClr val="262699"/>
                  </a:buClr>
                  <a:buSzPts val="2800"/>
                  <a:buFontTx/>
                  <a:buChar char="▪"/>
                  <a:defRPr sz="2800" i="1"/>
                </a:pPr>
                <a:r>
                  <a:t>L:  Laplacian matrix</a:t>
                </a:r>
              </a:p>
              <a:p>
                <a:pPr marL="342900" algn="just">
                  <a:buClr>
                    <a:srgbClr val="262699"/>
                  </a:buClr>
                  <a:buSzPts val="2800"/>
                  <a:buFontTx/>
                  <a:buChar char="▪"/>
                  <a:defRPr sz="2800" i="1"/>
                </a:pPr>
                <a:r>
                  <a:t>H: Matrix of nodes’ features of the graph </a:t>
                </a:r>
              </a:p>
              <a:p>
                <a:pPr marL="342900" algn="just">
                  <a:buClr>
                    <a:srgbClr val="262699"/>
                  </a:buClr>
                  <a:buSzPts val="2800"/>
                  <a:buFontTx/>
                  <a:buChar char="▪"/>
                  <a:defRPr sz="2800" i="1"/>
                </a:pPr>
                <a:r>
                  <a:t>W: Weights’ matrix</a:t>
                </a:r>
              </a:p>
            </p:txBody>
          </p:sp>
        </mc:Choice>
        <mc:Fallback>
          <p:sp>
            <p:nvSpPr>
              <p:cNvPr id="1356" name="Θέση κειμένου 2"/>
              <p:cNvSpPr txBox="1">
                <a:spLocks noGrp="1" noRot="1" noChangeAspect="1" noMove="1" noResize="1" noEditPoints="1" noAdjustHandles="1" noChangeArrowheads="1" noChangeShapeType="1" noTextEdit="1"/>
              </p:cNvSpPr>
              <p:nvPr>
                <p:ph type="body" idx="1"/>
              </p:nvPr>
            </p:nvSpPr>
            <p:spPr>
              <a:xfrm>
                <a:off x="143933" y="1196975"/>
                <a:ext cx="12048067" cy="5327650"/>
              </a:xfrm>
              <a:prstGeom prst="rect">
                <a:avLst/>
              </a:prstGeom>
              <a:blipFill>
                <a:blip r:embed="rId2"/>
                <a:stretch>
                  <a:fillRect l="-1579" t="-2143"/>
                </a:stretch>
              </a:blipFill>
            </p:spPr>
            <p:txBody>
              <a:bodyPr/>
              <a:lstStyle/>
              <a:p>
                <a:r>
                  <a:rPr lang="en-GR">
                    <a:noFill/>
                  </a:rPr>
                  <a:t> </a:t>
                </a:r>
              </a:p>
            </p:txBody>
          </p:sp>
        </mc:Fallback>
      </mc:AlternateContent>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 name="Google Shape;304;p25"/>
          <p:cNvSpPr txBox="1">
            <a:spLocks noGrp="1"/>
          </p:cNvSpPr>
          <p:nvPr>
            <p:ph type="title"/>
          </p:nvPr>
        </p:nvSpPr>
        <p:spPr>
          <a:xfrm>
            <a:off x="0" y="-1"/>
            <a:ext cx="12192000" cy="1134902"/>
          </a:xfrm>
          <a:prstGeom prst="rect">
            <a:avLst/>
          </a:prstGeom>
        </p:spPr>
        <p:txBody>
          <a:bodyPr/>
          <a:lstStyle>
            <a:lvl1pPr>
              <a:defRPr sz="3200">
                <a:solidFill>
                  <a:srgbClr val="FF0000"/>
                </a:solidFill>
              </a:defRPr>
            </a:lvl1pPr>
          </a:lstStyle>
          <a:p>
            <a:r>
              <a:t>Defining an Objective Function for Predicting Scores (1/3):</a:t>
            </a:r>
          </a:p>
        </p:txBody>
      </p:sp>
      <mc:AlternateContent xmlns:mc="http://schemas.openxmlformats.org/markup-compatibility/2006">
        <mc:Choice xmlns:a14="http://schemas.microsoft.com/office/drawing/2010/main" Requires="a14">
          <p:sp>
            <p:nvSpPr>
              <p:cNvPr id="1359" name="Υπότιτλος 2"/>
              <p:cNvSpPr txBox="1">
                <a:spLocks noGrp="1"/>
              </p:cNvSpPr>
              <p:nvPr>
                <p:ph type="body" idx="1"/>
              </p:nvPr>
            </p:nvSpPr>
            <p:spPr>
              <a:xfrm>
                <a:off x="595311" y="1270318"/>
                <a:ext cx="8342570" cy="4672079"/>
              </a:xfrm>
              <a:prstGeom prst="rect">
                <a:avLst/>
              </a:prstGeom>
            </p:spPr>
            <p:txBody>
              <a:bodyPr/>
              <a:lstStyle/>
              <a:p>
                <a:pPr marL="336042" indent="-336042" algn="just" defTabSz="896111">
                  <a:spcBef>
                    <a:spcPts val="300"/>
                  </a:spcBef>
                  <a:buClr>
                    <a:srgbClr val="262699"/>
                  </a:buClr>
                  <a:buSzPts val="2700"/>
                  <a:buChar char="➢"/>
                  <a:defRPr sz="2744"/>
                </a:pPr>
                <a:r>
                  <a:t>Neural network output →</a:t>
                </a:r>
              </a:p>
              <a:p>
                <a:pPr marL="784098" lvl="1" indent="-336042" algn="just" defTabSz="896111">
                  <a:spcBef>
                    <a:spcPts val="300"/>
                  </a:spcBef>
                  <a:buClr>
                    <a:srgbClr val="262699"/>
                  </a:buClr>
                  <a:buSzPts val="2300"/>
                  <a:buChar char="➢"/>
                  <a:defRPr sz="2352"/>
                </a:pPr>
                <a:r>
                  <a:t>Predicting a reader's preference </a:t>
                </a:r>
                <a14:m>
                  <m:oMath xmlns:m="http://schemas.openxmlformats.org/officeDocument/2006/math">
                    <m:limUpp>
                      <m:limUppPr>
                        <m:ctrlPr>
                          <a:rPr sz="2350">
                            <a:solidFill>
                              <a:srgbClr val="008000"/>
                            </a:solidFill>
                            <a:latin typeface="Cambria Math" panose="02040503050406030204" pitchFamily="18" charset="0"/>
                          </a:rPr>
                        </m:ctrlPr>
                      </m:limUppPr>
                      <m:e>
                        <m:r>
                          <a:rPr sz="2350" i="1">
                            <a:solidFill>
                              <a:srgbClr val="008000"/>
                            </a:solidFill>
                            <a:latin typeface="Cambria Math" panose="02040503050406030204" pitchFamily="18" charset="0"/>
                          </a:rPr>
                          <m:t>𝑦</m:t>
                        </m:r>
                      </m:e>
                      <m:lim>
                        <m:r>
                          <a:rPr sz="2350" i="1">
                            <a:solidFill>
                              <a:srgbClr val="008000"/>
                            </a:solidFill>
                            <a:latin typeface="Cambria Math" panose="02040503050406030204" pitchFamily="18" charset="0"/>
                          </a:rPr>
                          <m:t>^</m:t>
                        </m:r>
                      </m:lim>
                    </m:limUpp>
                  </m:oMath>
                </a14:m>
                <a:r>
                  <a:rPr sz="2219" b="0">
                    <a:latin typeface="Times Roman"/>
                    <a:ea typeface="Times Roman"/>
                    <a:cs typeface="Times Roman"/>
                    <a:sym typeface="Times Roman"/>
                  </a:rPr>
                  <a:t> </a:t>
                </a:r>
                <a:r>
                  <a:t>for an article </a:t>
                </a:r>
              </a:p>
              <a:p>
                <a:pPr marL="336042" indent="-336042" algn="just" defTabSz="896111">
                  <a:spcBef>
                    <a:spcPts val="300"/>
                  </a:spcBef>
                  <a:buClr>
                    <a:srgbClr val="262699"/>
                  </a:buClr>
                  <a:buSzPts val="2300"/>
                  <a:buChar char="➢"/>
                  <a:defRPr sz="2352"/>
                </a:pPr>
                <a:endParaRPr/>
              </a:p>
              <a:p>
                <a:pPr marL="336042" indent="-336042" algn="just" defTabSz="896111">
                  <a:spcBef>
                    <a:spcPts val="300"/>
                  </a:spcBef>
                  <a:buClr>
                    <a:srgbClr val="262699"/>
                  </a:buClr>
                  <a:buSzPts val="2300"/>
                  <a:buChar char="➢"/>
                  <a:defRPr sz="2352"/>
                </a:pPr>
                <a:r>
                  <a:t>Implementation through a MLP (multi-layer perceptron):</a:t>
                </a:r>
              </a:p>
              <a:p>
                <a:pPr marL="896111" lvl="1" indent="-398272" algn="just" defTabSz="896111">
                  <a:spcBef>
                    <a:spcPts val="300"/>
                  </a:spcBef>
                  <a:buClr>
                    <a:srgbClr val="262699"/>
                  </a:buClr>
                  <a:buSzPts val="2300"/>
                  <a:buChar char="➢"/>
                  <a:defRPr sz="2352"/>
                </a:pPr>
                <a:r>
                  <a:t>Feeding the </a:t>
                </a:r>
                <a:r>
                  <a:rPr>
                    <a:solidFill>
                      <a:srgbClr val="0000FF"/>
                    </a:solidFill>
                  </a:rPr>
                  <a:t>embedding</a:t>
                </a:r>
                <a:r>
                  <a:t>  </a:t>
                </a:r>
                <a:r>
                  <a:rPr>
                    <a:solidFill>
                      <a:srgbClr val="0000FF"/>
                    </a:solidFill>
                  </a:rPr>
                  <a:t>input</a:t>
                </a:r>
                <a:r>
                  <a:t> of under examination reader </a:t>
                </a:r>
                <a:endParaRPr sz="1960">
                  <a:latin typeface="Times New Roman"/>
                  <a:ea typeface="Times New Roman"/>
                  <a:cs typeface="Times New Roman"/>
                  <a:sym typeface="Times New Roman"/>
                </a:endParaRPr>
              </a:p>
              <a:p>
                <a:pPr marL="896111" lvl="1" indent="-398272" algn="just" defTabSz="896111">
                  <a:spcBef>
                    <a:spcPts val="300"/>
                  </a:spcBef>
                  <a:buClr>
                    <a:srgbClr val="262699"/>
                  </a:buClr>
                  <a:buSzPts val="2300"/>
                  <a:buChar char="➢"/>
                  <a:defRPr sz="2352"/>
                </a:pPr>
                <a:r>
                  <a:t>Feeding</a:t>
                </a:r>
                <a:r>
                  <a:rPr sz="1960">
                    <a:latin typeface="Times New Roman"/>
                    <a:ea typeface="Times New Roman"/>
                    <a:cs typeface="Times New Roman"/>
                    <a:sym typeface="Times New Roman"/>
                  </a:rPr>
                  <a:t> </a:t>
                </a:r>
                <a:r>
                  <a:rPr>
                    <a:solidFill>
                      <a:srgbClr val="0000FF"/>
                    </a:solidFill>
                  </a:rPr>
                  <a:t>embedding</a:t>
                </a:r>
                <a:r>
                  <a:t>  </a:t>
                </a:r>
                <a:r>
                  <a:rPr>
                    <a:solidFill>
                      <a:srgbClr val="0000FF"/>
                    </a:solidFill>
                  </a:rPr>
                  <a:t>input</a:t>
                </a:r>
                <a:r>
                  <a:t>  of under examination article </a:t>
                </a:r>
                <a:endParaRPr sz="1960">
                  <a:latin typeface="Times New Roman"/>
                  <a:ea typeface="Times New Roman"/>
                  <a:cs typeface="Times New Roman"/>
                  <a:sym typeface="Times New Roman"/>
                </a:endParaRPr>
              </a:p>
              <a:p>
                <a:pPr marL="896111" lvl="1" indent="-398272" algn="just" defTabSz="896111">
                  <a:spcBef>
                    <a:spcPts val="300"/>
                  </a:spcBef>
                  <a:buClr>
                    <a:srgbClr val="262699"/>
                  </a:buClr>
                  <a:buSzPts val="2300"/>
                  <a:buChar char="➢"/>
                  <a:defRPr sz="2352"/>
                </a:pPr>
                <a:endParaRPr sz="1960">
                  <a:latin typeface="Times New Roman"/>
                  <a:ea typeface="Times New Roman"/>
                  <a:cs typeface="Times New Roman"/>
                  <a:sym typeface="Times New Roman"/>
                </a:endParaRPr>
              </a:p>
              <a:p>
                <a:pPr marL="448055" indent="-423163" algn="just" defTabSz="896111">
                  <a:spcBef>
                    <a:spcPts val="300"/>
                  </a:spcBef>
                  <a:buClr>
                    <a:srgbClr val="262699"/>
                  </a:buClr>
                  <a:buSzPts val="2300"/>
                  <a:buChar char="➢"/>
                  <a:defRPr sz="2352"/>
                </a:pPr>
                <a:r>
                  <a:t>Independent inputs → Prediction via </a:t>
                </a:r>
                <a:r>
                  <a:rPr>
                    <a:solidFill>
                      <a:srgbClr val="0000FF"/>
                    </a:solidFill>
                  </a:rPr>
                  <a:t>dot product</a:t>
                </a:r>
                <a:r>
                  <a:t> or </a:t>
                </a:r>
                <a:r>
                  <a:rPr>
                    <a:solidFill>
                      <a:srgbClr val="0000FF"/>
                    </a:solidFill>
                  </a:rPr>
                  <a:t>simple concatenation</a:t>
                </a:r>
                <a:r>
                  <a:t>.</a:t>
                </a:r>
              </a:p>
            </p:txBody>
          </p:sp>
        </mc:Choice>
        <mc:Fallback>
          <p:sp>
            <p:nvSpPr>
              <p:cNvPr id="1359" name="Υπότιτλος 2"/>
              <p:cNvSpPr txBox="1">
                <a:spLocks noGrp="1" noRot="1" noChangeAspect="1" noMove="1" noResize="1" noEditPoints="1" noAdjustHandles="1" noChangeArrowheads="1" noChangeShapeType="1" noTextEdit="1"/>
              </p:cNvSpPr>
              <p:nvPr>
                <p:ph type="body" idx="1"/>
              </p:nvPr>
            </p:nvSpPr>
            <p:spPr>
              <a:xfrm>
                <a:off x="595311" y="1270318"/>
                <a:ext cx="8342570" cy="4672079"/>
              </a:xfrm>
              <a:prstGeom prst="rect">
                <a:avLst/>
              </a:prstGeom>
              <a:blipFill>
                <a:blip r:embed="rId2"/>
                <a:stretch>
                  <a:fillRect l="-2283" t="-1892" r="-1674" b="-4595"/>
                </a:stretch>
              </a:blipFill>
            </p:spPr>
            <p:txBody>
              <a:bodyPr/>
              <a:lstStyle/>
              <a:p>
                <a:r>
                  <a:rPr lang="en-GR">
                    <a:noFill/>
                  </a:rPr>
                  <a:t> </a:t>
                </a:r>
              </a:p>
            </p:txBody>
          </p:sp>
        </mc:Fallback>
      </mc:AlternateContent>
      <p:pic>
        <p:nvPicPr>
          <p:cNvPr id="1360" name="pasted-movie.png" descr="pasted-movie.png"/>
          <p:cNvPicPr>
            <a:picLocks noChangeAspect="1"/>
          </p:cNvPicPr>
          <p:nvPr/>
        </p:nvPicPr>
        <p:blipFill>
          <a:blip r:embed="rId3"/>
          <a:stretch>
            <a:fillRect/>
          </a:stretch>
        </p:blipFill>
        <p:spPr>
          <a:xfrm>
            <a:off x="9028853" y="1302439"/>
            <a:ext cx="3134497" cy="2734763"/>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 name="Google Shape;310;p26"/>
          <p:cNvSpPr txBox="1">
            <a:spLocks noGrp="1"/>
          </p:cNvSpPr>
          <p:nvPr>
            <p:ph type="title"/>
          </p:nvPr>
        </p:nvSpPr>
        <p:spPr>
          <a:xfrm>
            <a:off x="143934" y="0"/>
            <a:ext cx="11808884" cy="1143000"/>
          </a:xfrm>
          <a:prstGeom prst="rect">
            <a:avLst/>
          </a:prstGeom>
        </p:spPr>
        <p:txBody>
          <a:bodyPr/>
          <a:lstStyle>
            <a:lvl1pPr algn="ctr">
              <a:defRPr>
                <a:solidFill>
                  <a:srgbClr val="FF0000"/>
                </a:solidFill>
              </a:defRPr>
            </a:lvl1pPr>
          </a:lstStyle>
          <a:p>
            <a:r>
              <a:t>Defining an Objective Function for Predicting Scores (2/3):</a:t>
            </a:r>
          </a:p>
        </p:txBody>
      </p:sp>
      <mc:AlternateContent xmlns:mc="http://schemas.openxmlformats.org/markup-compatibility/2006">
        <mc:Choice xmlns:a14="http://schemas.microsoft.com/office/drawing/2010/main" Requires="a14">
          <p:sp>
            <p:nvSpPr>
              <p:cNvPr id="1363" name="Θέση κειμένου 2"/>
              <p:cNvSpPr txBox="1">
                <a:spLocks noGrp="1"/>
              </p:cNvSpPr>
              <p:nvPr>
                <p:ph type="body" idx="1"/>
              </p:nvPr>
            </p:nvSpPr>
            <p:spPr>
              <a:xfrm>
                <a:off x="143933" y="1196975"/>
                <a:ext cx="12048067" cy="5327650"/>
              </a:xfrm>
              <a:prstGeom prst="rect">
                <a:avLst/>
              </a:prstGeom>
            </p:spPr>
            <p:txBody>
              <a:bodyPr/>
              <a:lstStyle/>
              <a:p>
                <a:pPr marL="342900" algn="just">
                  <a:buClr>
                    <a:srgbClr val="262699"/>
                  </a:buClr>
                  <a:buSzPts val="2400"/>
                  <a:buFontTx/>
                  <a:buChar char="➢"/>
                  <a:defRPr sz="2400"/>
                </a:pPr>
                <a:r>
                  <a:t>Inserting the reader and article embeddings into a 3-level MLP to find correlation between them:</a:t>
                </a:r>
              </a:p>
              <a:p>
                <a:pPr marL="342900" algn="ctr">
                  <a:buClr>
                    <a:srgbClr val="262699"/>
                  </a:buClr>
                  <a:buSzPts val="2400"/>
                  <a:buFontTx/>
                  <a:buChar char="➢"/>
                  <a:defRPr sz="2400">
                    <a:solidFill>
                      <a:schemeClr val="accent6"/>
                    </a:solidFill>
                  </a:defRPr>
                </a:pPr>
                <a:r>
                  <a:t> z₁ = h</a:t>
                </a:r>
                <a:r>
                  <a:rPr>
                    <a:latin typeface="Times New Roman"/>
                    <a:ea typeface="Times New Roman"/>
                    <a:cs typeface="Times New Roman"/>
                    <a:sym typeface="Times New Roman"/>
                  </a:rPr>
                  <a:t>ᵢ</a:t>
                </a:r>
                <a:r>
                  <a:t> ⊕</a:t>
                </a:r>
                <a14:m>
                  <m:oMath xmlns:m="http://schemas.openxmlformats.org/officeDocument/2006/math">
                    <m:sSub>
                      <m:sSubPr>
                        <m:ctrlPr>
                          <a:rPr sz="2400">
                            <a:solidFill>
                              <a:srgbClr val="2D2DB9"/>
                            </a:solidFill>
                            <a:latin typeface="Cambria Math" panose="02040503050406030204" pitchFamily="18" charset="0"/>
                          </a:rPr>
                        </m:ctrlPr>
                      </m:sSubPr>
                      <m:e>
                        <m:r>
                          <a:rPr sz="2400" i="1">
                            <a:solidFill>
                              <a:srgbClr val="2D2DB9"/>
                            </a:solidFill>
                            <a:latin typeface="Cambria Math" panose="02040503050406030204" pitchFamily="18" charset="0"/>
                          </a:rPr>
                          <m:t>𝒒</m:t>
                        </m:r>
                      </m:e>
                      <m:sub>
                        <m:r>
                          <a:rPr sz="2400" i="1">
                            <a:solidFill>
                              <a:srgbClr val="2D2DB9"/>
                            </a:solidFill>
                            <a:latin typeface="Cambria Math" panose="02040503050406030204" pitchFamily="18" charset="0"/>
                          </a:rPr>
                          <m:t>𝒋</m:t>
                        </m:r>
                      </m:sub>
                    </m:sSub>
                  </m:oMath>
                </a14:m>
                <a:r>
                  <a:t> </a:t>
                </a:r>
              </a:p>
              <a:p>
                <a:pPr marL="342900" algn="ctr">
                  <a:buClr>
                    <a:srgbClr val="262699"/>
                  </a:buClr>
                  <a:buSzPts val="2400"/>
                  <a:buFontTx/>
                  <a:buChar char="➢"/>
                  <a:defRPr sz="2400">
                    <a:solidFill>
                      <a:schemeClr val="accent6"/>
                    </a:solidFill>
                  </a:defRPr>
                </a:pPr>
                <a:r>
                  <a:t>z₁ = σ (</a:t>
                </a:r>
                <a14:m>
                  <m:oMath xmlns:m="http://schemas.openxmlformats.org/officeDocument/2006/math">
                    <m:sSubSup>
                      <m:sSubSupPr>
                        <m:ctrlPr>
                          <a:rPr sz="2400">
                            <a:solidFill>
                              <a:srgbClr val="2D2DB9"/>
                            </a:solidFill>
                            <a:latin typeface="Cambria Math" panose="02040503050406030204" pitchFamily="18" charset="0"/>
                          </a:rPr>
                        </m:ctrlPr>
                      </m:sSubSupPr>
                      <m:e>
                        <m:r>
                          <a:rPr sz="2400" i="1">
                            <a:solidFill>
                              <a:srgbClr val="2D2DB9"/>
                            </a:solidFill>
                            <a:latin typeface="Cambria Math" panose="02040503050406030204" pitchFamily="18" charset="0"/>
                          </a:rPr>
                          <m:t>𝑾</m:t>
                        </m:r>
                      </m:e>
                      <m:sub>
                        <m:r>
                          <a:rPr sz="2400" i="1">
                            <a:solidFill>
                              <a:srgbClr val="2D2DB9"/>
                            </a:solidFill>
                            <a:latin typeface="Cambria Math" panose="02040503050406030204" pitchFamily="18" charset="0"/>
                          </a:rPr>
                          <m:t>𝒍</m:t>
                        </m:r>
                      </m:sub>
                      <m:sup>
                        <m:r>
                          <a:rPr sz="2400" i="1">
                            <a:solidFill>
                              <a:srgbClr val="2D2DB9"/>
                            </a:solidFill>
                            <a:latin typeface="Cambria Math" panose="02040503050406030204" pitchFamily="18" charset="0"/>
                          </a:rPr>
                          <m:t>(</m:t>
                        </m:r>
                        <m:r>
                          <a:rPr sz="2400" i="1">
                            <a:solidFill>
                              <a:srgbClr val="2D2DB9"/>
                            </a:solidFill>
                            <a:latin typeface="Cambria Math" panose="02040503050406030204" pitchFamily="18" charset="0"/>
                          </a:rPr>
                          <m:t>𝐓</m:t>
                        </m:r>
                        <m:r>
                          <a:rPr sz="2400" i="1">
                            <a:solidFill>
                              <a:srgbClr val="2D2DB9"/>
                            </a:solidFill>
                            <a:latin typeface="Cambria Math" panose="02040503050406030204" pitchFamily="18" charset="0"/>
                          </a:rPr>
                          <m:t>)</m:t>
                        </m:r>
                      </m:sup>
                    </m:sSubSup>
                  </m:oMath>
                </a14:m>
                <a:r>
                  <a:t> + </a:t>
                </a:r>
                <a14:m>
                  <m:oMath xmlns:m="http://schemas.openxmlformats.org/officeDocument/2006/math">
                    <m:sSub>
                      <m:sSubPr>
                        <m:ctrlPr>
                          <a:rPr sz="2400">
                            <a:solidFill>
                              <a:srgbClr val="2D2DB9"/>
                            </a:solidFill>
                            <a:latin typeface="Cambria Math" panose="02040503050406030204" pitchFamily="18" charset="0"/>
                          </a:rPr>
                        </m:ctrlPr>
                      </m:sSubPr>
                      <m:e>
                        <m:r>
                          <a:rPr sz="2400" i="1">
                            <a:solidFill>
                              <a:srgbClr val="2D2DB9"/>
                            </a:solidFill>
                            <a:latin typeface="Cambria Math" panose="02040503050406030204" pitchFamily="18" charset="0"/>
                          </a:rPr>
                          <m:t>𝒃</m:t>
                        </m:r>
                      </m:e>
                      <m:sub>
                        <m:r>
                          <a:rPr sz="2400" i="1">
                            <a:solidFill>
                              <a:srgbClr val="2D2DB9"/>
                            </a:solidFill>
                            <a:latin typeface="Cambria Math" panose="02040503050406030204" pitchFamily="18" charset="0"/>
                          </a:rPr>
                          <m:t>𝒍</m:t>
                        </m:r>
                      </m:sub>
                    </m:sSub>
                  </m:oMath>
                </a14:m>
                <a:r>
                  <a:t>)</a:t>
                </a:r>
              </a:p>
              <a:p>
                <a:pPr marL="323538" indent="-323538" algn="ctr">
                  <a:buClr>
                    <a:srgbClr val="262699"/>
                  </a:buClr>
                  <a:buSzPts val="2200"/>
                  <a:buFontTx/>
                  <a:buChar char="➢"/>
                  <a:defRPr sz="2400" b="0">
                    <a:solidFill>
                      <a:schemeClr val="accent6"/>
                    </a:solidFill>
                  </a:defRPr>
                </a:pPr>
                <a14:m>
                  <m:oMath xmlns:m="http://schemas.openxmlformats.org/officeDocument/2006/math">
                    <m:sSub>
                      <m:sSubPr>
                        <m:ctrlPr>
                          <a:rPr sz="2400">
                            <a:solidFill>
                              <a:srgbClr val="2D2DB9"/>
                            </a:solidFill>
                            <a:latin typeface="Cambria Math" panose="02040503050406030204" pitchFamily="18" charset="0"/>
                          </a:rPr>
                        </m:ctrlPr>
                      </m:sSubPr>
                      <m:e>
                        <m:limUpp>
                          <m:limUppPr>
                            <m:ctrlPr>
                              <a:rPr sz="2400">
                                <a:solidFill>
                                  <a:srgbClr val="2D2DB9"/>
                                </a:solidFill>
                                <a:latin typeface="Cambria Math" panose="02040503050406030204" pitchFamily="18" charset="0"/>
                              </a:rPr>
                            </m:ctrlPr>
                          </m:limUppPr>
                          <m:e>
                            <m:r>
                              <a:rPr sz="2400" i="1">
                                <a:solidFill>
                                  <a:srgbClr val="2D2DB9"/>
                                </a:solidFill>
                                <a:latin typeface="Cambria Math" panose="02040503050406030204" pitchFamily="18" charset="0"/>
                              </a:rPr>
                              <m:t>𝒚</m:t>
                            </m:r>
                          </m:e>
                          <m:lim>
                            <m:r>
                              <a:rPr sz="2400" i="1">
                                <a:solidFill>
                                  <a:srgbClr val="2D2DB9"/>
                                </a:solidFill>
                                <a:latin typeface="Cambria Math" panose="02040503050406030204" pitchFamily="18" charset="0"/>
                              </a:rPr>
                              <m:t>^</m:t>
                            </m:r>
                          </m:lim>
                        </m:limUpp>
                      </m:e>
                      <m:sub>
                        <m:r>
                          <a:rPr sz="2400" i="1">
                            <a:solidFill>
                              <a:srgbClr val="2D2DB9"/>
                            </a:solidFill>
                            <a:latin typeface="Cambria Math" panose="02040503050406030204" pitchFamily="18" charset="0"/>
                          </a:rPr>
                          <m:t>𝒊𝒋</m:t>
                        </m:r>
                      </m:sub>
                    </m:sSub>
                  </m:oMath>
                </a14:m>
                <a:r>
                  <a:rPr b="1"/>
                  <a:t>= σ (</a:t>
                </a:r>
                <a14:m>
                  <m:oMath xmlns:m="http://schemas.openxmlformats.org/officeDocument/2006/math">
                    <m:sSup>
                      <m:sSupPr>
                        <m:ctrlPr>
                          <a:rPr sz="2400">
                            <a:solidFill>
                              <a:srgbClr val="2D2DB9"/>
                            </a:solidFill>
                            <a:latin typeface="Cambria Math" panose="02040503050406030204" pitchFamily="18" charset="0"/>
                          </a:rPr>
                        </m:ctrlPr>
                      </m:sSupPr>
                      <m:e>
                        <m:r>
                          <a:rPr sz="2400" i="1">
                            <a:solidFill>
                              <a:srgbClr val="2D2DB9"/>
                            </a:solidFill>
                            <a:latin typeface="Cambria Math" panose="02040503050406030204" pitchFamily="18" charset="0"/>
                          </a:rPr>
                          <m:t>𝐖</m:t>
                        </m:r>
                      </m:e>
                      <m:sup>
                        <m:r>
                          <a:rPr sz="2400" i="1">
                            <a:solidFill>
                              <a:srgbClr val="2D2DB9"/>
                            </a:solidFill>
                            <a:latin typeface="Cambria Math" panose="02040503050406030204" pitchFamily="18" charset="0"/>
                          </a:rPr>
                          <m:t>(</m:t>
                        </m:r>
                        <m:r>
                          <a:rPr sz="2400" i="1">
                            <a:solidFill>
                              <a:srgbClr val="2D2DB9"/>
                            </a:solidFill>
                            <a:latin typeface="Cambria Math" panose="02040503050406030204" pitchFamily="18" charset="0"/>
                          </a:rPr>
                          <m:t>𝐓</m:t>
                        </m:r>
                        <m:r>
                          <a:rPr sz="2400" i="1">
                            <a:solidFill>
                              <a:srgbClr val="2D2DB9"/>
                            </a:solidFill>
                            <a:latin typeface="Cambria Math" panose="02040503050406030204" pitchFamily="18" charset="0"/>
                          </a:rPr>
                          <m:t>)</m:t>
                        </m:r>
                      </m:sup>
                    </m:sSup>
                    <m:r>
                      <a:rPr sz="2400" i="1">
                        <a:solidFill>
                          <a:srgbClr val="2D2DB9"/>
                        </a:solidFill>
                        <a:latin typeface="Cambria Math" panose="02040503050406030204" pitchFamily="18" charset="0"/>
                      </a:rPr>
                      <m:t> </m:t>
                    </m:r>
                    <m:sSub>
                      <m:sSubPr>
                        <m:ctrlPr>
                          <a:rPr sz="2400" i="1">
                            <a:solidFill>
                              <a:srgbClr val="2D2DB9"/>
                            </a:solidFill>
                            <a:latin typeface="Cambria Math" panose="02040503050406030204" pitchFamily="18" charset="0"/>
                          </a:rPr>
                        </m:ctrlPr>
                      </m:sSubPr>
                      <m:e>
                        <m:r>
                          <a:rPr sz="2400" i="1">
                            <a:solidFill>
                              <a:srgbClr val="2D2DB9"/>
                            </a:solidFill>
                            <a:latin typeface="Cambria Math" panose="02040503050406030204" pitchFamily="18" charset="0"/>
                          </a:rPr>
                          <m:t>𝒛</m:t>
                        </m:r>
                      </m:e>
                      <m:sub>
                        <m:r>
                          <a:rPr sz="2400" i="1">
                            <a:solidFill>
                              <a:srgbClr val="2D2DB9"/>
                            </a:solidFill>
                            <a:latin typeface="Cambria Math" panose="02040503050406030204" pitchFamily="18" charset="0"/>
                          </a:rPr>
                          <m:t>𝒍</m:t>
                        </m:r>
                      </m:sub>
                    </m:sSub>
                  </m:oMath>
                </a14:m>
                <a:r>
                  <a:rPr b="1"/>
                  <a:t> + b )</a:t>
                </a:r>
              </a:p>
              <a:p>
                <a:pPr algn="just">
                  <a:buClr>
                    <a:srgbClr val="262699"/>
                  </a:buClr>
                  <a:buSzPts val="2400"/>
                  <a:buFontTx/>
                  <a:buChar char="➢"/>
                  <a:defRPr sz="2400"/>
                </a:pPr>
                <a:r>
                  <a:t>h</a:t>
                </a:r>
                <a:r>
                  <a:rPr>
                    <a:latin typeface="Times New Roman"/>
                    <a:ea typeface="Times New Roman"/>
                    <a:cs typeface="Times New Roman"/>
                    <a:sym typeface="Times New Roman"/>
                  </a:rPr>
                  <a:t>ᵢ</a:t>
                </a:r>
                <a:r>
                  <a:t> :  Reader’s embedding</a:t>
                </a:r>
              </a:p>
              <a:p>
                <a:pPr marL="437838" indent="-323538" algn="just">
                  <a:buClr>
                    <a:srgbClr val="262699"/>
                  </a:buClr>
                  <a:buSzPts val="2200"/>
                  <a:buFontTx/>
                  <a:buChar char="➢"/>
                  <a:defRPr sz="2400" b="0"/>
                </a:pPr>
                <a14:m>
                  <m:oMath xmlns:m="http://schemas.openxmlformats.org/officeDocument/2006/math">
                    <m:sSub>
                      <m:sSubPr>
                        <m:ctrlPr>
                          <a:rPr sz="2400">
                            <a:solidFill>
                              <a:srgbClr val="008000"/>
                            </a:solidFill>
                            <a:latin typeface="Cambria Math" panose="02040503050406030204" pitchFamily="18" charset="0"/>
                          </a:rPr>
                        </m:ctrlPr>
                      </m:sSubPr>
                      <m:e>
                        <m:r>
                          <a:rPr sz="2400" i="1">
                            <a:solidFill>
                              <a:srgbClr val="008000"/>
                            </a:solidFill>
                            <a:latin typeface="Cambria Math" panose="02040503050406030204" pitchFamily="18" charset="0"/>
                          </a:rPr>
                          <m:t>𝑞</m:t>
                        </m:r>
                      </m:e>
                      <m:sub>
                        <m:r>
                          <a:rPr sz="2400" i="1">
                            <a:solidFill>
                              <a:srgbClr val="008000"/>
                            </a:solidFill>
                            <a:latin typeface="Cambria Math" panose="02040503050406030204" pitchFamily="18" charset="0"/>
                          </a:rPr>
                          <m:t>𝑗</m:t>
                        </m:r>
                      </m:sub>
                    </m:sSub>
                  </m:oMath>
                </a14:m>
                <a:r>
                  <a:rPr b="1"/>
                  <a:t> : Article’s embedding</a:t>
                </a:r>
              </a:p>
              <a:p>
                <a:pPr algn="just">
                  <a:buClr>
                    <a:srgbClr val="262699"/>
                  </a:buClr>
                  <a:buSzPts val="2400"/>
                  <a:buFontTx/>
                  <a:buChar char="➢"/>
                  <a:defRPr sz="2400"/>
                </a:pPr>
                <a:r>
                  <a:t>⊕: Concatenation operator</a:t>
                </a:r>
              </a:p>
              <a:p>
                <a:pPr algn="just">
                  <a:buClr>
                    <a:srgbClr val="262699"/>
                  </a:buClr>
                  <a:buSzPts val="2400"/>
                  <a:buFontTx/>
                  <a:buChar char="➢"/>
                  <a:defRPr sz="2400"/>
                </a:pPr>
                <a:r>
                  <a:t> </a:t>
                </a:r>
                <a14:m>
                  <m:oMath xmlns:m="http://schemas.openxmlformats.org/officeDocument/2006/math">
                    <m:sSub>
                      <m:sSubPr>
                        <m:ctrlPr>
                          <a:rPr sz="2400">
                            <a:solidFill>
                              <a:srgbClr val="008000"/>
                            </a:solidFill>
                            <a:latin typeface="Cambria Math" panose="02040503050406030204" pitchFamily="18" charset="0"/>
                          </a:rPr>
                        </m:ctrlPr>
                      </m:sSubPr>
                      <m:e>
                        <m:r>
                          <a:rPr sz="2400" i="1">
                            <a:solidFill>
                              <a:srgbClr val="008000"/>
                            </a:solidFill>
                            <a:latin typeface="Cambria Math" panose="02040503050406030204" pitchFamily="18" charset="0"/>
                          </a:rPr>
                          <m:t>𝑊</m:t>
                        </m:r>
                      </m:e>
                      <m:sub>
                        <m:r>
                          <a:rPr sz="2400" i="1">
                            <a:solidFill>
                              <a:srgbClr val="008000"/>
                            </a:solidFill>
                            <a:latin typeface="Cambria Math" panose="02040503050406030204" pitchFamily="18" charset="0"/>
                          </a:rPr>
                          <m:t>𝑙</m:t>
                        </m:r>
                      </m:sub>
                    </m:sSub>
                    <m:r>
                      <a:rPr sz="2400" i="1">
                        <a:solidFill>
                          <a:srgbClr val="008000"/>
                        </a:solidFill>
                        <a:latin typeface="Cambria Math" panose="02040503050406030204" pitchFamily="18" charset="0"/>
                      </a:rPr>
                      <m:t> </m:t>
                    </m:r>
                  </m:oMath>
                </a14:m>
                <a:r>
                  <a:t>: Weight’s Matrix</a:t>
                </a:r>
              </a:p>
              <a:p>
                <a:pPr marL="437838" indent="-323538" algn="just">
                  <a:buClr>
                    <a:srgbClr val="262699"/>
                  </a:buClr>
                  <a:buSzPts val="2200"/>
                  <a:buFontTx/>
                  <a:buChar char="➢"/>
                  <a:defRPr sz="2400" b="0"/>
                </a:pPr>
                <a14:m>
                  <m:oMath xmlns:m="http://schemas.openxmlformats.org/officeDocument/2006/math">
                    <m:sSub>
                      <m:sSubPr>
                        <m:ctrlPr>
                          <a:rPr sz="2400">
                            <a:solidFill>
                              <a:srgbClr val="008000"/>
                            </a:solidFill>
                            <a:latin typeface="Cambria Math" panose="02040503050406030204" pitchFamily="18" charset="0"/>
                          </a:rPr>
                        </m:ctrlPr>
                      </m:sSubPr>
                      <m:e>
                        <m:r>
                          <a:rPr sz="2400" i="1">
                            <a:solidFill>
                              <a:srgbClr val="008000"/>
                            </a:solidFill>
                            <a:latin typeface="Cambria Math" panose="02040503050406030204" pitchFamily="18" charset="0"/>
                          </a:rPr>
                          <m:t>𝑏</m:t>
                        </m:r>
                      </m:e>
                      <m:sub>
                        <m:r>
                          <a:rPr sz="2400" i="1">
                            <a:solidFill>
                              <a:srgbClr val="008000"/>
                            </a:solidFill>
                            <a:latin typeface="Cambria Math" panose="02040503050406030204" pitchFamily="18" charset="0"/>
                          </a:rPr>
                          <m:t>𝑙</m:t>
                        </m:r>
                      </m:sub>
                    </m:sSub>
                  </m:oMath>
                </a14:m>
                <a:r>
                  <a:rPr b="1"/>
                  <a:t>:  bias </a:t>
                </a:r>
              </a:p>
              <a:p>
                <a:pPr algn="just">
                  <a:buClr>
                    <a:srgbClr val="262699"/>
                  </a:buClr>
                  <a:buSzPts val="2400"/>
                  <a:buFontTx/>
                  <a:buChar char="➢"/>
                  <a:defRPr sz="2400"/>
                </a:pPr>
                <a:r>
                  <a:t>σ:  Activation function for  l-layer</a:t>
                </a:r>
              </a:p>
            </p:txBody>
          </p:sp>
        </mc:Choice>
        <mc:Fallback>
          <p:sp>
            <p:nvSpPr>
              <p:cNvPr id="1363" name="Θέση κειμένου 2"/>
              <p:cNvSpPr txBox="1">
                <a:spLocks noGrp="1" noRot="1" noChangeAspect="1" noMove="1" noResize="1" noEditPoints="1" noAdjustHandles="1" noChangeArrowheads="1" noChangeShapeType="1" noTextEdit="1"/>
              </p:cNvSpPr>
              <p:nvPr>
                <p:ph type="body" idx="1"/>
              </p:nvPr>
            </p:nvSpPr>
            <p:spPr>
              <a:xfrm>
                <a:off x="143933" y="1196975"/>
                <a:ext cx="12048067" cy="5327650"/>
              </a:xfrm>
              <a:prstGeom prst="rect">
                <a:avLst/>
              </a:prstGeom>
              <a:blipFill>
                <a:blip r:embed="rId2"/>
                <a:stretch>
                  <a:fillRect l="-1368" t="-1905" r="-1158"/>
                </a:stretch>
              </a:blipFill>
            </p:spPr>
            <p:txBody>
              <a:bodyPr/>
              <a:lstStyle/>
              <a:p>
                <a:r>
                  <a:rPr lang="en-GR">
                    <a:noFill/>
                  </a:rPr>
                  <a:t> </a:t>
                </a:r>
              </a:p>
            </p:txBody>
          </p:sp>
        </mc:Fallback>
      </mc:AlternateContent>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5" name="Google Shape;316;p27"/>
          <p:cNvSpPr txBox="1">
            <a:spLocks noGrp="1"/>
          </p:cNvSpPr>
          <p:nvPr>
            <p:ph type="title"/>
          </p:nvPr>
        </p:nvSpPr>
        <p:spPr>
          <a:xfrm>
            <a:off x="143934" y="0"/>
            <a:ext cx="11808884" cy="1143000"/>
          </a:xfrm>
          <a:prstGeom prst="rect">
            <a:avLst/>
          </a:prstGeom>
        </p:spPr>
        <p:txBody>
          <a:bodyPr/>
          <a:lstStyle>
            <a:lvl1pPr algn="ctr">
              <a:defRPr>
                <a:solidFill>
                  <a:srgbClr val="FF0000"/>
                </a:solidFill>
              </a:defRPr>
            </a:lvl1pPr>
          </a:lstStyle>
          <a:p>
            <a:r>
              <a:t>Defining an Objective Function for Predicting Scores (3/3):</a:t>
            </a:r>
          </a:p>
        </p:txBody>
      </p:sp>
      <mc:AlternateContent xmlns:mc="http://schemas.openxmlformats.org/markup-compatibility/2006">
        <mc:Choice xmlns:a14="http://schemas.microsoft.com/office/drawing/2010/main" Requires="a14">
          <p:sp>
            <p:nvSpPr>
              <p:cNvPr id="1366" name="Θέση κειμένου 2"/>
              <p:cNvSpPr txBox="1">
                <a:spLocks noGrp="1"/>
              </p:cNvSpPr>
              <p:nvPr>
                <p:ph type="body" idx="1"/>
              </p:nvPr>
            </p:nvSpPr>
            <p:spPr>
              <a:xfrm>
                <a:off x="143933" y="1196975"/>
                <a:ext cx="12048067" cy="5327650"/>
              </a:xfrm>
              <a:prstGeom prst="rect">
                <a:avLst/>
              </a:prstGeom>
            </p:spPr>
            <p:txBody>
              <a:bodyPr/>
              <a:lstStyle/>
              <a:p>
                <a:pPr algn="just">
                  <a:buClr>
                    <a:srgbClr val="262699"/>
                  </a:buClr>
                  <a:buSzPts val="2800"/>
                  <a:buFontTx/>
                  <a:buChar char="➢"/>
                  <a:defRPr sz="2800"/>
                </a:pPr>
                <a:r>
                  <a:t>Cross entropy loss function</a:t>
                </a:r>
                <a:br>
                  <a:rPr sz="2000">
                    <a:solidFill>
                      <a:schemeClr val="accent6"/>
                    </a:solidFill>
                  </a:rPr>
                </a:br>
                <a:endParaRPr>
                  <a:solidFill>
                    <a:schemeClr val="accent6"/>
                  </a:solidFill>
                </a:endParaRPr>
              </a:p>
              <a:p>
                <a:pPr algn="just">
                  <a:buClr>
                    <a:srgbClr val="262699"/>
                  </a:buClr>
                  <a:buSzPts val="2800"/>
                  <a:buFontTx/>
                  <a:buChar char="➢"/>
                  <a:defRPr sz="2800"/>
                </a:pPr>
                <a:r>
                  <a:t>For the predicted preference  </a:t>
                </a:r>
                <a14:m>
                  <m:oMath xmlns:m="http://schemas.openxmlformats.org/officeDocument/2006/math">
                    <m:sSub>
                      <m:sSubPr>
                        <m:ctrlPr>
                          <a:rPr sz="2800">
                            <a:solidFill>
                              <a:srgbClr val="008000"/>
                            </a:solidFill>
                            <a:latin typeface="Cambria Math" panose="02040503050406030204" pitchFamily="18" charset="0"/>
                          </a:rPr>
                        </m:ctrlPr>
                      </m:sSubPr>
                      <m:e>
                        <m:limUpp>
                          <m:limUppPr>
                            <m:ctrlPr>
                              <a:rPr sz="2800">
                                <a:solidFill>
                                  <a:srgbClr val="008000"/>
                                </a:solidFill>
                                <a:latin typeface="Cambria Math" panose="02040503050406030204" pitchFamily="18" charset="0"/>
                              </a:rPr>
                            </m:ctrlPr>
                          </m:limUppPr>
                          <m:e>
                            <m:r>
                              <a:rPr sz="2800" i="1">
                                <a:solidFill>
                                  <a:srgbClr val="008000"/>
                                </a:solidFill>
                                <a:latin typeface="Cambria Math" panose="02040503050406030204" pitchFamily="18" charset="0"/>
                              </a:rPr>
                              <m:t>𝑦</m:t>
                            </m:r>
                          </m:e>
                          <m:lim>
                            <m:r>
                              <a:rPr sz="2800" i="1">
                                <a:solidFill>
                                  <a:srgbClr val="008000"/>
                                </a:solidFill>
                                <a:latin typeface="Cambria Math" panose="02040503050406030204" pitchFamily="18" charset="0"/>
                              </a:rPr>
                              <m:t>^</m:t>
                            </m:r>
                          </m:lim>
                        </m:limUpp>
                      </m:e>
                      <m:sub>
                        <m:r>
                          <a:rPr sz="2800" i="1">
                            <a:solidFill>
                              <a:srgbClr val="008000"/>
                            </a:solidFill>
                            <a:latin typeface="Cambria Math" panose="02040503050406030204" pitchFamily="18" charset="0"/>
                          </a:rPr>
                          <m:t>𝑖𝑗</m:t>
                        </m:r>
                      </m:sub>
                    </m:sSub>
                  </m:oMath>
                </a14:m>
                <a:r>
                  <a:t> :</a:t>
                </a:r>
              </a:p>
              <a:p>
                <a:pPr algn="just">
                  <a:buClr>
                    <a:srgbClr val="262699"/>
                  </a:buClr>
                  <a:buSzPts val="2800"/>
                  <a:buFontTx/>
                  <a:buChar char="➢"/>
                  <a:defRPr sz="2800"/>
                </a:pPr>
                <a:endParaRPr/>
              </a:p>
              <a:p>
                <a:pPr indent="-457200" algn="ctr">
                  <a:buClr>
                    <a:srgbClr val="262699"/>
                  </a:buClr>
                  <a:buSzPts val="2800"/>
                  <a:buFontTx/>
                  <a:buChar char="➢"/>
                  <a:defRPr sz="2800">
                    <a:solidFill>
                      <a:schemeClr val="accent6"/>
                    </a:solidFill>
                  </a:defRPr>
                </a:pPr>
                <a:r>
                  <a:t>L = −</a:t>
                </a:r>
                <a14:m>
                  <m:oMath xmlns:m="http://schemas.openxmlformats.org/officeDocument/2006/math">
                    <m:nary>
                      <m:naryPr>
                        <m:chr m:val="∑"/>
                        <m:limLoc m:val="undOvr"/>
                        <m:supHide m:val="on"/>
                        <m:ctrlPr>
                          <a:rPr sz="2800" i="1">
                            <a:solidFill>
                              <a:srgbClr val="2D2DB9"/>
                            </a:solidFill>
                            <a:latin typeface="Cambria Math" panose="02040503050406030204" pitchFamily="18" charset="0"/>
                          </a:rPr>
                        </m:ctrlPr>
                      </m:naryPr>
                      <m:sub>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𝒊</m:t>
                        </m:r>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𝒋</m:t>
                        </m:r>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𝒀</m:t>
                        </m:r>
                        <m:r>
                          <a:rPr sz="2800" i="1">
                            <a:solidFill>
                              <a:srgbClr val="2D2DB9"/>
                            </a:solidFill>
                            <a:latin typeface="Cambria Math" panose="02040503050406030204" pitchFamily="18" charset="0"/>
                          </a:rPr>
                          <m:t>∪</m:t>
                        </m:r>
                        <m:sSup>
                          <m:sSupPr>
                            <m:ctrlPr>
                              <a:rPr sz="2800" i="1">
                                <a:solidFill>
                                  <a:srgbClr val="2D2DB9"/>
                                </a:solidFill>
                                <a:latin typeface="Cambria Math" panose="02040503050406030204" pitchFamily="18" charset="0"/>
                              </a:rPr>
                            </m:ctrlPr>
                          </m:sSupPr>
                          <m:e>
                            <m:r>
                              <a:rPr sz="2800" i="1">
                                <a:solidFill>
                                  <a:srgbClr val="2D2DB9"/>
                                </a:solidFill>
                                <a:latin typeface="Cambria Math" panose="02040503050406030204" pitchFamily="18" charset="0"/>
                              </a:rPr>
                              <m:t>𝒀</m:t>
                            </m:r>
                          </m:e>
                          <m:sup>
                            <m:r>
                              <a:rPr sz="2800" i="1">
                                <a:solidFill>
                                  <a:srgbClr val="2D2DB9"/>
                                </a:solidFill>
                                <a:latin typeface="Cambria Math" panose="02040503050406030204" pitchFamily="18" charset="0"/>
                              </a:rPr>
                              <m:t>−</m:t>
                            </m:r>
                          </m:sup>
                        </m:sSup>
                      </m:sub>
                      <m:sup/>
                      <m:e>
                        <m:sSub>
                          <m:sSubPr>
                            <m:ctrlPr>
                              <a:rPr sz="2800" i="1">
                                <a:solidFill>
                                  <a:srgbClr val="2D2DB9"/>
                                </a:solidFill>
                                <a:latin typeface="Cambria Math" panose="02040503050406030204" pitchFamily="18" charset="0"/>
                              </a:rPr>
                            </m:ctrlPr>
                          </m:sSubPr>
                          <m:e>
                            <m:r>
                              <a:rPr sz="2800" i="1">
                                <a:solidFill>
                                  <a:srgbClr val="2D2DB9"/>
                                </a:solidFill>
                                <a:latin typeface="Cambria Math" panose="02040503050406030204" pitchFamily="18" charset="0"/>
                              </a:rPr>
                              <m:t>𝒚</m:t>
                            </m:r>
                          </m:e>
                          <m:sub>
                            <m:r>
                              <a:rPr sz="2800" i="1">
                                <a:solidFill>
                                  <a:srgbClr val="2D2DB9"/>
                                </a:solidFill>
                                <a:latin typeface="Cambria Math" panose="02040503050406030204" pitchFamily="18" charset="0"/>
                              </a:rPr>
                              <m:t>𝒊𝒋</m:t>
                            </m:r>
                          </m:sub>
                        </m:sSub>
                        <m:r>
                          <a:rPr sz="2800" i="1">
                            <a:solidFill>
                              <a:srgbClr val="2D2DB9"/>
                            </a:solidFill>
                            <a:latin typeface="Cambria Math" panose="02040503050406030204" pitchFamily="18" charset="0"/>
                          </a:rPr>
                          <m:t>∙</m:t>
                        </m:r>
                        <m:func>
                          <m:funcPr>
                            <m:ctrlPr>
                              <a:rPr sz="2800" i="1">
                                <a:solidFill>
                                  <a:srgbClr val="2D2DB9"/>
                                </a:solidFill>
                                <a:latin typeface="Cambria Math" panose="02040503050406030204" pitchFamily="18" charset="0"/>
                              </a:rPr>
                            </m:ctrlPr>
                          </m:funcPr>
                          <m:fName>
                            <m:r>
                              <a:rPr sz="2800" i="1">
                                <a:solidFill>
                                  <a:srgbClr val="2D2DB9"/>
                                </a:solidFill>
                                <a:latin typeface="Cambria Math" panose="02040503050406030204" pitchFamily="18" charset="0"/>
                              </a:rPr>
                              <m:t>𝐥𝐨𝐠</m:t>
                            </m:r>
                          </m:fName>
                          <m:e>
                            <m:sSub>
                              <m:sSubPr>
                                <m:ctrlPr>
                                  <a:rPr sz="2800" i="1">
                                    <a:solidFill>
                                      <a:srgbClr val="2D2DB9"/>
                                    </a:solidFill>
                                    <a:latin typeface="Cambria Math" panose="02040503050406030204" pitchFamily="18" charset="0"/>
                                  </a:rPr>
                                </m:ctrlPr>
                              </m:sSubPr>
                              <m:e>
                                <m:limUpp>
                                  <m:limUppPr>
                                    <m:ctrlPr>
                                      <a:rPr sz="2800" i="1">
                                        <a:solidFill>
                                          <a:srgbClr val="2D2DB9"/>
                                        </a:solidFill>
                                        <a:latin typeface="Cambria Math" panose="02040503050406030204" pitchFamily="18" charset="0"/>
                                      </a:rPr>
                                    </m:ctrlPr>
                                  </m:limUppPr>
                                  <m:e>
                                    <m:r>
                                      <a:rPr sz="2800" i="1">
                                        <a:solidFill>
                                          <a:srgbClr val="2D2DB9"/>
                                        </a:solidFill>
                                        <a:latin typeface="Cambria Math" panose="02040503050406030204" pitchFamily="18" charset="0"/>
                                      </a:rPr>
                                      <m:t>𝒚</m:t>
                                    </m:r>
                                  </m:e>
                                  <m:lim>
                                    <m:r>
                                      <a:rPr sz="2800" i="1">
                                        <a:solidFill>
                                          <a:srgbClr val="2D2DB9"/>
                                        </a:solidFill>
                                        <a:latin typeface="Cambria Math" panose="02040503050406030204" pitchFamily="18" charset="0"/>
                                      </a:rPr>
                                      <m:t>^</m:t>
                                    </m:r>
                                  </m:lim>
                                </m:limUpp>
                              </m:e>
                              <m:sub>
                                <m:r>
                                  <a:rPr sz="2800" i="1">
                                    <a:solidFill>
                                      <a:srgbClr val="2D2DB9"/>
                                    </a:solidFill>
                                    <a:latin typeface="Cambria Math" panose="02040503050406030204" pitchFamily="18" charset="0"/>
                                  </a:rPr>
                                  <m:t>𝒊𝒋</m:t>
                                </m:r>
                              </m:sub>
                            </m:sSub>
                          </m:e>
                        </m:func>
                      </m:e>
                    </m:nary>
                  </m:oMath>
                </a14:m>
                <a:r>
                  <a:t>+(1-</a:t>
                </a:r>
                <a14:m>
                  <m:oMath xmlns:m="http://schemas.openxmlformats.org/officeDocument/2006/math">
                    <m:sSub>
                      <m:sSubPr>
                        <m:ctrlPr>
                          <a:rPr sz="2800">
                            <a:solidFill>
                              <a:srgbClr val="2D2DB9"/>
                            </a:solidFill>
                            <a:latin typeface="Cambria Math" panose="02040503050406030204" pitchFamily="18" charset="0"/>
                          </a:rPr>
                        </m:ctrlPr>
                      </m:sSubPr>
                      <m:e>
                        <m:r>
                          <a:rPr sz="2800" i="1">
                            <a:solidFill>
                              <a:srgbClr val="2D2DB9"/>
                            </a:solidFill>
                            <a:latin typeface="Cambria Math" panose="02040503050406030204" pitchFamily="18" charset="0"/>
                          </a:rPr>
                          <m:t>𝒚</m:t>
                        </m:r>
                      </m:e>
                      <m:sub>
                        <m:r>
                          <a:rPr sz="2800" i="1">
                            <a:solidFill>
                              <a:srgbClr val="2D2DB9"/>
                            </a:solidFill>
                            <a:latin typeface="Cambria Math" panose="02040503050406030204" pitchFamily="18" charset="0"/>
                          </a:rPr>
                          <m:t>𝒊𝒋</m:t>
                        </m:r>
                      </m:sub>
                    </m:sSub>
                  </m:oMath>
                </a14:m>
                <a:r>
                  <a:t>)</a:t>
                </a:r>
                <a14:m>
                  <m:oMath xmlns:m="http://schemas.openxmlformats.org/officeDocument/2006/math">
                    <m:r>
                      <a:rPr sz="2800" i="1">
                        <a:solidFill>
                          <a:srgbClr val="2D2DB9"/>
                        </a:solidFill>
                        <a:latin typeface="Cambria Math" panose="02040503050406030204" pitchFamily="18" charset="0"/>
                      </a:rPr>
                      <m:t>∙</m:t>
                    </m:r>
                  </m:oMath>
                </a14:m>
                <a:r>
                  <a:t> </a:t>
                </a:r>
                <a14:m>
                  <m:oMath xmlns:m="http://schemas.openxmlformats.org/officeDocument/2006/math">
                    <m:func>
                      <m:funcPr>
                        <m:ctrlPr>
                          <a:rPr sz="2800" i="1">
                            <a:solidFill>
                              <a:srgbClr val="2D2DB9"/>
                            </a:solidFill>
                            <a:latin typeface="Cambria Math" panose="02040503050406030204" pitchFamily="18" charset="0"/>
                          </a:rPr>
                        </m:ctrlPr>
                      </m:funcPr>
                      <m:fName>
                        <m:r>
                          <a:rPr sz="2800" i="1">
                            <a:solidFill>
                              <a:srgbClr val="2D2DB9"/>
                            </a:solidFill>
                            <a:latin typeface="Cambria Math" panose="02040503050406030204" pitchFamily="18" charset="0"/>
                          </a:rPr>
                          <m:t>𝒍𝒐𝒈</m:t>
                        </m:r>
                      </m:fName>
                      <m:e>
                        <m:r>
                          <a:rPr sz="2800" i="1">
                            <a:solidFill>
                              <a:srgbClr val="2D2DB9"/>
                            </a:solidFill>
                            <a:latin typeface="Cambria Math" panose="02040503050406030204" pitchFamily="18" charset="0"/>
                          </a:rPr>
                          <m:t>(</m:t>
                        </m:r>
                        <m:r>
                          <a:rPr sz="2800" i="1">
                            <a:solidFill>
                              <a:srgbClr val="2D2DB9"/>
                            </a:solidFill>
                            <a:latin typeface="Cambria Math" panose="02040503050406030204" pitchFamily="18" charset="0"/>
                          </a:rPr>
                          <m:t>𝟏</m:t>
                        </m:r>
                        <m:r>
                          <a:rPr sz="2800" i="1">
                            <a:solidFill>
                              <a:srgbClr val="2D2DB9"/>
                            </a:solidFill>
                            <a:latin typeface="Cambria Math" panose="02040503050406030204" pitchFamily="18" charset="0"/>
                          </a:rPr>
                          <m:t>−</m:t>
                        </m:r>
                        <m:sSub>
                          <m:sSubPr>
                            <m:ctrlPr>
                              <a:rPr sz="2800" i="1">
                                <a:solidFill>
                                  <a:srgbClr val="2D2DB9"/>
                                </a:solidFill>
                                <a:latin typeface="Cambria Math" panose="02040503050406030204" pitchFamily="18" charset="0"/>
                              </a:rPr>
                            </m:ctrlPr>
                          </m:sSubPr>
                          <m:e>
                            <m:limUpp>
                              <m:limUppPr>
                                <m:ctrlPr>
                                  <a:rPr sz="2800" i="1">
                                    <a:solidFill>
                                      <a:srgbClr val="2D2DB9"/>
                                    </a:solidFill>
                                    <a:latin typeface="Cambria Math" panose="02040503050406030204" pitchFamily="18" charset="0"/>
                                  </a:rPr>
                                </m:ctrlPr>
                              </m:limUppPr>
                              <m:e>
                                <m:r>
                                  <a:rPr sz="2800" i="1">
                                    <a:solidFill>
                                      <a:srgbClr val="2D2DB9"/>
                                    </a:solidFill>
                                    <a:latin typeface="Cambria Math" panose="02040503050406030204" pitchFamily="18" charset="0"/>
                                  </a:rPr>
                                  <m:t>𝒚</m:t>
                                </m:r>
                              </m:e>
                              <m:lim>
                                <m:r>
                                  <a:rPr sz="2800" i="1">
                                    <a:solidFill>
                                      <a:srgbClr val="2D2DB9"/>
                                    </a:solidFill>
                                    <a:latin typeface="Cambria Math" panose="02040503050406030204" pitchFamily="18" charset="0"/>
                                  </a:rPr>
                                  <m:t>^</m:t>
                                </m:r>
                              </m:lim>
                            </m:limUpp>
                          </m:e>
                          <m:sub>
                            <m:r>
                              <a:rPr sz="2800" i="1">
                                <a:solidFill>
                                  <a:srgbClr val="2D2DB9"/>
                                </a:solidFill>
                                <a:latin typeface="Cambria Math" panose="02040503050406030204" pitchFamily="18" charset="0"/>
                              </a:rPr>
                              <m:t>𝒊𝒋</m:t>
                            </m:r>
                          </m:sub>
                        </m:sSub>
                        <m:r>
                          <a:rPr sz="2800" i="1">
                            <a:solidFill>
                              <a:srgbClr val="2D2DB9"/>
                            </a:solidFill>
                            <a:latin typeface="Cambria Math" panose="02040503050406030204" pitchFamily="18" charset="0"/>
                          </a:rPr>
                          <m:t>)</m:t>
                        </m:r>
                      </m:e>
                    </m:func>
                  </m:oMath>
                </a14:m>
                <a:endParaRPr/>
              </a:p>
              <a:p>
                <a:pPr algn="just">
                  <a:buClr>
                    <a:srgbClr val="262699"/>
                  </a:buClr>
                  <a:buSzPts val="2800"/>
                  <a:buFontTx/>
                  <a:buChar char="➢"/>
                  <a:defRPr sz="2800"/>
                </a:pPr>
                <a:endParaRPr/>
              </a:p>
              <a:p>
                <a:pPr marL="437838" indent="-323538" algn="just">
                  <a:buClr>
                    <a:srgbClr val="262699"/>
                  </a:buClr>
                  <a:buSzPts val="2600"/>
                  <a:buFontTx/>
                  <a:buChar char="➢"/>
                  <a:defRPr sz="2800" b="0"/>
                </a:pPr>
                <a14:m>
                  <m:oMath xmlns:m="http://schemas.openxmlformats.org/officeDocument/2006/math">
                    <m:sSub>
                      <m:sSubPr>
                        <m:ctrlPr>
                          <a:rPr sz="2800">
                            <a:solidFill>
                              <a:srgbClr val="008000"/>
                            </a:solidFill>
                            <a:latin typeface="Cambria Math" panose="02040503050406030204" pitchFamily="18" charset="0"/>
                          </a:rPr>
                        </m:ctrlPr>
                      </m:sSubPr>
                      <m:e>
                        <m:limUpp>
                          <m:limUppPr>
                            <m:ctrlPr>
                              <a:rPr sz="2800">
                                <a:solidFill>
                                  <a:srgbClr val="008000"/>
                                </a:solidFill>
                                <a:latin typeface="Cambria Math" panose="02040503050406030204" pitchFamily="18" charset="0"/>
                              </a:rPr>
                            </m:ctrlPr>
                          </m:limUppPr>
                          <m:e>
                            <m:r>
                              <a:rPr sz="2800" i="1">
                                <a:solidFill>
                                  <a:srgbClr val="008000"/>
                                </a:solidFill>
                                <a:latin typeface="Cambria Math" panose="02040503050406030204" pitchFamily="18" charset="0"/>
                              </a:rPr>
                              <m:t>𝒚</m:t>
                            </m:r>
                          </m:e>
                          <m:lim>
                            <m:r>
                              <a:rPr sz="2800" i="1">
                                <a:solidFill>
                                  <a:srgbClr val="008000"/>
                                </a:solidFill>
                                <a:latin typeface="Cambria Math" panose="02040503050406030204" pitchFamily="18" charset="0"/>
                              </a:rPr>
                              <m:t>^</m:t>
                            </m:r>
                          </m:lim>
                        </m:limUpp>
                      </m:e>
                      <m:sub>
                        <m:r>
                          <a:rPr sz="2800" i="1">
                            <a:solidFill>
                              <a:srgbClr val="008000"/>
                            </a:solidFill>
                            <a:latin typeface="Cambria Math" panose="02040503050406030204" pitchFamily="18" charset="0"/>
                          </a:rPr>
                          <m:t>𝒊𝒋</m:t>
                        </m:r>
                      </m:sub>
                    </m:sSub>
                  </m:oMath>
                </a14:m>
                <a:r>
                  <a:rPr b="1"/>
                  <a:t>: Predicted reader’s i preference for article j</a:t>
                </a:r>
              </a:p>
              <a:p>
                <a:pPr marL="437838" indent="-323538" algn="just">
                  <a:buClr>
                    <a:srgbClr val="262699"/>
                  </a:buClr>
                  <a:buSzPts val="2600"/>
                  <a:buFontTx/>
                  <a:buChar char="➢"/>
                  <a:defRPr sz="2800" b="0"/>
                </a:pPr>
                <a14:m>
                  <m:oMath xmlns:m="http://schemas.openxmlformats.org/officeDocument/2006/math">
                    <m:sSub>
                      <m:sSubPr>
                        <m:ctrlPr>
                          <a:rPr sz="2800">
                            <a:solidFill>
                              <a:srgbClr val="008000"/>
                            </a:solidFill>
                            <a:latin typeface="Cambria Math" panose="02040503050406030204" pitchFamily="18" charset="0"/>
                          </a:rPr>
                        </m:ctrlPr>
                      </m:sSubPr>
                      <m:e>
                        <m:r>
                          <a:rPr sz="2800" i="1">
                            <a:solidFill>
                              <a:srgbClr val="008000"/>
                            </a:solidFill>
                            <a:latin typeface="Cambria Math" panose="02040503050406030204" pitchFamily="18" charset="0"/>
                          </a:rPr>
                          <m:t>𝒚</m:t>
                        </m:r>
                      </m:e>
                      <m:sub>
                        <m:r>
                          <a:rPr sz="2800" i="1">
                            <a:solidFill>
                              <a:srgbClr val="008000"/>
                            </a:solidFill>
                            <a:latin typeface="Cambria Math" panose="02040503050406030204" pitchFamily="18" charset="0"/>
                          </a:rPr>
                          <m:t>𝒊𝒋</m:t>
                        </m:r>
                      </m:sub>
                    </m:sSub>
                  </m:oMath>
                </a14:m>
                <a:r>
                  <a:rPr b="1"/>
                  <a:t>: Actual preference</a:t>
                </a:r>
                <a:endParaRPr sz="2641"/>
              </a:p>
            </p:txBody>
          </p:sp>
        </mc:Choice>
        <mc:Fallback>
          <p:sp>
            <p:nvSpPr>
              <p:cNvPr id="1366" name="Θέση κειμένου 2"/>
              <p:cNvSpPr txBox="1">
                <a:spLocks noGrp="1" noRot="1" noChangeAspect="1" noMove="1" noResize="1" noEditPoints="1" noAdjustHandles="1" noChangeArrowheads="1" noChangeShapeType="1" noTextEdit="1"/>
              </p:cNvSpPr>
              <p:nvPr>
                <p:ph type="body" idx="1"/>
              </p:nvPr>
            </p:nvSpPr>
            <p:spPr>
              <a:xfrm>
                <a:off x="143933" y="1196975"/>
                <a:ext cx="12048067" cy="5327650"/>
              </a:xfrm>
              <a:prstGeom prst="rect">
                <a:avLst/>
              </a:prstGeom>
              <a:blipFill>
                <a:blip r:embed="rId2"/>
                <a:stretch>
                  <a:fillRect l="-632" t="-2143" r="-1368"/>
                </a:stretch>
              </a:blipFill>
            </p:spPr>
            <p:txBody>
              <a:bodyPr/>
              <a:lstStyle/>
              <a:p>
                <a:r>
                  <a:rPr lang="en-GR">
                    <a:noFill/>
                  </a:rPr>
                  <a:t> </a:t>
                </a:r>
              </a:p>
            </p:txBody>
          </p:sp>
        </mc:Fallback>
      </mc:AlternateContent>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Google Shape;273;p7"/>
          <p:cNvSpPr/>
          <p:nvPr/>
        </p:nvSpPr>
        <p:spPr>
          <a:xfrm>
            <a:off x="7338777" y="2668847"/>
            <a:ext cx="1012201" cy="384301"/>
          </a:xfrm>
          <a:prstGeom prst="line">
            <a:avLst/>
          </a:prstGeom>
          <a:ln>
            <a:solidFill>
              <a:schemeClr val="accent1"/>
            </a:solidFill>
            <a:miter/>
            <a:tailEnd type="triangle"/>
          </a:ln>
        </p:spPr>
        <p:txBody>
          <a:bodyPr lIns="0" tIns="0" rIns="0" bIns="0"/>
          <a:lstStyle/>
          <a:p>
            <a:endParaRPr/>
          </a:p>
        </p:txBody>
      </p:sp>
      <p:cxnSp>
        <p:nvCxnSpPr>
          <p:cNvPr id="363" name="Google Shape;275;p7"/>
          <p:cNvCxnSpPr>
            <a:cxnSpLocks/>
            <a:stCxn id="367" idx="6"/>
            <a:endCxn id="372" idx="2"/>
          </p:cNvCxnSpPr>
          <p:nvPr/>
        </p:nvCxnSpPr>
        <p:spPr>
          <a:xfrm>
            <a:off x="7406050" y="3116042"/>
            <a:ext cx="944879" cy="69657"/>
          </a:xfrm>
          <a:prstGeom prst="straightConnector1">
            <a:avLst/>
          </a:prstGeom>
          <a:ln>
            <a:solidFill>
              <a:schemeClr val="accent1"/>
            </a:solidFill>
            <a:miter/>
            <a:tailEnd type="triangle"/>
          </a:ln>
        </p:spPr>
      </p:cxnSp>
      <p:sp>
        <p:nvSpPr>
          <p:cNvPr id="364" name="Google Shape;278;p7"/>
          <p:cNvSpPr/>
          <p:nvPr/>
        </p:nvSpPr>
        <p:spPr>
          <a:xfrm flipH="1">
            <a:off x="7338777" y="3345734"/>
            <a:ext cx="1012201" cy="217501"/>
          </a:xfrm>
          <a:prstGeom prst="line">
            <a:avLst/>
          </a:prstGeom>
          <a:ln>
            <a:solidFill>
              <a:schemeClr val="accent1"/>
            </a:solidFill>
            <a:miter/>
            <a:headEnd type="triangle"/>
          </a:ln>
        </p:spPr>
        <p:txBody>
          <a:bodyPr lIns="0" tIns="0" rIns="0" bIns="0"/>
          <a:lstStyle/>
          <a:p>
            <a:endParaRPr/>
          </a:p>
        </p:txBody>
      </p:sp>
      <p:sp>
        <p:nvSpPr>
          <p:cNvPr id="365" name="Google Shape;280;p7"/>
          <p:cNvSpPr/>
          <p:nvPr/>
        </p:nvSpPr>
        <p:spPr>
          <a:xfrm flipH="1">
            <a:off x="7351473" y="3475259"/>
            <a:ext cx="1129163" cy="752914"/>
          </a:xfrm>
          <a:prstGeom prst="line">
            <a:avLst/>
          </a:prstGeom>
          <a:ln>
            <a:solidFill>
              <a:schemeClr val="accent1"/>
            </a:solidFill>
            <a:miter/>
            <a:headEnd type="triangle"/>
          </a:ln>
        </p:spPr>
        <p:txBody>
          <a:bodyPr lIns="0" tIns="0" rIns="0" bIns="0"/>
          <a:lstStyle/>
          <a:p>
            <a:endParaRPr/>
          </a:p>
        </p:txBody>
      </p:sp>
      <p:sp>
        <p:nvSpPr>
          <p:cNvPr id="366" name="Google Shape;274;p7"/>
          <p:cNvSpPr/>
          <p:nvPr/>
        </p:nvSpPr>
        <p:spPr>
          <a:xfrm>
            <a:off x="6946693" y="22767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67" name="Google Shape;276;p7"/>
          <p:cNvSpPr/>
          <p:nvPr/>
        </p:nvSpPr>
        <p:spPr>
          <a:xfrm>
            <a:off x="6946693" y="28863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68" name="Google Shape;279;p7"/>
          <p:cNvSpPr/>
          <p:nvPr/>
        </p:nvSpPr>
        <p:spPr>
          <a:xfrm>
            <a:off x="6946693" y="3495964"/>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69" name="Google Shape;281;p7"/>
          <p:cNvSpPr/>
          <p:nvPr/>
        </p:nvSpPr>
        <p:spPr>
          <a:xfrm>
            <a:off x="6411638" y="24770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70" name="Google Shape;282;p7"/>
          <p:cNvSpPr/>
          <p:nvPr/>
        </p:nvSpPr>
        <p:spPr>
          <a:xfrm>
            <a:off x="6411638" y="30866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71" name="Google Shape;283;p7"/>
          <p:cNvSpPr/>
          <p:nvPr/>
        </p:nvSpPr>
        <p:spPr>
          <a:xfrm>
            <a:off x="6411638" y="3696239"/>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72" name="Google Shape;277;p7"/>
          <p:cNvSpPr/>
          <p:nvPr/>
        </p:nvSpPr>
        <p:spPr>
          <a:xfrm>
            <a:off x="8350929" y="2766598"/>
            <a:ext cx="1219201" cy="838201"/>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73" name="Google Shape;284;p7"/>
          <p:cNvSpPr/>
          <p:nvPr/>
        </p:nvSpPr>
        <p:spPr>
          <a:xfrm flipH="1">
            <a:off x="8960528" y="2766598"/>
            <a:ext cx="1589" cy="838201"/>
          </a:xfrm>
          <a:prstGeom prst="line">
            <a:avLst/>
          </a:prstGeom>
          <a:ln>
            <a:solidFill>
              <a:srgbClr val="000000"/>
            </a:solidFill>
            <a:miter/>
          </a:ln>
        </p:spPr>
        <p:txBody>
          <a:bodyPr lIns="0" tIns="0" rIns="0" bIns="0"/>
          <a:lstStyle/>
          <a:p>
            <a:endParaRPr/>
          </a:p>
        </p:txBody>
      </p:sp>
      <p:sp>
        <p:nvSpPr>
          <p:cNvPr id="374" name="Google Shape;285;p7"/>
          <p:cNvSpPr txBox="1"/>
          <p:nvPr/>
        </p:nvSpPr>
        <p:spPr>
          <a:xfrm>
            <a:off x="8526360" y="2820712"/>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rPr dirty="0"/>
              <a:t>∑</a:t>
            </a:r>
          </a:p>
        </p:txBody>
      </p:sp>
      <p:sp>
        <p:nvSpPr>
          <p:cNvPr id="375" name="Google Shape;286;p7"/>
          <p:cNvSpPr/>
          <p:nvPr/>
        </p:nvSpPr>
        <p:spPr>
          <a:xfrm>
            <a:off x="9614110" y="3086640"/>
            <a:ext cx="900899" cy="198109"/>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76" name="Google Shape;287;p7"/>
          <p:cNvSpPr txBox="1"/>
          <p:nvPr/>
        </p:nvSpPr>
        <p:spPr>
          <a:xfrm>
            <a:off x="6029291" y="2179522"/>
            <a:ext cx="324414"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X1</a:t>
            </a:r>
          </a:p>
        </p:txBody>
      </p:sp>
      <p:sp>
        <p:nvSpPr>
          <p:cNvPr id="377" name="Google Shape;288;p7"/>
          <p:cNvSpPr txBox="1"/>
          <p:nvPr/>
        </p:nvSpPr>
        <p:spPr>
          <a:xfrm>
            <a:off x="6056369" y="2839042"/>
            <a:ext cx="321767"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Χ2</a:t>
            </a:r>
          </a:p>
        </p:txBody>
      </p:sp>
      <p:sp>
        <p:nvSpPr>
          <p:cNvPr id="378" name="Google Shape;289;p7"/>
          <p:cNvSpPr txBox="1"/>
          <p:nvPr/>
        </p:nvSpPr>
        <p:spPr>
          <a:xfrm>
            <a:off x="6041136" y="3479146"/>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X3</a:t>
            </a:r>
          </a:p>
        </p:txBody>
      </p:sp>
      <p:sp>
        <p:nvSpPr>
          <p:cNvPr id="379" name="Google Shape;290;p7"/>
          <p:cNvSpPr txBox="1"/>
          <p:nvPr/>
        </p:nvSpPr>
        <p:spPr>
          <a:xfrm>
            <a:off x="7515373" y="2437145"/>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Times New Roman"/>
                <a:ea typeface="Times New Roman"/>
                <a:cs typeface="Times New Roman"/>
                <a:sym typeface="Times New Roman"/>
              </a:defRPr>
            </a:pPr>
            <a:r>
              <a:t>W</a:t>
            </a:r>
            <a:r>
              <a:rPr baseline="-25000"/>
              <a:t>1</a:t>
            </a:r>
          </a:p>
        </p:txBody>
      </p:sp>
      <p:sp>
        <p:nvSpPr>
          <p:cNvPr id="380" name="Google Shape;291;p7"/>
          <p:cNvSpPr/>
          <p:nvPr/>
        </p:nvSpPr>
        <p:spPr>
          <a:xfrm>
            <a:off x="6411638" y="429987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81" name="Google Shape;292;p7"/>
          <p:cNvSpPr/>
          <p:nvPr/>
        </p:nvSpPr>
        <p:spPr>
          <a:xfrm>
            <a:off x="6946693" y="4121880"/>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82" name="Google Shape;293;p7"/>
          <p:cNvSpPr txBox="1"/>
          <p:nvPr/>
        </p:nvSpPr>
        <p:spPr>
          <a:xfrm>
            <a:off x="6089793" y="4166037"/>
            <a:ext cx="411470"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X4</a:t>
            </a:r>
          </a:p>
        </p:txBody>
      </p:sp>
      <p:sp>
        <p:nvSpPr>
          <p:cNvPr id="383" name="Google Shape;294;p7"/>
          <p:cNvSpPr txBox="1"/>
          <p:nvPr/>
        </p:nvSpPr>
        <p:spPr>
          <a:xfrm>
            <a:off x="7526842" y="2884053"/>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Times New Roman"/>
                <a:ea typeface="Times New Roman"/>
                <a:cs typeface="Times New Roman"/>
                <a:sym typeface="Times New Roman"/>
              </a:defRPr>
            </a:pPr>
            <a:r>
              <a:t>W</a:t>
            </a:r>
            <a:r>
              <a:rPr baseline="-25000"/>
              <a:t>2</a:t>
            </a:r>
          </a:p>
        </p:txBody>
      </p:sp>
      <p:sp>
        <p:nvSpPr>
          <p:cNvPr id="384" name="Google Shape;295;p7"/>
          <p:cNvSpPr txBox="1"/>
          <p:nvPr/>
        </p:nvSpPr>
        <p:spPr>
          <a:xfrm>
            <a:off x="7526842" y="3220124"/>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Times New Roman"/>
                <a:ea typeface="Times New Roman"/>
                <a:cs typeface="Times New Roman"/>
                <a:sym typeface="Times New Roman"/>
              </a:defRPr>
            </a:pPr>
            <a:r>
              <a:t>W</a:t>
            </a:r>
            <a:r>
              <a:rPr baseline="-25000"/>
              <a:t>3</a:t>
            </a:r>
          </a:p>
        </p:txBody>
      </p:sp>
      <p:sp>
        <p:nvSpPr>
          <p:cNvPr id="385" name="Google Shape;296;p7"/>
          <p:cNvSpPr txBox="1"/>
          <p:nvPr/>
        </p:nvSpPr>
        <p:spPr>
          <a:xfrm>
            <a:off x="7541962" y="3635140"/>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solidFill>
                  <a:schemeClr val="accent1"/>
                </a:solidFill>
                <a:latin typeface="Times New Roman"/>
                <a:ea typeface="Times New Roman"/>
                <a:cs typeface="Times New Roman"/>
                <a:sym typeface="Times New Roman"/>
              </a:defRPr>
            </a:pPr>
            <a:r>
              <a:t>W</a:t>
            </a:r>
            <a:r>
              <a:rPr baseline="-25000"/>
              <a:t>4</a:t>
            </a:r>
          </a:p>
        </p:txBody>
      </p:sp>
      <p:sp>
        <p:nvSpPr>
          <p:cNvPr id="386" name="Google Shape;297;p7"/>
          <p:cNvSpPr txBox="1"/>
          <p:nvPr/>
        </p:nvSpPr>
        <p:spPr>
          <a:xfrm>
            <a:off x="8997108" y="2979429"/>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f(z)</a:t>
            </a:r>
          </a:p>
        </p:txBody>
      </p:sp>
      <p:sp>
        <p:nvSpPr>
          <p:cNvPr id="387" name="Google Shape;298;p7"/>
          <p:cNvSpPr txBox="1"/>
          <p:nvPr/>
        </p:nvSpPr>
        <p:spPr>
          <a:xfrm>
            <a:off x="10560734" y="3007165"/>
            <a:ext cx="1230847"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latin typeface="Times New Roman"/>
                <a:ea typeface="Times New Roman"/>
                <a:cs typeface="Times New Roman"/>
                <a:sym typeface="Times New Roman"/>
              </a:defRPr>
            </a:pPr>
            <a:r>
              <a:t>Z</a:t>
            </a:r>
            <a:r>
              <a:rPr baseline="-25000"/>
              <a:t>1</a:t>
            </a:r>
            <a:r>
              <a:t> = f(z)</a:t>
            </a:r>
          </a:p>
        </p:txBody>
      </p:sp>
      <p:sp>
        <p:nvSpPr>
          <p:cNvPr id="388" name="Google Shape;299;p7"/>
          <p:cNvSpPr txBox="1">
            <a:spLocks noGrp="1"/>
          </p:cNvSpPr>
          <p:nvPr>
            <p:ph type="title"/>
          </p:nvPr>
        </p:nvSpPr>
        <p:spPr>
          <a:xfrm>
            <a:off x="1498500" y="171481"/>
            <a:ext cx="9195000" cy="708001"/>
          </a:xfrm>
          <a:prstGeom prst="rect">
            <a:avLst/>
          </a:prstGeom>
        </p:spPr>
        <p:txBody>
          <a:bodyPr/>
          <a:lstStyle>
            <a:lvl1pPr algn="ctr">
              <a:defRPr>
                <a:solidFill>
                  <a:srgbClr val="FF0000"/>
                </a:solidFill>
              </a:defRPr>
            </a:lvl1pPr>
          </a:lstStyle>
          <a:p>
            <a:r>
              <a:t>Weights’ vector</a:t>
            </a:r>
          </a:p>
        </p:txBody>
      </p:sp>
      <p:sp>
        <p:nvSpPr>
          <p:cNvPr id="389" name="Google Shape;300;p7"/>
          <p:cNvSpPr txBox="1">
            <a:spLocks noGrp="1"/>
          </p:cNvSpPr>
          <p:nvPr>
            <p:ph type="body" sz="half" idx="1"/>
          </p:nvPr>
        </p:nvSpPr>
        <p:spPr>
          <a:xfrm>
            <a:off x="482848" y="1608078"/>
            <a:ext cx="5177847" cy="4487276"/>
          </a:xfrm>
          <a:prstGeom prst="rect">
            <a:avLst/>
          </a:prstGeom>
        </p:spPr>
        <p:txBody>
          <a:bodyPr/>
          <a:lstStyle/>
          <a:p>
            <a:pPr marL="285750" indent="-285750">
              <a:spcBef>
                <a:spcPts val="300"/>
              </a:spcBef>
              <a:buClr>
                <a:schemeClr val="accent2"/>
              </a:buClr>
              <a:buSzPts val="2400"/>
              <a:buFont typeface="Arial"/>
              <a:defRPr sz="2400"/>
            </a:pPr>
            <a:r>
              <a:t>The weights located on the directed edges connecting a neuron of one layer to the neuron of the next layer are grouped into a </a:t>
            </a:r>
            <a:r>
              <a:rPr>
                <a:solidFill>
                  <a:srgbClr val="0070C0"/>
                </a:solidFill>
              </a:rPr>
              <a:t>weights' vector</a:t>
            </a:r>
            <a:r>
              <a:t>.</a:t>
            </a:r>
          </a:p>
        </p:txBody>
      </p:sp>
      <p:sp>
        <p:nvSpPr>
          <p:cNvPr id="390" name="Google Shape;301;p7"/>
          <p:cNvSpPr/>
          <p:nvPr/>
        </p:nvSpPr>
        <p:spPr>
          <a:xfrm flipH="1" flipV="1">
            <a:off x="8277709" y="4342401"/>
            <a:ext cx="318179" cy="306212"/>
          </a:xfrm>
          <a:prstGeom prst="line">
            <a:avLst/>
          </a:prstGeom>
          <a:ln w="19050">
            <a:solidFill>
              <a:schemeClr val="accent1"/>
            </a:solidFill>
            <a:miter/>
            <a:tailEnd type="triangle"/>
          </a:ln>
        </p:spPr>
        <p:txBody>
          <a:bodyPr lIns="0" tIns="0" rIns="0" bIns="0"/>
          <a:lstStyle/>
          <a:p>
            <a:endParaRPr/>
          </a:p>
        </p:txBody>
      </p:sp>
      <p:sp>
        <p:nvSpPr>
          <p:cNvPr id="391" name="Google Shape;302;p7"/>
          <p:cNvSpPr txBox="1"/>
          <p:nvPr/>
        </p:nvSpPr>
        <p:spPr>
          <a:xfrm>
            <a:off x="7831877" y="4614633"/>
            <a:ext cx="22389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b="1">
                <a:solidFill>
                  <a:schemeClr val="accent1"/>
                </a:solidFill>
                <a:latin typeface="Times New Roman"/>
                <a:ea typeface="Times New Roman"/>
                <a:cs typeface="Times New Roman"/>
                <a:sym typeface="Times New Roman"/>
              </a:defRPr>
            </a:lvl1pPr>
          </a:lstStyle>
          <a:p>
            <a:r>
              <a:t>Weights’ vector</a:t>
            </a:r>
          </a:p>
        </p:txBody>
      </p:sp>
      <p:sp>
        <p:nvSpPr>
          <p:cNvPr id="392" name="Google Shape;303;p7"/>
          <p:cNvSpPr txBox="1"/>
          <p:nvPr/>
        </p:nvSpPr>
        <p:spPr>
          <a:xfrm>
            <a:off x="7831877" y="3983675"/>
            <a:ext cx="283607"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W</a:t>
            </a:r>
          </a:p>
        </p:txBody>
      </p:sp>
      <p:sp>
        <p:nvSpPr>
          <p:cNvPr id="393" name="Google Shape;304;p7"/>
          <p:cNvSpPr txBox="1"/>
          <p:nvPr/>
        </p:nvSpPr>
        <p:spPr>
          <a:xfrm>
            <a:off x="7742001" y="4865780"/>
            <a:ext cx="3201679" cy="5490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lgn="just">
              <a:defRPr sz="3200" b="1">
                <a:solidFill>
                  <a:srgbClr val="60C89B"/>
                </a:solidFill>
                <a:latin typeface="Times New Roman"/>
                <a:ea typeface="Times New Roman"/>
                <a:cs typeface="Times New Roman"/>
                <a:sym typeface="Times New Roman"/>
              </a:defRPr>
            </a:pPr>
            <a:r>
              <a:t>w</a:t>
            </a:r>
            <a:r>
              <a:rPr sz="1800" b="0"/>
              <a:t> = [</a:t>
            </a:r>
            <a:r>
              <a:rPr sz="1800" b="0" i="1"/>
              <a:t>w</a:t>
            </a:r>
            <a:r>
              <a:rPr sz="1800" b="0" baseline="-25000"/>
              <a:t>1</a:t>
            </a:r>
            <a:r>
              <a:rPr sz="1800" b="0" i="1"/>
              <a:t>, w</a:t>
            </a:r>
            <a:r>
              <a:rPr sz="1800" b="0" baseline="-25000"/>
              <a:t>2</a:t>
            </a:r>
            <a:r>
              <a:rPr sz="1800" b="0" i="1"/>
              <a:t>, ..., w</a:t>
            </a:r>
            <a:r>
              <a:rPr sz="1800" b="0" i="1" baseline="-25000"/>
              <a:t>n</a:t>
            </a:r>
            <a:r>
              <a:rPr sz="1800" b="0"/>
              <a:t>]</a:t>
            </a:r>
            <a:r>
              <a:rPr sz="1800" b="0" i="1" baseline="30000"/>
              <a:t>T </a:t>
            </a:r>
            <a:r>
              <a:rPr sz="1800" b="0" i="1"/>
              <a:t>,  w</a:t>
            </a:r>
            <a:r>
              <a:rPr sz="1800" b="0" i="1" baseline="-25000"/>
              <a:t>i </a:t>
            </a:r>
            <a:r>
              <a:rPr sz="1800" b="0"/>
              <a:t>∈ R</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 name="Google Shape;322;p28"/>
          <p:cNvSpPr txBox="1">
            <a:spLocks noGrp="1"/>
          </p:cNvSpPr>
          <p:nvPr>
            <p:ph type="title"/>
          </p:nvPr>
        </p:nvSpPr>
        <p:spPr>
          <a:xfrm>
            <a:off x="143934" y="0"/>
            <a:ext cx="11808884" cy="1143000"/>
          </a:xfrm>
          <a:prstGeom prst="rect">
            <a:avLst/>
          </a:prstGeom>
        </p:spPr>
        <p:txBody>
          <a:bodyPr/>
          <a:lstStyle>
            <a:lvl1pPr algn="ctr">
              <a:defRPr sz="3600">
                <a:solidFill>
                  <a:srgbClr val="FF0000"/>
                </a:solidFill>
              </a:defRPr>
            </a:lvl1pPr>
          </a:lstStyle>
          <a:p>
            <a:r>
              <a:t>Graph Embeddings (1/2):</a:t>
            </a:r>
          </a:p>
        </p:txBody>
      </p:sp>
      <p:sp>
        <p:nvSpPr>
          <p:cNvPr id="1369" name="Google Shape;323;p28"/>
          <p:cNvSpPr txBox="1">
            <a:spLocks noGrp="1"/>
          </p:cNvSpPr>
          <p:nvPr>
            <p:ph type="body" idx="1"/>
          </p:nvPr>
        </p:nvSpPr>
        <p:spPr>
          <a:xfrm>
            <a:off x="148697" y="1143000"/>
            <a:ext cx="11496132" cy="5327650"/>
          </a:xfrm>
          <a:prstGeom prst="rect">
            <a:avLst/>
          </a:prstGeom>
        </p:spPr>
        <p:txBody>
          <a:bodyPr/>
          <a:lstStyle/>
          <a:p>
            <a:pPr marL="469900" algn="just">
              <a:spcBef>
                <a:spcPts val="0"/>
              </a:spcBef>
              <a:buClr>
                <a:srgbClr val="262699"/>
              </a:buClr>
              <a:buSzPts val="2400"/>
              <a:buFontTx/>
              <a:buChar char="➢"/>
              <a:defRPr sz="2400"/>
            </a:pPr>
            <a:endParaRPr/>
          </a:p>
          <a:p>
            <a:pPr marL="342900">
              <a:spcBef>
                <a:spcPts val="400"/>
              </a:spcBef>
              <a:buClr>
                <a:srgbClr val="262699"/>
              </a:buClr>
              <a:buFontTx/>
              <a:buChar char="➢"/>
            </a:pPr>
            <a:r>
              <a:t>Methods for dimensionality reduction of graph node features </a:t>
            </a:r>
          </a:p>
          <a:p>
            <a:pPr marL="800100" lvl="1" indent="-342900">
              <a:spcBef>
                <a:spcPts val="400"/>
              </a:spcBef>
              <a:buClr>
                <a:srgbClr val="262699"/>
              </a:buClr>
              <a:buSzPts val="2800"/>
              <a:buFontTx/>
              <a:buChar char="➢"/>
              <a:defRPr sz="2800"/>
            </a:pPr>
            <a:r>
              <a:t>More effective </a:t>
            </a:r>
            <a:r>
              <a:rPr>
                <a:solidFill>
                  <a:srgbClr val="0000FF"/>
                </a:solidFill>
              </a:rPr>
              <a:t>graph data analytics</a:t>
            </a:r>
            <a:r>
              <a:t>.</a:t>
            </a:r>
            <a:endParaRPr sz="4000"/>
          </a:p>
          <a:p>
            <a:pPr marL="0" indent="127000" algn="just">
              <a:spcBef>
                <a:spcPts val="400"/>
              </a:spcBef>
              <a:buSzTx/>
              <a:buNone/>
              <a:defRPr sz="2400"/>
            </a:pPr>
            <a:endParaRPr sz="4000"/>
          </a:p>
          <a:p>
            <a:pPr marL="257175" indent="-257175" algn="just">
              <a:spcBef>
                <a:spcPts val="400"/>
              </a:spcBef>
              <a:buClr>
                <a:srgbClr val="262699"/>
              </a:buClr>
              <a:buSzPts val="2400"/>
              <a:buFontTx/>
              <a:buChar char="➢"/>
            </a:pPr>
            <a:r>
              <a:rPr sz="2400"/>
              <a:t>Use</a:t>
            </a:r>
            <a:r>
              <a:t>: </a:t>
            </a:r>
            <a:endParaRPr sz="4400"/>
          </a:p>
          <a:p>
            <a:pPr marL="914400" lvl="1" indent="-457200" algn="just">
              <a:spcBef>
                <a:spcPts val="500"/>
              </a:spcBef>
              <a:buClr>
                <a:srgbClr val="262699"/>
              </a:buClr>
              <a:buSzPts val="2800"/>
              <a:buFontTx/>
              <a:buChar char="➢"/>
              <a:defRPr sz="2800"/>
            </a:pPr>
            <a:r>
              <a:t>Similarity inference </a:t>
            </a:r>
          </a:p>
          <a:p>
            <a:pPr marL="914400" lvl="1" indent="-457200" algn="just">
              <a:spcBef>
                <a:spcPts val="500"/>
              </a:spcBef>
              <a:buClr>
                <a:srgbClr val="262699"/>
              </a:buClr>
              <a:buSzPts val="2800"/>
              <a:buFontTx/>
              <a:buChar char="➢"/>
              <a:defRPr sz="2800"/>
            </a:pPr>
            <a:r>
              <a:t>Link prediction</a:t>
            </a:r>
            <a:r>
              <a:rPr>
                <a:solidFill>
                  <a:srgbClr val="0000FF"/>
                </a:solidFill>
              </a:rPr>
              <a:t> </a:t>
            </a:r>
            <a:r>
              <a:t>between users - bipartite graph’s elements.</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 name="Google Shape;328;p29"/>
          <p:cNvSpPr txBox="1"/>
          <p:nvPr/>
        </p:nvSpPr>
        <p:spPr>
          <a:xfrm>
            <a:off x="816435" y="1397726"/>
            <a:ext cx="10642453" cy="2847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nchor="b">
            <a:normAutofit/>
          </a:bodyPr>
          <a:lstStyle>
            <a:lvl1pPr algn="ctr">
              <a:defRPr sz="3600"/>
            </a:lvl1pPr>
          </a:lstStyle>
          <a:p>
            <a:br/>
            <a:endParaRPr/>
          </a:p>
        </p:txBody>
      </p:sp>
      <p:sp>
        <p:nvSpPr>
          <p:cNvPr id="1372" name="Google Shape;329;p29"/>
          <p:cNvSpPr txBox="1">
            <a:spLocks noGrp="1"/>
          </p:cNvSpPr>
          <p:nvPr>
            <p:ph type="title"/>
          </p:nvPr>
        </p:nvSpPr>
        <p:spPr>
          <a:xfrm>
            <a:off x="143934" y="0"/>
            <a:ext cx="11808884" cy="1143000"/>
          </a:xfrm>
          <a:prstGeom prst="rect">
            <a:avLst/>
          </a:prstGeom>
        </p:spPr>
        <p:txBody>
          <a:bodyPr/>
          <a:lstStyle>
            <a:lvl1pPr algn="ctr">
              <a:defRPr sz="3600">
                <a:solidFill>
                  <a:srgbClr val="FF0000"/>
                </a:solidFill>
              </a:defRPr>
            </a:lvl1pPr>
          </a:lstStyle>
          <a:p>
            <a:r>
              <a:t>Graph Embeddings (2/2):</a:t>
            </a:r>
          </a:p>
        </p:txBody>
      </p:sp>
      <p:sp>
        <p:nvSpPr>
          <p:cNvPr id="1373" name="Google Shape;330;p29"/>
          <p:cNvSpPr txBox="1">
            <a:spLocks noGrp="1"/>
          </p:cNvSpPr>
          <p:nvPr>
            <p:ph type="body" idx="1"/>
          </p:nvPr>
        </p:nvSpPr>
        <p:spPr>
          <a:xfrm>
            <a:off x="770710" y="1397727"/>
            <a:ext cx="10852085" cy="4351338"/>
          </a:xfrm>
          <a:prstGeom prst="rect">
            <a:avLst/>
          </a:prstGeom>
        </p:spPr>
        <p:txBody>
          <a:bodyPr/>
          <a:lstStyle/>
          <a:p>
            <a:pPr marL="342900" indent="-342900">
              <a:lnSpc>
                <a:spcPct val="90000"/>
              </a:lnSpc>
              <a:spcBef>
                <a:spcPts val="0"/>
              </a:spcBef>
              <a:buClr>
                <a:srgbClr val="262699"/>
              </a:buClr>
              <a:buSzPts val="2500"/>
              <a:buFontTx/>
              <a:buChar char="➢"/>
              <a:defRPr sz="2500"/>
            </a:pPr>
            <a:r>
              <a:t>Algorithms </a:t>
            </a:r>
            <a:r>
              <a:rPr>
                <a:solidFill>
                  <a:srgbClr val="0000FF"/>
                </a:solidFill>
              </a:rPr>
              <a:t>Node2vec</a:t>
            </a:r>
            <a:r>
              <a:t> και </a:t>
            </a:r>
            <a:r>
              <a:rPr>
                <a:solidFill>
                  <a:srgbClr val="0000FF"/>
                </a:solidFill>
              </a:rPr>
              <a:t>DeepWalk</a:t>
            </a:r>
            <a:r>
              <a:t> (Leskovec et al., 2016):</a:t>
            </a:r>
            <a:endParaRPr sz="4000"/>
          </a:p>
          <a:p>
            <a:pPr marL="786384" lvl="1" indent="-329184">
              <a:lnSpc>
                <a:spcPct val="90000"/>
              </a:lnSpc>
              <a:spcBef>
                <a:spcPts val="400"/>
              </a:spcBef>
              <a:buClr>
                <a:srgbClr val="262699"/>
              </a:buClr>
              <a:buSzPts val="2400"/>
              <a:buFontTx/>
              <a:buChar char="➢"/>
              <a:defRPr sz="2500"/>
            </a:pPr>
            <a:r>
              <a:rPr sz="2400"/>
              <a:t>Vector representations of a node </a:t>
            </a:r>
            <a:r>
              <a:t>→ Identifying semantically "similar" nodes. </a:t>
            </a:r>
            <a:endParaRPr sz="3600"/>
          </a:p>
          <a:p>
            <a:pPr marL="1257300" lvl="2" indent="-342900">
              <a:lnSpc>
                <a:spcPct val="90000"/>
              </a:lnSpc>
              <a:spcBef>
                <a:spcPts val="400"/>
              </a:spcBef>
              <a:buClr>
                <a:srgbClr val="262699"/>
              </a:buClr>
              <a:buSzPts val="2500"/>
              <a:buFontTx/>
              <a:buChar char="➢"/>
              <a:defRPr sz="2500"/>
            </a:pPr>
            <a:r>
              <a:t> </a:t>
            </a:r>
            <a:r>
              <a:rPr sz="2200"/>
              <a:t>Graph Traversal with Random Walks (random walks). </a:t>
            </a:r>
          </a:p>
          <a:p>
            <a:pPr marL="1257300" lvl="2" indent="-342900">
              <a:lnSpc>
                <a:spcPct val="90000"/>
              </a:lnSpc>
              <a:spcBef>
                <a:spcPts val="400"/>
              </a:spcBef>
              <a:buClr>
                <a:srgbClr val="262699"/>
              </a:buClr>
              <a:buSzPts val="2200"/>
              <a:buFontTx/>
              <a:buChar char="➢"/>
              <a:defRPr sz="2200"/>
            </a:pPr>
            <a:r>
              <a:t>Skip – gram model →Latent representations of graph nodes.</a:t>
            </a:r>
            <a:endParaRPr>
              <a:latin typeface="Times New Roman"/>
              <a:ea typeface="Times New Roman"/>
              <a:cs typeface="Times New Roman"/>
              <a:sym typeface="Times New Roman"/>
            </a:endParaRPr>
          </a:p>
          <a:p>
            <a:pPr marL="0" lvl="2" indent="914400">
              <a:lnSpc>
                <a:spcPct val="90000"/>
              </a:lnSpc>
              <a:spcBef>
                <a:spcPts val="400"/>
              </a:spcBef>
              <a:buSzTx/>
              <a:buNone/>
              <a:defRPr sz="2200"/>
            </a:pPr>
            <a:endParaRPr>
              <a:latin typeface="Times New Roman"/>
              <a:ea typeface="Times New Roman"/>
              <a:cs typeface="Times New Roman"/>
              <a:sym typeface="Times New Roman"/>
            </a:endParaRPr>
          </a:p>
          <a:p>
            <a:pPr marL="301752" indent="-301752">
              <a:lnSpc>
                <a:spcPct val="90000"/>
              </a:lnSpc>
              <a:spcBef>
                <a:spcPts val="400"/>
              </a:spcBef>
              <a:buClr>
                <a:srgbClr val="262699"/>
              </a:buClr>
              <a:buSzPts val="2200"/>
              <a:buFontTx/>
              <a:buChar char="➢"/>
              <a:defRPr sz="2500"/>
            </a:pPr>
            <a:r>
              <a:rPr sz="2200"/>
              <a:t>Algorithm</a:t>
            </a:r>
            <a:r>
              <a:t> </a:t>
            </a:r>
            <a:r>
              <a:rPr>
                <a:solidFill>
                  <a:srgbClr val="0000FF"/>
                </a:solidFill>
              </a:rPr>
              <a:t>Metapath2vec</a:t>
            </a:r>
            <a:r>
              <a:t> (Dong et al. , 2017):</a:t>
            </a:r>
            <a:endParaRPr sz="4000"/>
          </a:p>
          <a:p>
            <a:pPr marL="800100" lvl="1" indent="-342900">
              <a:lnSpc>
                <a:spcPct val="90000"/>
              </a:lnSpc>
              <a:spcBef>
                <a:spcPts val="400"/>
              </a:spcBef>
              <a:buClr>
                <a:srgbClr val="262699"/>
              </a:buClr>
              <a:buSzPts val="2200"/>
              <a:buFontTx/>
              <a:buChar char="➢"/>
              <a:defRPr sz="2200"/>
            </a:pPr>
            <a:r>
              <a:t>Expand of node2vec and DeepWalk.</a:t>
            </a:r>
          </a:p>
          <a:p>
            <a:pPr marL="800100" lvl="1" indent="-342900">
              <a:lnSpc>
                <a:spcPct val="90000"/>
              </a:lnSpc>
              <a:spcBef>
                <a:spcPts val="400"/>
              </a:spcBef>
              <a:buClr>
                <a:srgbClr val="262699"/>
              </a:buClr>
              <a:buSzPts val="2200"/>
              <a:buFontTx/>
              <a:buChar char="➢"/>
              <a:defRPr sz="2200"/>
            </a:pPr>
            <a:r>
              <a:t>Application to heterogeneous graphs using meta-path based random walks.</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 name="Title 1"/>
          <p:cNvSpPr txBox="1">
            <a:spLocks noGrp="1"/>
          </p:cNvSpPr>
          <p:nvPr>
            <p:ph type="title"/>
          </p:nvPr>
        </p:nvSpPr>
        <p:spPr>
          <a:xfrm>
            <a:off x="143934" y="0"/>
            <a:ext cx="11808884" cy="1143000"/>
          </a:xfrm>
          <a:prstGeom prst="rect">
            <a:avLst/>
          </a:prstGeom>
        </p:spPr>
        <p:txBody>
          <a:bodyPr/>
          <a:lstStyle>
            <a:lvl1pPr algn="ctr">
              <a:defRPr>
                <a:solidFill>
                  <a:srgbClr val="FF0000"/>
                </a:solidFill>
              </a:defRPr>
            </a:lvl1pPr>
          </a:lstStyle>
          <a:p>
            <a:r>
              <a:t>Chapter’s Questions</a:t>
            </a:r>
          </a:p>
        </p:txBody>
      </p:sp>
      <p:sp>
        <p:nvSpPr>
          <p:cNvPr id="1376" name="Content Placeholder 2"/>
          <p:cNvSpPr txBox="1">
            <a:spLocks noGrp="1"/>
          </p:cNvSpPr>
          <p:nvPr>
            <p:ph type="body" idx="1"/>
          </p:nvPr>
        </p:nvSpPr>
        <p:spPr>
          <a:xfrm>
            <a:off x="0" y="1143000"/>
            <a:ext cx="11808884" cy="5327650"/>
          </a:xfrm>
          <a:prstGeom prst="rect">
            <a:avLst/>
          </a:prstGeom>
        </p:spPr>
        <p:txBody>
          <a:bodyPr/>
          <a:lstStyle/>
          <a:p>
            <a:pPr algn="just">
              <a:buSzPts val="2800"/>
              <a:buFontTx/>
              <a:buChar char="❖"/>
              <a:defRPr sz="2800">
                <a:latin typeface="+mn-lt"/>
                <a:ea typeface="+mn-ea"/>
                <a:cs typeface="+mn-cs"/>
                <a:sym typeface="Helvetica"/>
              </a:defRPr>
            </a:pPr>
            <a:r>
              <a:t>List some basic activation functions that cannot be used in a neural network. What is the difference between </a:t>
            </a:r>
            <a:r>
              <a:rPr>
                <a:solidFill>
                  <a:srgbClr val="0000FF"/>
                </a:solidFill>
              </a:rPr>
              <a:t>linear</a:t>
            </a:r>
            <a:r>
              <a:t> and </a:t>
            </a:r>
            <a:r>
              <a:rPr>
                <a:solidFill>
                  <a:srgbClr val="0000FF"/>
                </a:solidFill>
              </a:rPr>
              <a:t>nonlinear activation functions</a:t>
            </a:r>
            <a:r>
              <a:t>?</a:t>
            </a:r>
          </a:p>
          <a:p>
            <a:pPr algn="just">
              <a:buSzPts val="2800"/>
              <a:buFontTx/>
              <a:buChar char="❖"/>
              <a:defRPr sz="2800">
                <a:latin typeface="+mn-lt"/>
                <a:ea typeface="+mn-ea"/>
                <a:cs typeface="+mn-cs"/>
                <a:sym typeface="Helvetica"/>
              </a:defRPr>
            </a:pPr>
            <a:endParaRPr/>
          </a:p>
          <a:p>
            <a:pPr algn="just">
              <a:buSzPts val="2800"/>
              <a:buFontTx/>
              <a:buChar char="❖"/>
              <a:defRPr sz="2800">
                <a:latin typeface="+mn-lt"/>
                <a:ea typeface="+mn-ea"/>
                <a:cs typeface="+mn-cs"/>
                <a:sym typeface="Helvetica"/>
              </a:defRPr>
            </a:pPr>
            <a:r>
              <a:t>What are the basic layers of a </a:t>
            </a:r>
            <a:r>
              <a:rPr>
                <a:solidFill>
                  <a:srgbClr val="0000FF"/>
                </a:solidFill>
              </a:rPr>
              <a:t>co-evolutionary neural network</a:t>
            </a:r>
            <a:r>
              <a:t> </a:t>
            </a:r>
            <a:r>
              <a:rPr>
                <a:solidFill>
                  <a:srgbClr val="0000FF"/>
                </a:solidFill>
              </a:rPr>
              <a:t>(CNN)</a:t>
            </a:r>
            <a:r>
              <a:t>? Describe the function of each separately.</a:t>
            </a:r>
          </a:p>
          <a:p>
            <a:pPr algn="just">
              <a:buSzPts val="2800"/>
              <a:buFontTx/>
              <a:buChar char="❖"/>
              <a:defRPr sz="2800">
                <a:latin typeface="+mn-lt"/>
                <a:ea typeface="+mn-ea"/>
                <a:cs typeface="+mn-cs"/>
                <a:sym typeface="Helvetica"/>
              </a:defRPr>
            </a:pPr>
            <a:endParaRPr/>
          </a:p>
          <a:p>
            <a:pPr algn="just">
              <a:buSzPts val="2800"/>
              <a:buFontTx/>
              <a:buChar char="❖"/>
              <a:defRPr sz="2800"/>
            </a:pPr>
            <a:r>
              <a:rPr>
                <a:latin typeface="+mn-lt"/>
                <a:ea typeface="+mn-ea"/>
                <a:cs typeface="+mn-cs"/>
                <a:sym typeface="Helvetica"/>
              </a:rPr>
              <a:t>Describe the basic function performed by a GCN (Graph Convolutional Network) type neural network?</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 name="Google Shape;166;p43"/>
          <p:cNvSpPr txBox="1">
            <a:spLocks noGrp="1"/>
          </p:cNvSpPr>
          <p:nvPr>
            <p:ph type="title"/>
          </p:nvPr>
        </p:nvSpPr>
        <p:spPr>
          <a:xfrm>
            <a:off x="2423591" y="404665"/>
            <a:ext cx="6651058" cy="503575"/>
          </a:xfrm>
          <a:prstGeom prst="rect">
            <a:avLst/>
          </a:prstGeom>
        </p:spPr>
        <p:txBody>
          <a:bodyPr/>
          <a:lstStyle>
            <a:lvl1pPr defTabSz="822959">
              <a:defRPr sz="2970">
                <a:solidFill>
                  <a:srgbClr val="FF0000"/>
                </a:solidFill>
              </a:defRPr>
            </a:lvl1pPr>
          </a:lstStyle>
          <a:p>
            <a:r>
              <a:t>Recommender Systems with Python</a:t>
            </a:r>
          </a:p>
        </p:txBody>
      </p:sp>
      <p:sp>
        <p:nvSpPr>
          <p:cNvPr id="1379" name="Google Shape;167;p43"/>
          <p:cNvSpPr txBox="1">
            <a:spLocks noGrp="1"/>
          </p:cNvSpPr>
          <p:nvPr>
            <p:ph type="body" sz="quarter" idx="1"/>
          </p:nvPr>
        </p:nvSpPr>
        <p:spPr>
          <a:xfrm>
            <a:off x="4774095" y="2942946"/>
            <a:ext cx="6089848" cy="1909835"/>
          </a:xfrm>
          <a:prstGeom prst="rect">
            <a:avLst/>
          </a:prstGeom>
        </p:spPr>
        <p:txBody>
          <a:bodyPr/>
          <a:lstStyle/>
          <a:p>
            <a:pPr>
              <a:defRPr sz="3200">
                <a:solidFill>
                  <a:srgbClr val="008350"/>
                </a:solidFill>
              </a:defRPr>
            </a:pPr>
            <a:r>
              <a:t>Chapter 6</a:t>
            </a:r>
            <a:r>
              <a:rPr baseline="30000"/>
              <a:t>ο</a:t>
            </a:r>
            <a:r>
              <a:t> :</a:t>
            </a:r>
          </a:p>
          <a:p>
            <a:pPr>
              <a:defRPr sz="3200">
                <a:solidFill>
                  <a:srgbClr val="008350"/>
                </a:solidFill>
              </a:defRPr>
            </a:pPr>
            <a:r>
              <a:t>Machine Learning with Neural Networks</a:t>
            </a:r>
          </a:p>
        </p:txBody>
      </p:sp>
      <p:pic>
        <p:nvPicPr>
          <p:cNvPr id="1380" name="pasted-movie.png" descr="pasted-movie.png"/>
          <p:cNvPicPr>
            <a:picLocks noChangeAspect="1"/>
          </p:cNvPicPr>
          <p:nvPr/>
        </p:nvPicPr>
        <p:blipFill>
          <a:blip r:embed="rId2"/>
          <a:stretch>
            <a:fillRect/>
          </a:stretch>
        </p:blipFill>
        <p:spPr>
          <a:xfrm>
            <a:off x="552828" y="1276571"/>
            <a:ext cx="3765751" cy="487025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Google Shape;309;p8"/>
          <p:cNvSpPr/>
          <p:nvPr/>
        </p:nvSpPr>
        <p:spPr>
          <a:xfrm>
            <a:off x="6946693" y="22767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96" name="Google Shape;310;p8"/>
          <p:cNvSpPr/>
          <p:nvPr/>
        </p:nvSpPr>
        <p:spPr>
          <a:xfrm>
            <a:off x="6946693" y="28863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97" name="Google Shape;311;p8"/>
          <p:cNvSpPr/>
          <p:nvPr/>
        </p:nvSpPr>
        <p:spPr>
          <a:xfrm>
            <a:off x="6946693" y="3495964"/>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98" name="Google Shape;312;p8"/>
          <p:cNvSpPr/>
          <p:nvPr/>
        </p:nvSpPr>
        <p:spPr>
          <a:xfrm>
            <a:off x="6411638" y="24770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399" name="Google Shape;313;p8"/>
          <p:cNvSpPr/>
          <p:nvPr/>
        </p:nvSpPr>
        <p:spPr>
          <a:xfrm>
            <a:off x="6411638" y="30866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00" name="Google Shape;314;p8"/>
          <p:cNvSpPr/>
          <p:nvPr/>
        </p:nvSpPr>
        <p:spPr>
          <a:xfrm>
            <a:off x="6411638" y="3696239"/>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01" name="Google Shape;315;p8"/>
          <p:cNvSpPr/>
          <p:nvPr/>
        </p:nvSpPr>
        <p:spPr>
          <a:xfrm>
            <a:off x="7338777" y="2668847"/>
            <a:ext cx="1012201" cy="384301"/>
          </a:xfrm>
          <a:prstGeom prst="line">
            <a:avLst/>
          </a:prstGeom>
          <a:ln>
            <a:solidFill>
              <a:srgbClr val="000000"/>
            </a:solidFill>
            <a:miter/>
            <a:tailEnd type="triangle"/>
          </a:ln>
        </p:spPr>
        <p:txBody>
          <a:bodyPr lIns="0" tIns="0" rIns="0" bIns="0"/>
          <a:lstStyle/>
          <a:p>
            <a:endParaRPr/>
          </a:p>
        </p:txBody>
      </p:sp>
      <p:cxnSp>
        <p:nvCxnSpPr>
          <p:cNvPr id="402" name="Google Shape;316;p8"/>
          <p:cNvCxnSpPr>
            <a:cxnSpLocks/>
            <a:stCxn id="396" idx="6"/>
            <a:endCxn id="404" idx="2"/>
          </p:cNvCxnSpPr>
          <p:nvPr/>
        </p:nvCxnSpPr>
        <p:spPr>
          <a:xfrm>
            <a:off x="7406050" y="3116042"/>
            <a:ext cx="944879" cy="69657"/>
          </a:xfrm>
          <a:prstGeom prst="straightConnector1">
            <a:avLst/>
          </a:prstGeom>
          <a:ln>
            <a:solidFill>
              <a:srgbClr val="000000"/>
            </a:solidFill>
            <a:miter/>
            <a:tailEnd type="triangle"/>
          </a:ln>
        </p:spPr>
      </p:cxnSp>
      <p:sp>
        <p:nvSpPr>
          <p:cNvPr id="403" name="Google Shape;318;p8"/>
          <p:cNvSpPr/>
          <p:nvPr/>
        </p:nvSpPr>
        <p:spPr>
          <a:xfrm flipH="1">
            <a:off x="7338777" y="3345734"/>
            <a:ext cx="1012201" cy="217501"/>
          </a:xfrm>
          <a:prstGeom prst="line">
            <a:avLst/>
          </a:prstGeom>
          <a:ln>
            <a:solidFill>
              <a:srgbClr val="000000"/>
            </a:solidFill>
            <a:miter/>
            <a:headEnd type="triangle"/>
          </a:ln>
        </p:spPr>
        <p:txBody>
          <a:bodyPr lIns="0" tIns="0" rIns="0" bIns="0"/>
          <a:lstStyle/>
          <a:p>
            <a:endParaRPr/>
          </a:p>
        </p:txBody>
      </p:sp>
      <p:sp>
        <p:nvSpPr>
          <p:cNvPr id="404" name="Google Shape;317;p8"/>
          <p:cNvSpPr/>
          <p:nvPr/>
        </p:nvSpPr>
        <p:spPr>
          <a:xfrm>
            <a:off x="8350929" y="2766598"/>
            <a:ext cx="1219201" cy="838201"/>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05" name="Google Shape;319;p8"/>
          <p:cNvSpPr/>
          <p:nvPr/>
        </p:nvSpPr>
        <p:spPr>
          <a:xfrm flipH="1">
            <a:off x="8960528" y="2766598"/>
            <a:ext cx="1589" cy="838201"/>
          </a:xfrm>
          <a:prstGeom prst="line">
            <a:avLst/>
          </a:prstGeom>
          <a:ln>
            <a:solidFill>
              <a:srgbClr val="000000"/>
            </a:solidFill>
            <a:miter/>
          </a:ln>
        </p:spPr>
        <p:txBody>
          <a:bodyPr lIns="0" tIns="0" rIns="0" bIns="0"/>
          <a:lstStyle/>
          <a:p>
            <a:endParaRPr/>
          </a:p>
        </p:txBody>
      </p:sp>
      <p:sp>
        <p:nvSpPr>
          <p:cNvPr id="406" name="Google Shape;320;p8"/>
          <p:cNvSpPr txBox="1"/>
          <p:nvPr/>
        </p:nvSpPr>
        <p:spPr>
          <a:xfrm>
            <a:off x="8526360" y="2820712"/>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407" name="Google Shape;321;p8"/>
          <p:cNvSpPr/>
          <p:nvPr/>
        </p:nvSpPr>
        <p:spPr>
          <a:xfrm>
            <a:off x="9614110" y="3086640"/>
            <a:ext cx="900899" cy="198109"/>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08" name="Google Shape;322;p8"/>
          <p:cNvSpPr txBox="1"/>
          <p:nvPr/>
        </p:nvSpPr>
        <p:spPr>
          <a:xfrm>
            <a:off x="6078824" y="2153323"/>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X1</a:t>
            </a:r>
          </a:p>
        </p:txBody>
      </p:sp>
      <p:sp>
        <p:nvSpPr>
          <p:cNvPr id="409" name="Google Shape;323;p8"/>
          <p:cNvSpPr txBox="1"/>
          <p:nvPr/>
        </p:nvSpPr>
        <p:spPr>
          <a:xfrm>
            <a:off x="6056369" y="2817372"/>
            <a:ext cx="321767"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Χ2</a:t>
            </a:r>
          </a:p>
        </p:txBody>
      </p:sp>
      <p:sp>
        <p:nvSpPr>
          <p:cNvPr id="410" name="Google Shape;324;p8"/>
          <p:cNvSpPr txBox="1"/>
          <p:nvPr/>
        </p:nvSpPr>
        <p:spPr>
          <a:xfrm>
            <a:off x="6029418" y="3448958"/>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X3</a:t>
            </a:r>
          </a:p>
        </p:txBody>
      </p:sp>
      <p:sp>
        <p:nvSpPr>
          <p:cNvPr id="411" name="Google Shape;325;p8"/>
          <p:cNvSpPr txBox="1"/>
          <p:nvPr/>
        </p:nvSpPr>
        <p:spPr>
          <a:xfrm>
            <a:off x="7515373" y="2437145"/>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412" name="Google Shape;326;p8"/>
          <p:cNvSpPr/>
          <p:nvPr/>
        </p:nvSpPr>
        <p:spPr>
          <a:xfrm>
            <a:off x="6411638" y="429987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13" name="Google Shape;327;p8"/>
          <p:cNvSpPr/>
          <p:nvPr/>
        </p:nvSpPr>
        <p:spPr>
          <a:xfrm>
            <a:off x="6946693" y="4121880"/>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14" name="Google Shape;328;p8"/>
          <p:cNvSpPr/>
          <p:nvPr/>
        </p:nvSpPr>
        <p:spPr>
          <a:xfrm flipH="1">
            <a:off x="7351473" y="3475259"/>
            <a:ext cx="1129163" cy="752914"/>
          </a:xfrm>
          <a:prstGeom prst="line">
            <a:avLst/>
          </a:prstGeom>
          <a:ln>
            <a:solidFill>
              <a:srgbClr val="000000"/>
            </a:solidFill>
            <a:miter/>
            <a:headEnd type="triangle"/>
          </a:ln>
        </p:spPr>
        <p:txBody>
          <a:bodyPr lIns="0" tIns="0" rIns="0" bIns="0"/>
          <a:lstStyle/>
          <a:p>
            <a:endParaRPr/>
          </a:p>
        </p:txBody>
      </p:sp>
      <p:sp>
        <p:nvSpPr>
          <p:cNvPr id="415" name="Google Shape;329;p8"/>
          <p:cNvSpPr txBox="1"/>
          <p:nvPr/>
        </p:nvSpPr>
        <p:spPr>
          <a:xfrm>
            <a:off x="6029418" y="4121880"/>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X4</a:t>
            </a:r>
          </a:p>
        </p:txBody>
      </p:sp>
      <p:sp>
        <p:nvSpPr>
          <p:cNvPr id="416" name="Google Shape;330;p8"/>
          <p:cNvSpPr txBox="1"/>
          <p:nvPr/>
        </p:nvSpPr>
        <p:spPr>
          <a:xfrm>
            <a:off x="7526842" y="2884053"/>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417" name="Google Shape;331;p8"/>
          <p:cNvSpPr txBox="1"/>
          <p:nvPr/>
        </p:nvSpPr>
        <p:spPr>
          <a:xfrm>
            <a:off x="7526842" y="3220124"/>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418" name="Google Shape;332;p8"/>
          <p:cNvSpPr txBox="1"/>
          <p:nvPr/>
        </p:nvSpPr>
        <p:spPr>
          <a:xfrm>
            <a:off x="7541962" y="3635140"/>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4</a:t>
            </a:r>
          </a:p>
        </p:txBody>
      </p:sp>
      <p:sp>
        <p:nvSpPr>
          <p:cNvPr id="419" name="Google Shape;333;p8"/>
          <p:cNvSpPr txBox="1"/>
          <p:nvPr/>
        </p:nvSpPr>
        <p:spPr>
          <a:xfrm>
            <a:off x="8997108" y="2979429"/>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f(z)</a:t>
            </a:r>
          </a:p>
        </p:txBody>
      </p:sp>
      <p:sp>
        <p:nvSpPr>
          <p:cNvPr id="420" name="Google Shape;334;p8"/>
          <p:cNvSpPr txBox="1"/>
          <p:nvPr/>
        </p:nvSpPr>
        <p:spPr>
          <a:xfrm>
            <a:off x="10560734" y="3007165"/>
            <a:ext cx="1273681"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latin typeface="Times New Roman"/>
                <a:ea typeface="Times New Roman"/>
                <a:cs typeface="Times New Roman"/>
                <a:sym typeface="Times New Roman"/>
              </a:defRPr>
            </a:pPr>
            <a:r>
              <a:t>Z</a:t>
            </a:r>
            <a:r>
              <a:rPr baseline="-25000"/>
              <a:t>1</a:t>
            </a:r>
            <a:r>
              <a:t> = f(z)</a:t>
            </a:r>
          </a:p>
        </p:txBody>
      </p:sp>
      <p:sp>
        <p:nvSpPr>
          <p:cNvPr id="421" name="Google Shape;335;p8"/>
          <p:cNvSpPr txBox="1">
            <a:spLocks noGrp="1"/>
          </p:cNvSpPr>
          <p:nvPr>
            <p:ph type="title"/>
          </p:nvPr>
        </p:nvSpPr>
        <p:spPr>
          <a:xfrm>
            <a:off x="1593310" y="-214583"/>
            <a:ext cx="8020802" cy="942302"/>
          </a:xfrm>
          <a:prstGeom prst="rect">
            <a:avLst/>
          </a:prstGeom>
        </p:spPr>
        <p:txBody>
          <a:bodyPr/>
          <a:lstStyle>
            <a:lvl1pPr algn="ctr">
              <a:defRPr>
                <a:solidFill>
                  <a:srgbClr val="FF0000"/>
                </a:solidFill>
              </a:defRPr>
            </a:lvl1pPr>
          </a:lstStyle>
          <a:p>
            <a:r>
              <a:t>Bias neuron</a:t>
            </a:r>
          </a:p>
        </p:txBody>
      </p:sp>
      <p:sp>
        <p:nvSpPr>
          <p:cNvPr id="422" name="Google Shape;336;p8"/>
          <p:cNvSpPr txBox="1">
            <a:spLocks noGrp="1"/>
          </p:cNvSpPr>
          <p:nvPr>
            <p:ph type="body" sz="half" idx="1"/>
          </p:nvPr>
        </p:nvSpPr>
        <p:spPr>
          <a:xfrm>
            <a:off x="796949" y="1187873"/>
            <a:ext cx="3932701" cy="4737601"/>
          </a:xfrm>
          <a:prstGeom prst="rect">
            <a:avLst/>
          </a:prstGeom>
        </p:spPr>
        <p:txBody>
          <a:bodyPr/>
          <a:lstStyle/>
          <a:p>
            <a:pPr marL="285750" indent="-285750">
              <a:spcBef>
                <a:spcPts val="300"/>
              </a:spcBef>
              <a:buClr>
                <a:schemeClr val="accent2"/>
              </a:buClr>
              <a:buSzPts val="2000"/>
              <a:buFont typeface="Arial"/>
              <a:defRPr sz="2000">
                <a:solidFill>
                  <a:srgbClr val="0070C0"/>
                </a:solidFill>
              </a:defRPr>
            </a:pPr>
            <a:r>
              <a:t>Bias neuron </a:t>
            </a:r>
            <a:r>
              <a:rPr>
                <a:solidFill>
                  <a:srgbClr val="008000"/>
                </a:solidFill>
              </a:rPr>
              <a:t>is an additional input to the input layer with fixed value equal to 1</a:t>
            </a:r>
          </a:p>
          <a:p>
            <a:pPr marL="171450" indent="-57150">
              <a:spcBef>
                <a:spcPts val="300"/>
              </a:spcBef>
              <a:buSzTx/>
              <a:buNone/>
              <a:defRPr sz="1600"/>
            </a:pPr>
            <a:endParaRPr sz="2000"/>
          </a:p>
          <a:p>
            <a:pPr marL="285750" indent="-285750">
              <a:spcBef>
                <a:spcPts val="300"/>
              </a:spcBef>
              <a:buClr>
                <a:schemeClr val="accent2"/>
              </a:buClr>
              <a:buSzPts val="2000"/>
              <a:buFont typeface="Arial"/>
              <a:defRPr sz="2000"/>
            </a:pPr>
            <a:r>
              <a:t>The fixed value (1) guarantees the activation of neuron in case of zero inputs. </a:t>
            </a:r>
          </a:p>
          <a:p>
            <a:pPr marL="0" indent="0">
              <a:spcBef>
                <a:spcPts val="300"/>
              </a:spcBef>
              <a:buSzTx/>
              <a:buNone/>
              <a:defRPr sz="1600"/>
            </a:pPr>
            <a:endParaRPr sz="2000"/>
          </a:p>
          <a:p>
            <a:pPr marL="285750" indent="-285750">
              <a:spcBef>
                <a:spcPts val="300"/>
              </a:spcBef>
              <a:buClr>
                <a:schemeClr val="accent2"/>
              </a:buClr>
              <a:buSzPts val="2000"/>
              <a:buFont typeface="Arial"/>
              <a:defRPr sz="2000"/>
            </a:pPr>
            <a:r>
              <a:t>The bias node also ensures that the output of the neuron will not always be the same (deterministic).</a:t>
            </a:r>
          </a:p>
        </p:txBody>
      </p:sp>
      <p:sp>
        <p:nvSpPr>
          <p:cNvPr id="423" name="Google Shape;337;p8"/>
          <p:cNvSpPr/>
          <p:nvPr/>
        </p:nvSpPr>
        <p:spPr>
          <a:xfrm>
            <a:off x="6946693" y="4731480"/>
            <a:ext cx="459357" cy="459357"/>
          </a:xfrm>
          <a:prstGeom prst="ellipse">
            <a:avLst/>
          </a:prstGeom>
          <a:solidFill>
            <a:schemeClr val="accent1"/>
          </a:solidFill>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24" name="Google Shape;338;p8"/>
          <p:cNvSpPr/>
          <p:nvPr/>
        </p:nvSpPr>
        <p:spPr>
          <a:xfrm flipH="1">
            <a:off x="7380617" y="3599806"/>
            <a:ext cx="1366720" cy="1252369"/>
          </a:xfrm>
          <a:prstGeom prst="line">
            <a:avLst/>
          </a:prstGeom>
          <a:ln>
            <a:solidFill>
              <a:schemeClr val="accent1"/>
            </a:solidFill>
            <a:miter/>
            <a:headEnd type="triangle"/>
          </a:ln>
        </p:spPr>
        <p:txBody>
          <a:bodyPr lIns="0" tIns="0" rIns="0" bIns="0"/>
          <a:lstStyle/>
          <a:p>
            <a:endParaRPr/>
          </a:p>
        </p:txBody>
      </p:sp>
      <p:sp>
        <p:nvSpPr>
          <p:cNvPr id="425" name="Google Shape;339;p8"/>
          <p:cNvSpPr txBox="1"/>
          <p:nvPr/>
        </p:nvSpPr>
        <p:spPr>
          <a:xfrm>
            <a:off x="6890163" y="5279183"/>
            <a:ext cx="21186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bias</a:t>
            </a:r>
          </a:p>
        </p:txBody>
      </p:sp>
      <p:sp>
        <p:nvSpPr>
          <p:cNvPr id="426" name="Google Shape;340;p8"/>
          <p:cNvSpPr/>
          <p:nvPr/>
        </p:nvSpPr>
        <p:spPr>
          <a:xfrm>
            <a:off x="6411638" y="4908031"/>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27" name="Google Shape;341;p8"/>
          <p:cNvSpPr txBox="1"/>
          <p:nvPr/>
        </p:nvSpPr>
        <p:spPr>
          <a:xfrm>
            <a:off x="6141725" y="4734162"/>
            <a:ext cx="359538"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b</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Google Shape;346;p9"/>
          <p:cNvSpPr txBox="1">
            <a:spLocks noGrp="1"/>
          </p:cNvSpPr>
          <p:nvPr>
            <p:ph type="title"/>
          </p:nvPr>
        </p:nvSpPr>
        <p:spPr>
          <a:xfrm>
            <a:off x="1741121" y="58543"/>
            <a:ext cx="8484600" cy="838201"/>
          </a:xfrm>
          <a:prstGeom prst="rect">
            <a:avLst/>
          </a:prstGeom>
        </p:spPr>
        <p:txBody>
          <a:bodyPr/>
          <a:lstStyle>
            <a:lvl1pPr algn="ctr">
              <a:defRPr>
                <a:solidFill>
                  <a:srgbClr val="FF0000"/>
                </a:solidFill>
              </a:defRPr>
            </a:lvl1pPr>
          </a:lstStyle>
          <a:p>
            <a:r>
              <a:t>Weighted Sum</a:t>
            </a:r>
          </a:p>
        </p:txBody>
      </p:sp>
      <p:sp>
        <p:nvSpPr>
          <p:cNvPr id="430" name="Google Shape;347;p9"/>
          <p:cNvSpPr txBox="1">
            <a:spLocks noGrp="1"/>
          </p:cNvSpPr>
          <p:nvPr>
            <p:ph type="body" sz="half" idx="1"/>
          </p:nvPr>
        </p:nvSpPr>
        <p:spPr>
          <a:xfrm>
            <a:off x="124557" y="1187883"/>
            <a:ext cx="4464885" cy="4701930"/>
          </a:xfrm>
          <a:prstGeom prst="rect">
            <a:avLst/>
          </a:prstGeom>
        </p:spPr>
        <p:txBody>
          <a:bodyPr/>
          <a:lstStyle/>
          <a:p>
            <a:pPr marL="285750" indent="-285750">
              <a:spcBef>
                <a:spcPts val="300"/>
              </a:spcBef>
              <a:buClr>
                <a:schemeClr val="accent2"/>
              </a:buClr>
              <a:buSzPts val="2000"/>
              <a:buFont typeface="Arial"/>
              <a:defRPr sz="2000" b="0"/>
            </a:pPr>
            <a:r>
              <a:t>The first calculation performed by the perceptron neuron is called </a:t>
            </a:r>
            <a:r>
              <a:rPr>
                <a:solidFill>
                  <a:srgbClr val="0070C0"/>
                </a:solidFill>
              </a:rPr>
              <a:t>Weighted Sum</a:t>
            </a:r>
          </a:p>
          <a:p>
            <a:pPr marL="171450" indent="-57150">
              <a:spcBef>
                <a:spcPts val="300"/>
              </a:spcBef>
              <a:buSzTx/>
              <a:buNone/>
              <a:defRPr sz="1600"/>
            </a:pPr>
            <a:endParaRPr sz="2000" b="0"/>
          </a:p>
          <a:p>
            <a:pPr marL="285750" indent="-285750">
              <a:spcBef>
                <a:spcPts val="300"/>
              </a:spcBef>
              <a:buClr>
                <a:schemeClr val="accent2"/>
              </a:buClr>
              <a:buSzPts val="2000"/>
              <a:buFont typeface="Arial"/>
              <a:defRPr sz="2000" b="0"/>
            </a:pPr>
            <a:r>
              <a:t>It is modeled as the dot product between the weights vector and the input vector</a:t>
            </a:r>
            <a:endParaRPr sz="1600"/>
          </a:p>
          <a:p>
            <a:pPr marL="742950" lvl="1" indent="-285750">
              <a:spcBef>
                <a:spcPts val="300"/>
              </a:spcBef>
              <a:buClr>
                <a:schemeClr val="accent2"/>
              </a:buClr>
              <a:buSzPts val="1800"/>
              <a:buFont typeface="Arial"/>
              <a:defRPr sz="1800" b="0"/>
            </a:pPr>
            <a:r>
              <a:t>Each input X is multiplied by the weight W of the corresponding directed edge</a:t>
            </a:r>
            <a:endParaRPr sz="1400">
              <a:latin typeface="Times New Roman"/>
              <a:ea typeface="Times New Roman"/>
              <a:cs typeface="Times New Roman"/>
              <a:sym typeface="Times New Roman"/>
            </a:endParaRPr>
          </a:p>
          <a:p>
            <a:pPr marL="742950" lvl="1" indent="-285750">
              <a:spcBef>
                <a:spcPts val="300"/>
              </a:spcBef>
              <a:buClr>
                <a:schemeClr val="accent2"/>
              </a:buClr>
              <a:buSzPts val="2000"/>
              <a:buFont typeface="Arial"/>
              <a:defRPr sz="2000" b="0"/>
            </a:pPr>
            <a:r>
              <a:t>Finally, the products are summed and the value of the bias node is added</a:t>
            </a:r>
          </a:p>
        </p:txBody>
      </p:sp>
      <p:grpSp>
        <p:nvGrpSpPr>
          <p:cNvPr id="433" name="Google Shape;348;p9"/>
          <p:cNvGrpSpPr/>
          <p:nvPr/>
        </p:nvGrpSpPr>
        <p:grpSpPr>
          <a:xfrm>
            <a:off x="9329724" y="4731480"/>
            <a:ext cx="2705037" cy="840296"/>
            <a:chOff x="0" y="0"/>
            <a:chExt cx="2705036" cy="840295"/>
          </a:xfrm>
        </p:grpSpPr>
        <p:sp>
          <p:nvSpPr>
            <p:cNvPr id="431" name="Rectangle"/>
            <p:cNvSpPr/>
            <p:nvPr/>
          </p:nvSpPr>
          <p:spPr>
            <a:xfrm>
              <a:off x="-1" y="-1"/>
              <a:ext cx="2705038" cy="840297"/>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pPr>
                <a:defRPr>
                  <a:solidFill>
                    <a:schemeClr val="accent1"/>
                  </a:solidFill>
                </a:defRPr>
              </a:pPr>
              <a:endParaRPr/>
            </a:p>
          </p:txBody>
        </p:sp>
        <p:sp>
          <p:nvSpPr>
            <p:cNvPr id="432" name="z = x * wT+ b"/>
            <p:cNvSpPr txBox="1"/>
            <p:nvPr/>
          </p:nvSpPr>
          <p:spPr>
            <a:xfrm>
              <a:off x="45724" y="-1"/>
              <a:ext cx="2613587" cy="6053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p>
              <a:pPr>
                <a:defRPr sz="2000">
                  <a:solidFill>
                    <a:schemeClr val="accent1"/>
                  </a:solidFill>
                  <a:latin typeface="Times New Roman"/>
                  <a:ea typeface="Times New Roman"/>
                  <a:cs typeface="Times New Roman"/>
                  <a:sym typeface="Times New Roman"/>
                </a:defRPr>
              </a:pPr>
              <a:r>
                <a:t> </a:t>
              </a:r>
              <a:r>
                <a:rPr sz="2800"/>
                <a:t> z = </a:t>
              </a:r>
              <a:r>
                <a:rPr sz="3600"/>
                <a:t>x</a:t>
              </a:r>
              <a:r>
                <a:rPr sz="2800"/>
                <a:t> * </a:t>
              </a:r>
              <a:r>
                <a:rPr sz="3600"/>
                <a:t>w</a:t>
              </a:r>
              <a:r>
                <a:rPr sz="2800" baseline="30000"/>
                <a:t>T</a:t>
              </a:r>
              <a:r>
                <a:rPr sz="2800"/>
                <a:t>+ b</a:t>
              </a:r>
            </a:p>
          </p:txBody>
        </p:sp>
      </p:grpSp>
      <p:sp>
        <p:nvSpPr>
          <p:cNvPr id="434" name="Google Shape;349;p9"/>
          <p:cNvSpPr/>
          <p:nvPr/>
        </p:nvSpPr>
        <p:spPr>
          <a:xfrm>
            <a:off x="7262382" y="22767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35" name="Google Shape;350;p9"/>
          <p:cNvSpPr/>
          <p:nvPr/>
        </p:nvSpPr>
        <p:spPr>
          <a:xfrm>
            <a:off x="7262382" y="28863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36" name="Google Shape;351;p9"/>
          <p:cNvSpPr/>
          <p:nvPr/>
        </p:nvSpPr>
        <p:spPr>
          <a:xfrm>
            <a:off x="7262382" y="3495964"/>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37" name="Google Shape;352;p9"/>
          <p:cNvSpPr/>
          <p:nvPr/>
        </p:nvSpPr>
        <p:spPr>
          <a:xfrm>
            <a:off x="6727327" y="24770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38" name="Google Shape;353;p9"/>
          <p:cNvSpPr/>
          <p:nvPr/>
        </p:nvSpPr>
        <p:spPr>
          <a:xfrm>
            <a:off x="6727327" y="30866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39" name="Google Shape;354;p9"/>
          <p:cNvSpPr/>
          <p:nvPr/>
        </p:nvSpPr>
        <p:spPr>
          <a:xfrm>
            <a:off x="6727327" y="3696239"/>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40" name="Google Shape;355;p9"/>
          <p:cNvSpPr/>
          <p:nvPr/>
        </p:nvSpPr>
        <p:spPr>
          <a:xfrm>
            <a:off x="7654466" y="2668847"/>
            <a:ext cx="1012201" cy="384301"/>
          </a:xfrm>
          <a:prstGeom prst="line">
            <a:avLst/>
          </a:prstGeom>
          <a:ln>
            <a:solidFill>
              <a:srgbClr val="000000"/>
            </a:solidFill>
            <a:miter/>
            <a:tailEnd type="triangle"/>
          </a:ln>
        </p:spPr>
        <p:txBody>
          <a:bodyPr lIns="0" tIns="0" rIns="0" bIns="0"/>
          <a:lstStyle/>
          <a:p>
            <a:endParaRPr/>
          </a:p>
        </p:txBody>
      </p:sp>
      <p:cxnSp>
        <p:nvCxnSpPr>
          <p:cNvPr id="441" name="Google Shape;356;p9"/>
          <p:cNvCxnSpPr>
            <a:cxnSpLocks/>
            <a:stCxn id="435" idx="6"/>
            <a:endCxn id="443" idx="2"/>
          </p:cNvCxnSpPr>
          <p:nvPr/>
        </p:nvCxnSpPr>
        <p:spPr>
          <a:xfrm>
            <a:off x="7721739" y="3116042"/>
            <a:ext cx="944877" cy="69657"/>
          </a:xfrm>
          <a:prstGeom prst="straightConnector1">
            <a:avLst/>
          </a:prstGeom>
          <a:ln>
            <a:solidFill>
              <a:srgbClr val="000000"/>
            </a:solidFill>
            <a:miter/>
            <a:tailEnd type="triangle"/>
          </a:ln>
        </p:spPr>
      </p:cxnSp>
      <p:sp>
        <p:nvSpPr>
          <p:cNvPr id="442" name="Google Shape;358;p9"/>
          <p:cNvSpPr/>
          <p:nvPr/>
        </p:nvSpPr>
        <p:spPr>
          <a:xfrm flipH="1">
            <a:off x="7654466" y="3345734"/>
            <a:ext cx="1012201" cy="217501"/>
          </a:xfrm>
          <a:prstGeom prst="line">
            <a:avLst/>
          </a:prstGeom>
          <a:ln>
            <a:solidFill>
              <a:srgbClr val="000000"/>
            </a:solidFill>
            <a:miter/>
            <a:headEnd type="triangle"/>
          </a:ln>
        </p:spPr>
        <p:txBody>
          <a:bodyPr lIns="0" tIns="0" rIns="0" bIns="0"/>
          <a:lstStyle/>
          <a:p>
            <a:endParaRPr/>
          </a:p>
        </p:txBody>
      </p:sp>
      <p:sp>
        <p:nvSpPr>
          <p:cNvPr id="443" name="Google Shape;357;p9"/>
          <p:cNvSpPr/>
          <p:nvPr/>
        </p:nvSpPr>
        <p:spPr>
          <a:xfrm>
            <a:off x="8666616" y="2766598"/>
            <a:ext cx="1219201" cy="838201"/>
          </a:xfrm>
          <a:prstGeom prst="ellipse">
            <a:avLst/>
          </a:prstGeom>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44" name="Google Shape;359;p9"/>
          <p:cNvSpPr/>
          <p:nvPr/>
        </p:nvSpPr>
        <p:spPr>
          <a:xfrm flipH="1">
            <a:off x="9276217" y="2766598"/>
            <a:ext cx="1589" cy="838201"/>
          </a:xfrm>
          <a:prstGeom prst="line">
            <a:avLst/>
          </a:prstGeom>
          <a:ln>
            <a:solidFill>
              <a:schemeClr val="accent1"/>
            </a:solidFill>
            <a:miter/>
          </a:ln>
        </p:spPr>
        <p:txBody>
          <a:bodyPr lIns="0" tIns="0" rIns="0" bIns="0"/>
          <a:lstStyle/>
          <a:p>
            <a:endParaRPr/>
          </a:p>
        </p:txBody>
      </p:sp>
      <p:sp>
        <p:nvSpPr>
          <p:cNvPr id="445" name="Google Shape;360;p9"/>
          <p:cNvSpPr txBox="1"/>
          <p:nvPr/>
        </p:nvSpPr>
        <p:spPr>
          <a:xfrm>
            <a:off x="8842049" y="2820712"/>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solidFill>
                  <a:schemeClr val="accent1"/>
                </a:solidFill>
                <a:latin typeface="Times New Roman"/>
                <a:ea typeface="Times New Roman"/>
                <a:cs typeface="Times New Roman"/>
                <a:sym typeface="Times New Roman"/>
              </a:defRPr>
            </a:lvl1pPr>
          </a:lstStyle>
          <a:p>
            <a:r>
              <a:t>∑</a:t>
            </a:r>
          </a:p>
        </p:txBody>
      </p:sp>
      <p:sp>
        <p:nvSpPr>
          <p:cNvPr id="446" name="Google Shape;361;p9"/>
          <p:cNvSpPr/>
          <p:nvPr/>
        </p:nvSpPr>
        <p:spPr>
          <a:xfrm>
            <a:off x="9929799" y="3086640"/>
            <a:ext cx="900899" cy="198109"/>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47" name="Google Shape;362;p9"/>
          <p:cNvSpPr txBox="1"/>
          <p:nvPr/>
        </p:nvSpPr>
        <p:spPr>
          <a:xfrm>
            <a:off x="6344834" y="2187402"/>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X1</a:t>
            </a:r>
          </a:p>
        </p:txBody>
      </p:sp>
      <p:sp>
        <p:nvSpPr>
          <p:cNvPr id="448" name="Google Shape;363;p9"/>
          <p:cNvSpPr txBox="1"/>
          <p:nvPr/>
        </p:nvSpPr>
        <p:spPr>
          <a:xfrm>
            <a:off x="6363227" y="2851450"/>
            <a:ext cx="321767"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Χ2</a:t>
            </a:r>
          </a:p>
        </p:txBody>
      </p:sp>
      <p:sp>
        <p:nvSpPr>
          <p:cNvPr id="449" name="Google Shape;364;p9"/>
          <p:cNvSpPr txBox="1"/>
          <p:nvPr/>
        </p:nvSpPr>
        <p:spPr>
          <a:xfrm>
            <a:off x="6334365" y="3506151"/>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X3</a:t>
            </a:r>
          </a:p>
        </p:txBody>
      </p:sp>
      <p:sp>
        <p:nvSpPr>
          <p:cNvPr id="450" name="Google Shape;365;p9"/>
          <p:cNvSpPr txBox="1"/>
          <p:nvPr/>
        </p:nvSpPr>
        <p:spPr>
          <a:xfrm>
            <a:off x="7831062" y="2437145"/>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451" name="Google Shape;366;p9"/>
          <p:cNvSpPr/>
          <p:nvPr/>
        </p:nvSpPr>
        <p:spPr>
          <a:xfrm>
            <a:off x="6727327" y="429987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52" name="Google Shape;367;p9"/>
          <p:cNvSpPr/>
          <p:nvPr/>
        </p:nvSpPr>
        <p:spPr>
          <a:xfrm>
            <a:off x="7262380" y="4121880"/>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53" name="Google Shape;368;p9"/>
          <p:cNvSpPr/>
          <p:nvPr/>
        </p:nvSpPr>
        <p:spPr>
          <a:xfrm flipH="1">
            <a:off x="7667162" y="3475259"/>
            <a:ext cx="1129163" cy="752914"/>
          </a:xfrm>
          <a:prstGeom prst="line">
            <a:avLst/>
          </a:prstGeom>
          <a:ln>
            <a:solidFill>
              <a:srgbClr val="000000"/>
            </a:solidFill>
            <a:miter/>
            <a:headEnd type="triangle"/>
          </a:ln>
        </p:spPr>
        <p:txBody>
          <a:bodyPr lIns="0" tIns="0" rIns="0" bIns="0"/>
          <a:lstStyle/>
          <a:p>
            <a:endParaRPr/>
          </a:p>
        </p:txBody>
      </p:sp>
      <p:sp>
        <p:nvSpPr>
          <p:cNvPr id="454" name="Google Shape;369;p9"/>
          <p:cNvSpPr txBox="1"/>
          <p:nvPr/>
        </p:nvSpPr>
        <p:spPr>
          <a:xfrm>
            <a:off x="6293159" y="4143661"/>
            <a:ext cx="359538"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X4</a:t>
            </a:r>
          </a:p>
        </p:txBody>
      </p:sp>
      <p:sp>
        <p:nvSpPr>
          <p:cNvPr id="455" name="Google Shape;370;p9"/>
          <p:cNvSpPr txBox="1"/>
          <p:nvPr/>
        </p:nvSpPr>
        <p:spPr>
          <a:xfrm>
            <a:off x="7842529" y="2884053"/>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456" name="Google Shape;371;p9"/>
          <p:cNvSpPr txBox="1"/>
          <p:nvPr/>
        </p:nvSpPr>
        <p:spPr>
          <a:xfrm>
            <a:off x="7842529" y="3220124"/>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457" name="Google Shape;372;p9"/>
          <p:cNvSpPr txBox="1"/>
          <p:nvPr/>
        </p:nvSpPr>
        <p:spPr>
          <a:xfrm>
            <a:off x="7857649" y="3635140"/>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4</a:t>
            </a:r>
          </a:p>
        </p:txBody>
      </p:sp>
      <p:sp>
        <p:nvSpPr>
          <p:cNvPr id="458" name="Google Shape;373;p9"/>
          <p:cNvSpPr txBox="1"/>
          <p:nvPr/>
        </p:nvSpPr>
        <p:spPr>
          <a:xfrm>
            <a:off x="9312795" y="2979429"/>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f(z)</a:t>
            </a:r>
          </a:p>
        </p:txBody>
      </p:sp>
      <p:sp>
        <p:nvSpPr>
          <p:cNvPr id="459" name="Google Shape;374;p9"/>
          <p:cNvSpPr txBox="1"/>
          <p:nvPr/>
        </p:nvSpPr>
        <p:spPr>
          <a:xfrm>
            <a:off x="10876422" y="3007165"/>
            <a:ext cx="1109437"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latin typeface="Times New Roman"/>
                <a:ea typeface="Times New Roman"/>
                <a:cs typeface="Times New Roman"/>
                <a:sym typeface="Times New Roman"/>
              </a:defRPr>
            </a:pPr>
            <a:r>
              <a:t>Z</a:t>
            </a:r>
            <a:r>
              <a:rPr baseline="-25000"/>
              <a:t>1</a:t>
            </a:r>
            <a:r>
              <a:t> = f(z)</a:t>
            </a:r>
          </a:p>
        </p:txBody>
      </p:sp>
      <p:sp>
        <p:nvSpPr>
          <p:cNvPr id="460" name="Google Shape;375;p9"/>
          <p:cNvSpPr/>
          <p:nvPr/>
        </p:nvSpPr>
        <p:spPr>
          <a:xfrm>
            <a:off x="7262380" y="4731480"/>
            <a:ext cx="459357" cy="459357"/>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61" name="Google Shape;376;p9"/>
          <p:cNvSpPr/>
          <p:nvPr/>
        </p:nvSpPr>
        <p:spPr>
          <a:xfrm flipH="1">
            <a:off x="7696304" y="3599806"/>
            <a:ext cx="1366720" cy="1252369"/>
          </a:xfrm>
          <a:prstGeom prst="line">
            <a:avLst/>
          </a:prstGeom>
          <a:ln>
            <a:solidFill>
              <a:srgbClr val="000000"/>
            </a:solidFill>
            <a:miter/>
            <a:headEnd type="triangle"/>
          </a:ln>
        </p:spPr>
        <p:txBody>
          <a:bodyPr lIns="0" tIns="0" rIns="0" bIns="0"/>
          <a:lstStyle/>
          <a:p>
            <a:endParaRPr/>
          </a:p>
        </p:txBody>
      </p:sp>
      <p:sp>
        <p:nvSpPr>
          <p:cNvPr id="462" name="Google Shape;377;p9"/>
          <p:cNvSpPr/>
          <p:nvPr/>
        </p:nvSpPr>
        <p:spPr>
          <a:xfrm>
            <a:off x="6727327" y="4908031"/>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63" name="Google Shape;378;p9"/>
          <p:cNvSpPr txBox="1"/>
          <p:nvPr/>
        </p:nvSpPr>
        <p:spPr>
          <a:xfrm>
            <a:off x="6457413" y="4734162"/>
            <a:ext cx="359538"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b</a:t>
            </a:r>
          </a:p>
        </p:txBody>
      </p:sp>
      <p:sp>
        <p:nvSpPr>
          <p:cNvPr id="464" name="Google Shape;379;p9"/>
          <p:cNvSpPr txBox="1"/>
          <p:nvPr/>
        </p:nvSpPr>
        <p:spPr>
          <a:xfrm>
            <a:off x="8884927" y="4452256"/>
            <a:ext cx="2776644" cy="375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a:solidFill>
                  <a:schemeClr val="accent1"/>
                </a:solidFill>
              </a:defRPr>
            </a:lvl1pPr>
          </a:lstStyle>
          <a:p>
            <a:r>
              <a:t>Weighted Sum</a:t>
            </a:r>
          </a:p>
        </p:txBody>
      </p:sp>
      <p:sp>
        <p:nvSpPr>
          <p:cNvPr id="465" name="Google Shape;380;p9"/>
          <p:cNvSpPr/>
          <p:nvPr/>
        </p:nvSpPr>
        <p:spPr>
          <a:xfrm flipH="1" flipV="1">
            <a:off x="9176656" y="3696239"/>
            <a:ext cx="753143" cy="724422"/>
          </a:xfrm>
          <a:prstGeom prst="line">
            <a:avLst/>
          </a:prstGeom>
          <a:ln>
            <a:solidFill>
              <a:srgbClr val="00CB97"/>
            </a:solidFill>
            <a:tailEnd type="triangle"/>
          </a:ln>
        </p:spPr>
        <p:txBody>
          <a:bodyPr lIns="0" tIns="0" rIns="0" bIns="0"/>
          <a:lstStyle/>
          <a:p>
            <a:endParaRPr/>
          </a:p>
        </p:txBody>
      </p:sp>
      <p:sp>
        <p:nvSpPr>
          <p:cNvPr id="466" name="Google Shape;381;p9"/>
          <p:cNvSpPr/>
          <p:nvPr/>
        </p:nvSpPr>
        <p:spPr>
          <a:xfrm>
            <a:off x="5684454" y="2495062"/>
            <a:ext cx="378277" cy="18678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5635" y="21600"/>
                  <a:pt x="10800" y="20259"/>
                  <a:pt x="10800" y="18605"/>
                </a:cubicBezTo>
                <a:lnTo>
                  <a:pt x="10800" y="13876"/>
                </a:lnTo>
                <a:cubicBezTo>
                  <a:pt x="10800" y="12222"/>
                  <a:pt x="5965" y="10881"/>
                  <a:pt x="0" y="10881"/>
                </a:cubicBezTo>
                <a:cubicBezTo>
                  <a:pt x="5965" y="10881"/>
                  <a:pt x="10800" y="9541"/>
                  <a:pt x="10800" y="7887"/>
                </a:cubicBezTo>
                <a:lnTo>
                  <a:pt x="10800" y="2995"/>
                </a:lnTo>
                <a:cubicBezTo>
                  <a:pt x="10800" y="1341"/>
                  <a:pt x="15635" y="0"/>
                  <a:pt x="21600" y="0"/>
                </a:cubicBezTo>
              </a:path>
            </a:pathLst>
          </a:custGeom>
          <a:ln>
            <a:solidFill>
              <a:schemeClr val="accent1"/>
            </a:solidFill>
            <a:miter/>
          </a:ln>
        </p:spPr>
        <p:txBody>
          <a:bodyPr lIns="0" tIns="0" rIns="0" bIns="0" anchor="ctr"/>
          <a:lstStyle/>
          <a:p>
            <a:pPr algn="ctr">
              <a:defRPr sz="2000">
                <a:solidFill>
                  <a:schemeClr val="accent1"/>
                </a:solidFill>
                <a:latin typeface="Times New Roman"/>
                <a:ea typeface="Times New Roman"/>
                <a:cs typeface="Times New Roman"/>
                <a:sym typeface="Times New Roman"/>
              </a:defRPr>
            </a:pPr>
            <a:endParaRPr/>
          </a:p>
        </p:txBody>
      </p:sp>
      <p:sp>
        <p:nvSpPr>
          <p:cNvPr id="467" name="Google Shape;382;p9"/>
          <p:cNvSpPr txBox="1"/>
          <p:nvPr/>
        </p:nvSpPr>
        <p:spPr>
          <a:xfrm>
            <a:off x="5148095" y="5680647"/>
            <a:ext cx="2198750"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b="1">
                <a:solidFill>
                  <a:schemeClr val="accent1"/>
                </a:solidFill>
                <a:latin typeface="Times New Roman"/>
                <a:ea typeface="Times New Roman"/>
                <a:cs typeface="Times New Roman"/>
                <a:sym typeface="Times New Roman"/>
              </a:defRPr>
            </a:lvl1pPr>
          </a:lstStyle>
          <a:p>
            <a:r>
              <a:t>input vector</a:t>
            </a:r>
          </a:p>
        </p:txBody>
      </p:sp>
      <p:sp>
        <p:nvSpPr>
          <p:cNvPr id="468" name="Google Shape;383;p9"/>
          <p:cNvSpPr txBox="1"/>
          <p:nvPr/>
        </p:nvSpPr>
        <p:spPr>
          <a:xfrm>
            <a:off x="5433831" y="3243366"/>
            <a:ext cx="4419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X</a:t>
            </a:r>
          </a:p>
        </p:txBody>
      </p:sp>
      <p:sp>
        <p:nvSpPr>
          <p:cNvPr id="469" name="Google Shape;384;p9"/>
          <p:cNvSpPr/>
          <p:nvPr/>
        </p:nvSpPr>
        <p:spPr>
          <a:xfrm flipH="1" flipV="1">
            <a:off x="5620769" y="3652232"/>
            <a:ext cx="506731" cy="2028416"/>
          </a:xfrm>
          <a:prstGeom prst="line">
            <a:avLst/>
          </a:prstGeom>
          <a:ln>
            <a:solidFill>
              <a:schemeClr val="accent1"/>
            </a:solidFill>
            <a:miter/>
            <a:tailEnd type="triangle"/>
          </a:ln>
        </p:spPr>
        <p:txBody>
          <a:bodyPr lIns="0" tIns="0" rIns="0" bIns="0"/>
          <a:lstStyle/>
          <a:p>
            <a:endParaRPr/>
          </a:p>
        </p:txBody>
      </p:sp>
      <p:sp>
        <p:nvSpPr>
          <p:cNvPr id="470" name="Google Shape;385;p9"/>
          <p:cNvSpPr/>
          <p:nvPr/>
        </p:nvSpPr>
        <p:spPr>
          <a:xfrm flipH="1">
            <a:off x="8519753" y="1724822"/>
            <a:ext cx="756465" cy="471891"/>
          </a:xfrm>
          <a:prstGeom prst="line">
            <a:avLst/>
          </a:prstGeom>
          <a:ln w="19050">
            <a:solidFill>
              <a:schemeClr val="accent1"/>
            </a:solidFill>
            <a:miter/>
            <a:tailEnd type="triangle"/>
          </a:ln>
        </p:spPr>
        <p:txBody>
          <a:bodyPr lIns="0" tIns="0" rIns="0" bIns="0"/>
          <a:lstStyle/>
          <a:p>
            <a:endParaRPr/>
          </a:p>
        </p:txBody>
      </p:sp>
      <p:sp>
        <p:nvSpPr>
          <p:cNvPr id="471" name="Google Shape;386;p9"/>
          <p:cNvSpPr txBox="1"/>
          <p:nvPr/>
        </p:nvSpPr>
        <p:spPr>
          <a:xfrm>
            <a:off x="8277468" y="1272934"/>
            <a:ext cx="2238951"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lgn="ctr">
              <a:defRPr sz="2000" b="1">
                <a:solidFill>
                  <a:schemeClr val="accent1"/>
                </a:solidFill>
                <a:latin typeface="Times New Roman"/>
                <a:ea typeface="Times New Roman"/>
                <a:cs typeface="Times New Roman"/>
                <a:sym typeface="Times New Roman"/>
              </a:defRPr>
            </a:lvl1pPr>
          </a:lstStyle>
          <a:p>
            <a:r>
              <a:t>Weights’ Input</a:t>
            </a:r>
          </a:p>
        </p:txBody>
      </p:sp>
      <p:sp>
        <p:nvSpPr>
          <p:cNvPr id="472" name="Google Shape;387;p9"/>
          <p:cNvSpPr txBox="1"/>
          <p:nvPr/>
        </p:nvSpPr>
        <p:spPr>
          <a:xfrm>
            <a:off x="8190421" y="2111001"/>
            <a:ext cx="283607" cy="421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400" b="1">
                <a:solidFill>
                  <a:schemeClr val="accent1"/>
                </a:solidFill>
                <a:latin typeface="Times New Roman"/>
                <a:ea typeface="Times New Roman"/>
                <a:cs typeface="Times New Roman"/>
                <a:sym typeface="Times New Roman"/>
              </a:defRPr>
            </a:lvl1pPr>
          </a:lstStyle>
          <a:p>
            <a:r>
              <a:t>W</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Google Shape;392;p10"/>
          <p:cNvSpPr txBox="1">
            <a:spLocks noGrp="1"/>
          </p:cNvSpPr>
          <p:nvPr>
            <p:ph type="title"/>
          </p:nvPr>
        </p:nvSpPr>
        <p:spPr>
          <a:xfrm>
            <a:off x="1389008" y="136372"/>
            <a:ext cx="9126002" cy="1080602"/>
          </a:xfrm>
          <a:prstGeom prst="rect">
            <a:avLst/>
          </a:prstGeom>
        </p:spPr>
        <p:txBody>
          <a:bodyPr/>
          <a:lstStyle/>
          <a:p>
            <a:pPr algn="ctr">
              <a:defRPr>
                <a:solidFill>
                  <a:srgbClr val="FF0000"/>
                </a:solidFill>
              </a:defRPr>
            </a:pPr>
            <a:r>
              <a:t>Activation Function f</a:t>
            </a:r>
            <a:br/>
            <a:endParaRPr/>
          </a:p>
        </p:txBody>
      </p:sp>
      <p:sp>
        <p:nvSpPr>
          <p:cNvPr id="475" name="Google Shape;393;p10"/>
          <p:cNvSpPr txBox="1">
            <a:spLocks noGrp="1"/>
          </p:cNvSpPr>
          <p:nvPr>
            <p:ph type="body" sz="half" idx="1"/>
          </p:nvPr>
        </p:nvSpPr>
        <p:spPr>
          <a:xfrm>
            <a:off x="236133" y="1290944"/>
            <a:ext cx="5426097" cy="4739321"/>
          </a:xfrm>
          <a:prstGeom prst="rect">
            <a:avLst/>
          </a:prstGeom>
        </p:spPr>
        <p:txBody>
          <a:bodyPr/>
          <a:lstStyle/>
          <a:p>
            <a:pPr marL="285750" indent="-285750">
              <a:spcBef>
                <a:spcPts val="0"/>
              </a:spcBef>
              <a:buClr>
                <a:schemeClr val="accent2"/>
              </a:buClr>
              <a:buSzPts val="2000"/>
              <a:buFont typeface="Arial"/>
              <a:defRPr sz="2000"/>
            </a:pPr>
            <a:r>
              <a:t>The second calculation that the neuron performs is called </a:t>
            </a:r>
            <a:r>
              <a:rPr>
                <a:solidFill>
                  <a:srgbClr val="0000FF"/>
                </a:solidFill>
              </a:rPr>
              <a:t>activation function.</a:t>
            </a:r>
          </a:p>
          <a:p>
            <a:pPr marL="171450" indent="-57150">
              <a:spcBef>
                <a:spcPts val="0"/>
              </a:spcBef>
              <a:buSzTx/>
              <a:buNone/>
              <a:defRPr sz="1600"/>
            </a:pPr>
            <a:endParaRPr sz="2000"/>
          </a:p>
          <a:p>
            <a:pPr marL="285750" indent="-285750">
              <a:spcBef>
                <a:spcPts val="300"/>
              </a:spcBef>
              <a:buClr>
                <a:schemeClr val="accent2"/>
              </a:buClr>
              <a:buSzPts val="2000"/>
              <a:buFont typeface="Arial"/>
              <a:defRPr sz="2000"/>
            </a:pPr>
            <a:r>
              <a:t>It uses as input the output of the </a:t>
            </a:r>
            <a:r>
              <a:rPr>
                <a:solidFill>
                  <a:srgbClr val="0070C0"/>
                </a:solidFill>
              </a:rPr>
              <a:t>weighted sum</a:t>
            </a:r>
          </a:p>
          <a:p>
            <a:pPr marL="0" indent="0">
              <a:spcBef>
                <a:spcPts val="300"/>
              </a:spcBef>
              <a:buSzTx/>
              <a:buNone/>
              <a:defRPr sz="1600"/>
            </a:pPr>
            <a:endParaRPr sz="2000">
              <a:solidFill>
                <a:srgbClr val="0070C0"/>
              </a:solidFill>
            </a:endParaRPr>
          </a:p>
          <a:p>
            <a:pPr marL="285750" indent="-285750">
              <a:spcBef>
                <a:spcPts val="300"/>
              </a:spcBef>
              <a:buClr>
                <a:schemeClr val="accent2"/>
              </a:buClr>
              <a:buSzPts val="2000"/>
              <a:buFont typeface="Arial"/>
              <a:defRPr sz="2000"/>
            </a:pPr>
            <a:r>
              <a:t>Activation functions are divided into linear and non-linear</a:t>
            </a:r>
          </a:p>
          <a:p>
            <a:pPr marL="0" indent="457200">
              <a:spcBef>
                <a:spcPts val="300"/>
              </a:spcBef>
              <a:buSzTx/>
              <a:buNone/>
              <a:defRPr sz="1600"/>
            </a:pPr>
            <a:endParaRPr sz="2000"/>
          </a:p>
          <a:p>
            <a:pPr marL="285750" indent="-285750">
              <a:spcBef>
                <a:spcPts val="300"/>
              </a:spcBef>
              <a:buClr>
                <a:schemeClr val="accent2"/>
              </a:buClr>
              <a:buSzPts val="2000"/>
              <a:buFont typeface="Arial"/>
              <a:defRPr sz="2000"/>
            </a:pPr>
            <a:r>
              <a:t>Choosing an appropriate activation function f is a critical part of neural network design because it leads to faster and more efficient prediction.</a:t>
            </a:r>
          </a:p>
        </p:txBody>
      </p:sp>
      <p:sp>
        <p:nvSpPr>
          <p:cNvPr id="476" name="Google Shape;394;p10"/>
          <p:cNvSpPr/>
          <p:nvPr/>
        </p:nvSpPr>
        <p:spPr>
          <a:xfrm>
            <a:off x="6946693" y="22767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77" name="Google Shape;395;p10"/>
          <p:cNvSpPr/>
          <p:nvPr/>
        </p:nvSpPr>
        <p:spPr>
          <a:xfrm>
            <a:off x="6946693" y="2886363"/>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78" name="Google Shape;396;p10"/>
          <p:cNvSpPr/>
          <p:nvPr/>
        </p:nvSpPr>
        <p:spPr>
          <a:xfrm>
            <a:off x="6946693" y="3495964"/>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79" name="Google Shape;397;p10"/>
          <p:cNvSpPr/>
          <p:nvPr/>
        </p:nvSpPr>
        <p:spPr>
          <a:xfrm>
            <a:off x="6411638" y="24770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80" name="Google Shape;398;p10"/>
          <p:cNvSpPr/>
          <p:nvPr/>
        </p:nvSpPr>
        <p:spPr>
          <a:xfrm>
            <a:off x="6411638" y="3086638"/>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81" name="Google Shape;399;p10"/>
          <p:cNvSpPr/>
          <p:nvPr/>
        </p:nvSpPr>
        <p:spPr>
          <a:xfrm>
            <a:off x="6411638" y="3696239"/>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82" name="Google Shape;400;p10"/>
          <p:cNvSpPr/>
          <p:nvPr/>
        </p:nvSpPr>
        <p:spPr>
          <a:xfrm>
            <a:off x="7338777" y="2668847"/>
            <a:ext cx="1012201" cy="384301"/>
          </a:xfrm>
          <a:prstGeom prst="line">
            <a:avLst/>
          </a:prstGeom>
          <a:ln>
            <a:solidFill>
              <a:srgbClr val="000000"/>
            </a:solidFill>
            <a:miter/>
            <a:tailEnd type="triangle"/>
          </a:ln>
        </p:spPr>
        <p:txBody>
          <a:bodyPr lIns="0" tIns="0" rIns="0" bIns="0"/>
          <a:lstStyle/>
          <a:p>
            <a:endParaRPr/>
          </a:p>
        </p:txBody>
      </p:sp>
      <p:cxnSp>
        <p:nvCxnSpPr>
          <p:cNvPr id="483" name="Google Shape;401;p10"/>
          <p:cNvCxnSpPr>
            <a:cxnSpLocks/>
            <a:stCxn id="477" idx="6"/>
            <a:endCxn id="485" idx="2"/>
          </p:cNvCxnSpPr>
          <p:nvPr/>
        </p:nvCxnSpPr>
        <p:spPr>
          <a:xfrm>
            <a:off x="7406050" y="3116042"/>
            <a:ext cx="944879" cy="69657"/>
          </a:xfrm>
          <a:prstGeom prst="straightConnector1">
            <a:avLst/>
          </a:prstGeom>
          <a:ln>
            <a:solidFill>
              <a:srgbClr val="000000"/>
            </a:solidFill>
            <a:miter/>
            <a:tailEnd type="triangle"/>
          </a:ln>
        </p:spPr>
      </p:cxnSp>
      <p:sp>
        <p:nvSpPr>
          <p:cNvPr id="484" name="Google Shape;403;p10"/>
          <p:cNvSpPr/>
          <p:nvPr/>
        </p:nvSpPr>
        <p:spPr>
          <a:xfrm flipH="1">
            <a:off x="7338777" y="3345734"/>
            <a:ext cx="1012201" cy="217501"/>
          </a:xfrm>
          <a:prstGeom prst="line">
            <a:avLst/>
          </a:prstGeom>
          <a:ln>
            <a:solidFill>
              <a:srgbClr val="000000"/>
            </a:solidFill>
            <a:miter/>
            <a:headEnd type="triangle"/>
          </a:ln>
        </p:spPr>
        <p:txBody>
          <a:bodyPr lIns="0" tIns="0" rIns="0" bIns="0"/>
          <a:lstStyle/>
          <a:p>
            <a:endParaRPr/>
          </a:p>
        </p:txBody>
      </p:sp>
      <p:sp>
        <p:nvSpPr>
          <p:cNvPr id="485" name="Google Shape;402;p10"/>
          <p:cNvSpPr/>
          <p:nvPr/>
        </p:nvSpPr>
        <p:spPr>
          <a:xfrm>
            <a:off x="8350929" y="2766598"/>
            <a:ext cx="1219201" cy="838201"/>
          </a:xfrm>
          <a:prstGeom prst="ellipse">
            <a:avLst/>
          </a:prstGeom>
          <a:ln w="12700">
            <a:solidFill>
              <a:schemeClr val="accent1"/>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86" name="Google Shape;404;p10"/>
          <p:cNvSpPr/>
          <p:nvPr/>
        </p:nvSpPr>
        <p:spPr>
          <a:xfrm flipH="1">
            <a:off x="8960528" y="2766598"/>
            <a:ext cx="1589" cy="838201"/>
          </a:xfrm>
          <a:prstGeom prst="line">
            <a:avLst/>
          </a:prstGeom>
          <a:ln>
            <a:solidFill>
              <a:schemeClr val="accent1"/>
            </a:solidFill>
            <a:miter/>
          </a:ln>
        </p:spPr>
        <p:txBody>
          <a:bodyPr lIns="0" tIns="0" rIns="0" bIns="0"/>
          <a:lstStyle/>
          <a:p>
            <a:endParaRPr/>
          </a:p>
        </p:txBody>
      </p:sp>
      <p:sp>
        <p:nvSpPr>
          <p:cNvPr id="487" name="Google Shape;405;p10"/>
          <p:cNvSpPr txBox="1"/>
          <p:nvPr/>
        </p:nvSpPr>
        <p:spPr>
          <a:xfrm>
            <a:off x="8526360" y="2820712"/>
            <a:ext cx="441951" cy="6667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4000" b="1">
                <a:latin typeface="Times New Roman"/>
                <a:ea typeface="Times New Roman"/>
                <a:cs typeface="Times New Roman"/>
                <a:sym typeface="Times New Roman"/>
              </a:defRPr>
            </a:lvl1pPr>
          </a:lstStyle>
          <a:p>
            <a:r>
              <a:t>∑</a:t>
            </a:r>
          </a:p>
        </p:txBody>
      </p:sp>
      <p:sp>
        <p:nvSpPr>
          <p:cNvPr id="488" name="Google Shape;406;p10"/>
          <p:cNvSpPr/>
          <p:nvPr/>
        </p:nvSpPr>
        <p:spPr>
          <a:xfrm>
            <a:off x="9614110" y="3086640"/>
            <a:ext cx="900899" cy="198109"/>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89" name="Google Shape;407;p10"/>
          <p:cNvSpPr txBox="1"/>
          <p:nvPr/>
        </p:nvSpPr>
        <p:spPr>
          <a:xfrm>
            <a:off x="6130495" y="2231806"/>
            <a:ext cx="324414"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X1</a:t>
            </a:r>
          </a:p>
        </p:txBody>
      </p:sp>
      <p:sp>
        <p:nvSpPr>
          <p:cNvPr id="490" name="Google Shape;408;p10"/>
          <p:cNvSpPr txBox="1"/>
          <p:nvPr/>
        </p:nvSpPr>
        <p:spPr>
          <a:xfrm>
            <a:off x="6122254" y="2849629"/>
            <a:ext cx="321767"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Χ2</a:t>
            </a:r>
          </a:p>
        </p:txBody>
      </p:sp>
      <p:sp>
        <p:nvSpPr>
          <p:cNvPr id="491" name="Google Shape;409;p10"/>
          <p:cNvSpPr txBox="1"/>
          <p:nvPr/>
        </p:nvSpPr>
        <p:spPr>
          <a:xfrm>
            <a:off x="6107661" y="3461306"/>
            <a:ext cx="359538"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X3</a:t>
            </a:r>
          </a:p>
        </p:txBody>
      </p:sp>
      <p:sp>
        <p:nvSpPr>
          <p:cNvPr id="492" name="Google Shape;410;p10"/>
          <p:cNvSpPr txBox="1"/>
          <p:nvPr/>
        </p:nvSpPr>
        <p:spPr>
          <a:xfrm>
            <a:off x="7515373" y="2437145"/>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1</a:t>
            </a:r>
          </a:p>
        </p:txBody>
      </p:sp>
      <p:sp>
        <p:nvSpPr>
          <p:cNvPr id="493" name="Google Shape;411;p10"/>
          <p:cNvSpPr/>
          <p:nvPr/>
        </p:nvSpPr>
        <p:spPr>
          <a:xfrm>
            <a:off x="6411638" y="4299870"/>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94" name="Google Shape;412;p10"/>
          <p:cNvSpPr/>
          <p:nvPr/>
        </p:nvSpPr>
        <p:spPr>
          <a:xfrm>
            <a:off x="6946693" y="4121880"/>
            <a:ext cx="459357" cy="459357"/>
          </a:xfrm>
          <a:prstGeom prst="ellipse">
            <a:avLst/>
          </a:prstGeom>
          <a:solidFill>
            <a:srgbClr val="000000"/>
          </a:solidFill>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495" name="Google Shape;413;p10"/>
          <p:cNvSpPr/>
          <p:nvPr/>
        </p:nvSpPr>
        <p:spPr>
          <a:xfrm flipH="1">
            <a:off x="7351473" y="3475259"/>
            <a:ext cx="1129163" cy="752914"/>
          </a:xfrm>
          <a:prstGeom prst="line">
            <a:avLst/>
          </a:prstGeom>
          <a:ln>
            <a:solidFill>
              <a:srgbClr val="000000"/>
            </a:solidFill>
            <a:miter/>
            <a:headEnd type="triangle"/>
          </a:ln>
        </p:spPr>
        <p:txBody>
          <a:bodyPr lIns="0" tIns="0" rIns="0" bIns="0"/>
          <a:lstStyle/>
          <a:p>
            <a:endParaRPr/>
          </a:p>
        </p:txBody>
      </p:sp>
      <p:sp>
        <p:nvSpPr>
          <p:cNvPr id="496" name="Google Shape;414;p10"/>
          <p:cNvSpPr txBox="1"/>
          <p:nvPr/>
        </p:nvSpPr>
        <p:spPr>
          <a:xfrm>
            <a:off x="6141725" y="4126002"/>
            <a:ext cx="359538" cy="420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baseline="-25000">
                <a:latin typeface="Times New Roman"/>
                <a:ea typeface="Times New Roman"/>
                <a:cs typeface="Times New Roman"/>
                <a:sym typeface="Times New Roman"/>
              </a:defRPr>
            </a:lvl1pPr>
          </a:lstStyle>
          <a:p>
            <a:r>
              <a:t>X4</a:t>
            </a:r>
          </a:p>
        </p:txBody>
      </p:sp>
      <p:sp>
        <p:nvSpPr>
          <p:cNvPr id="497" name="Google Shape;415;p10"/>
          <p:cNvSpPr txBox="1"/>
          <p:nvPr/>
        </p:nvSpPr>
        <p:spPr>
          <a:xfrm>
            <a:off x="7526842" y="2884053"/>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2</a:t>
            </a:r>
          </a:p>
        </p:txBody>
      </p:sp>
      <p:sp>
        <p:nvSpPr>
          <p:cNvPr id="498" name="Google Shape;416;p10"/>
          <p:cNvSpPr txBox="1"/>
          <p:nvPr/>
        </p:nvSpPr>
        <p:spPr>
          <a:xfrm>
            <a:off x="7526842" y="3220124"/>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3</a:t>
            </a:r>
          </a:p>
        </p:txBody>
      </p:sp>
      <p:sp>
        <p:nvSpPr>
          <p:cNvPr id="499" name="Google Shape;417;p10"/>
          <p:cNvSpPr txBox="1"/>
          <p:nvPr/>
        </p:nvSpPr>
        <p:spPr>
          <a:xfrm>
            <a:off x="7541962" y="3635140"/>
            <a:ext cx="361807" cy="3208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b="1">
                <a:latin typeface="Times New Roman"/>
                <a:ea typeface="Times New Roman"/>
                <a:cs typeface="Times New Roman"/>
                <a:sym typeface="Times New Roman"/>
              </a:defRPr>
            </a:pPr>
            <a:r>
              <a:t>W</a:t>
            </a:r>
            <a:r>
              <a:rPr baseline="-25000"/>
              <a:t>4</a:t>
            </a:r>
          </a:p>
        </p:txBody>
      </p:sp>
      <p:sp>
        <p:nvSpPr>
          <p:cNvPr id="500" name="Google Shape;418;p10"/>
          <p:cNvSpPr txBox="1"/>
          <p:nvPr/>
        </p:nvSpPr>
        <p:spPr>
          <a:xfrm>
            <a:off x="8997108" y="2979429"/>
            <a:ext cx="533579"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solidFill>
                  <a:schemeClr val="accent1"/>
                </a:solidFill>
                <a:latin typeface="Times New Roman"/>
                <a:ea typeface="Times New Roman"/>
                <a:cs typeface="Times New Roman"/>
                <a:sym typeface="Times New Roman"/>
              </a:defRPr>
            </a:lvl1pPr>
          </a:lstStyle>
          <a:p>
            <a:r>
              <a:t>f(z)</a:t>
            </a:r>
          </a:p>
        </p:txBody>
      </p:sp>
      <p:sp>
        <p:nvSpPr>
          <p:cNvPr id="501" name="Google Shape;419;p10"/>
          <p:cNvSpPr txBox="1"/>
          <p:nvPr/>
        </p:nvSpPr>
        <p:spPr>
          <a:xfrm>
            <a:off x="10560732" y="3007165"/>
            <a:ext cx="1204542" cy="4209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p>
            <a:pPr>
              <a:defRPr sz="2000" b="1">
                <a:latin typeface="Times New Roman"/>
                <a:ea typeface="Times New Roman"/>
                <a:cs typeface="Times New Roman"/>
                <a:sym typeface="Times New Roman"/>
              </a:defRPr>
            </a:pPr>
            <a:r>
              <a:t>Z</a:t>
            </a:r>
            <a:r>
              <a:rPr baseline="-25000"/>
              <a:t>1</a:t>
            </a:r>
            <a:r>
              <a:t> = f(z)</a:t>
            </a:r>
          </a:p>
        </p:txBody>
      </p:sp>
      <p:sp>
        <p:nvSpPr>
          <p:cNvPr id="502" name="Google Shape;420;p10"/>
          <p:cNvSpPr/>
          <p:nvPr/>
        </p:nvSpPr>
        <p:spPr>
          <a:xfrm>
            <a:off x="6946693" y="4731480"/>
            <a:ext cx="459357" cy="459357"/>
          </a:xfrm>
          <a:prstGeom prst="ellipse">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503" name="Google Shape;421;p10"/>
          <p:cNvSpPr/>
          <p:nvPr/>
        </p:nvSpPr>
        <p:spPr>
          <a:xfrm flipH="1">
            <a:off x="7380617" y="3599806"/>
            <a:ext cx="1366720" cy="1252369"/>
          </a:xfrm>
          <a:prstGeom prst="line">
            <a:avLst/>
          </a:prstGeom>
          <a:ln>
            <a:solidFill>
              <a:srgbClr val="000000"/>
            </a:solidFill>
            <a:miter/>
            <a:headEnd type="triangle"/>
          </a:ln>
        </p:spPr>
        <p:txBody>
          <a:bodyPr lIns="0" tIns="0" rIns="0" bIns="0"/>
          <a:lstStyle/>
          <a:p>
            <a:endParaRPr/>
          </a:p>
        </p:txBody>
      </p:sp>
      <p:sp>
        <p:nvSpPr>
          <p:cNvPr id="504" name="Google Shape;422;p10"/>
          <p:cNvSpPr/>
          <p:nvPr/>
        </p:nvSpPr>
        <p:spPr>
          <a:xfrm>
            <a:off x="6411638" y="4908031"/>
            <a:ext cx="502921" cy="91441"/>
          </a:xfrm>
          <a:prstGeom prst="rightArrow">
            <a:avLst>
              <a:gd name="adj1" fmla="val 50000"/>
              <a:gd name="adj2" fmla="val 50000"/>
            </a:avLst>
          </a:prstGeom>
          <a:ln w="12700">
            <a:solidFill>
              <a:srgbClr val="000000"/>
            </a:solidFill>
            <a:miter/>
          </a:ln>
        </p:spPr>
        <p:txBody>
          <a:bodyPr lIns="0" tIns="0" rIns="0" bIns="0" anchor="ctr"/>
          <a:lstStyle/>
          <a:p>
            <a:pPr algn="ctr">
              <a:defRPr sz="2000">
                <a:solidFill>
                  <a:schemeClr val="accent3">
                    <a:lumOff val="44000"/>
                  </a:schemeClr>
                </a:solidFill>
                <a:latin typeface="Times New Roman"/>
                <a:ea typeface="Times New Roman"/>
                <a:cs typeface="Times New Roman"/>
                <a:sym typeface="Times New Roman"/>
              </a:defRPr>
            </a:pPr>
            <a:endParaRPr/>
          </a:p>
        </p:txBody>
      </p:sp>
      <p:sp>
        <p:nvSpPr>
          <p:cNvPr id="505" name="Google Shape;423;p10"/>
          <p:cNvSpPr txBox="1"/>
          <p:nvPr/>
        </p:nvSpPr>
        <p:spPr>
          <a:xfrm>
            <a:off x="6141725" y="4734162"/>
            <a:ext cx="359538" cy="3727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2000" b="1">
                <a:latin typeface="Times New Roman"/>
                <a:ea typeface="Times New Roman"/>
                <a:cs typeface="Times New Roman"/>
                <a:sym typeface="Times New Roman"/>
              </a:defRPr>
            </a:lvl1pPr>
          </a:lstStyle>
          <a:p>
            <a:r>
              <a:t>b</a:t>
            </a:r>
          </a:p>
        </p:txBody>
      </p:sp>
      <p:sp>
        <p:nvSpPr>
          <p:cNvPr id="506" name="Google Shape;424;p10"/>
          <p:cNvSpPr txBox="1"/>
          <p:nvPr/>
        </p:nvSpPr>
        <p:spPr>
          <a:xfrm>
            <a:off x="8616549" y="4175636"/>
            <a:ext cx="2898973" cy="311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spAutoFit/>
          </a:bodyPr>
          <a:lstStyle>
            <a:lvl1pPr>
              <a:defRPr sz="1600" b="1">
                <a:solidFill>
                  <a:schemeClr val="accent1"/>
                </a:solidFill>
                <a:latin typeface="Times New Roman"/>
                <a:ea typeface="Times New Roman"/>
                <a:cs typeface="Times New Roman"/>
                <a:sym typeface="Times New Roman"/>
              </a:defRPr>
            </a:lvl1pPr>
          </a:lstStyle>
          <a:p>
            <a:r>
              <a:t>Activation Function f</a:t>
            </a:r>
          </a:p>
        </p:txBody>
      </p:sp>
      <p:sp>
        <p:nvSpPr>
          <p:cNvPr id="507" name="Google Shape;425;p10"/>
          <p:cNvSpPr/>
          <p:nvPr/>
        </p:nvSpPr>
        <p:spPr>
          <a:xfrm>
            <a:off x="9391580" y="3482047"/>
            <a:ext cx="524701" cy="696601"/>
          </a:xfrm>
          <a:prstGeom prst="line">
            <a:avLst/>
          </a:prstGeom>
          <a:ln>
            <a:solidFill>
              <a:schemeClr val="accent1"/>
            </a:solidFill>
            <a:miter/>
            <a:headEnd type="triangle"/>
          </a:ln>
        </p:spPr>
        <p:txBody>
          <a:bodyPr lIns="0" tIns="0" rIns="0" bIns="0"/>
          <a:lstStyle/>
          <a:p>
            <a:endParaRPr/>
          </a:p>
        </p:txBody>
      </p:sp>
      <p:grpSp>
        <p:nvGrpSpPr>
          <p:cNvPr id="510" name="Google Shape;426;p10"/>
          <p:cNvGrpSpPr/>
          <p:nvPr/>
        </p:nvGrpSpPr>
        <p:grpSpPr>
          <a:xfrm>
            <a:off x="6946693" y="5274031"/>
            <a:ext cx="4423903" cy="756234"/>
            <a:chOff x="0" y="0"/>
            <a:chExt cx="4423902" cy="756233"/>
          </a:xfrm>
        </p:grpSpPr>
        <p:sp>
          <p:nvSpPr>
            <p:cNvPr id="508" name="Rectangle"/>
            <p:cNvSpPr/>
            <p:nvPr/>
          </p:nvSpPr>
          <p:spPr>
            <a:xfrm>
              <a:off x="0" y="-1"/>
              <a:ext cx="4423903" cy="756235"/>
            </a:xfrm>
            <a:prstGeom prst="rect">
              <a:avLst/>
            </a:prstGeom>
            <a:blipFill rotWithShape="1">
              <a:blip r:embed="rId2"/>
              <a:srcRect/>
              <a:stretch>
                <a:fillRect/>
              </a:stretch>
            </a:blipFill>
            <a:ln w="12700" cap="flat">
              <a:noFill/>
              <a:miter lim="400000"/>
            </a:ln>
            <a:effectLst/>
          </p:spPr>
          <p:txBody>
            <a:bodyPr wrap="square" lIns="0" tIns="0" rIns="0" bIns="0" numCol="1" anchor="t">
              <a:noAutofit/>
            </a:bodyPr>
            <a:lstStyle/>
            <a:p>
              <a:endParaRPr/>
            </a:p>
          </p:txBody>
        </p:sp>
        <p:sp>
          <p:nvSpPr>
            <p:cNvPr id="509" name="Text"/>
            <p:cNvSpPr txBox="1"/>
            <p:nvPr/>
          </p:nvSpPr>
          <p:spPr>
            <a:xfrm>
              <a:off x="45725" y="-1"/>
              <a:ext cx="4332454" cy="37271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99" tIns="45699" rIns="45699" bIns="45699" numCol="1" anchor="t">
              <a:spAutoFit/>
            </a:bodyPr>
            <a:lstStyle>
              <a:lvl1pPr>
                <a:defRPr sz="2000">
                  <a:latin typeface="Times New Roman"/>
                  <a:ea typeface="Times New Roman"/>
                  <a:cs typeface="Times New Roman"/>
                  <a:sym typeface="Times New Roman"/>
                </a:defRPr>
              </a:lvl1pPr>
            </a:lstStyle>
            <a:p>
              <a:r>
                <a:t> </a:t>
              </a:r>
            </a:p>
          </p:txBody>
        </p:sp>
      </p:grpSp>
    </p:spTree>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00CC99"/>
      </a:accent1>
      <a:accent2>
        <a:srgbClr val="3333CC"/>
      </a:accent2>
      <a:accent3>
        <a:srgbClr val="8F8F8F"/>
      </a:accent3>
      <a:accent4>
        <a:srgbClr val="707070"/>
      </a:accent4>
      <a:accent5>
        <a:srgbClr val="AAE2CA"/>
      </a:accent5>
      <a:accent6>
        <a:srgbClr val="2D2DB9"/>
      </a:accent6>
      <a:hlink>
        <a:srgbClr val="0000FF"/>
      </a:hlink>
      <a:folHlink>
        <a:srgbClr val="FF00FF"/>
      </a:folHlink>
    </a:clrScheme>
    <a:fontScheme name="Default Design">
      <a:majorFont>
        <a:latin typeface="Arial"/>
        <a:ea typeface="Arial"/>
        <a:cs typeface="Arial"/>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3861</Words>
  <Application>Microsoft Macintosh PowerPoint</Application>
  <PresentationFormat>Widescreen</PresentationFormat>
  <Paragraphs>837</Paragraphs>
  <Slides>63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Cambria</vt:lpstr>
      <vt:lpstr>Cambria Math</vt:lpstr>
      <vt:lpstr>Helvetica</vt:lpstr>
      <vt:lpstr>Times New Roman</vt:lpstr>
      <vt:lpstr>Times Roman</vt:lpstr>
      <vt:lpstr>Default Design</vt:lpstr>
      <vt:lpstr>Recommender Systems with Python</vt:lpstr>
      <vt:lpstr>Description of Chapter 6</vt:lpstr>
      <vt:lpstr>Neurons and Synapses in Biological Systems </vt:lpstr>
      <vt:lpstr>Neurons and Synapses in Artificial Systems</vt:lpstr>
      <vt:lpstr>Input Vector</vt:lpstr>
      <vt:lpstr>Weights’ vector</vt:lpstr>
      <vt:lpstr>Bias neuron</vt:lpstr>
      <vt:lpstr>Weighted Sum</vt:lpstr>
      <vt:lpstr>Activation Function f </vt:lpstr>
      <vt:lpstr>ACTIVATION FUNCTION</vt:lpstr>
      <vt:lpstr>Types of Activation Functions</vt:lpstr>
      <vt:lpstr>Types of Activation Functions</vt:lpstr>
      <vt:lpstr>Types of Activation Functions</vt:lpstr>
      <vt:lpstr>PowerPoint Presentation</vt:lpstr>
      <vt:lpstr>LOSS FUNCTION</vt:lpstr>
      <vt:lpstr>Regression Loss Function</vt:lpstr>
      <vt:lpstr>Classification Loss Function</vt:lpstr>
      <vt:lpstr>Steps of training a neural network</vt:lpstr>
      <vt:lpstr>Single-Layer Perceptron for Item-based Collaborative Filtering</vt:lpstr>
      <vt:lpstr>Single-Layer Perceptron for Item-based Collaborative Filtering</vt:lpstr>
      <vt:lpstr>Gradient Descent</vt:lpstr>
      <vt:lpstr>Back Propagation</vt:lpstr>
      <vt:lpstr>Disadvantages of Single-layer perceptron</vt:lpstr>
      <vt:lpstr>Example: Implementing the OR Logical Operation using a perceptron</vt:lpstr>
      <vt:lpstr>Two-Input Single Layer Perceptron with Step Function</vt:lpstr>
      <vt:lpstr>Geometric representation of the inputs and outputs of the OR Logic Operation</vt:lpstr>
      <vt:lpstr>Geometric representation of the inputs and outputs of the ΧOR Logic Operation</vt:lpstr>
      <vt:lpstr>Multi – Layer Perceptrons</vt:lpstr>
      <vt:lpstr>Multi – Layer Perceptrons</vt:lpstr>
      <vt:lpstr>Multi-Layer Perceptron for Matrix Factorization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Convolution Neural Networks (CNNs)</vt:lpstr>
      <vt:lpstr>PowerPoint Presentation</vt:lpstr>
      <vt:lpstr>Applications of Convolution Neural Network (CNN)</vt:lpstr>
      <vt:lpstr>Structural components of a Graph Convolution Network (GCN)</vt:lpstr>
      <vt:lpstr>Example (1/9):</vt:lpstr>
      <vt:lpstr>Example (2/9)</vt:lpstr>
      <vt:lpstr>Example (3/9):</vt:lpstr>
      <vt:lpstr>PowerPoint Presentation</vt:lpstr>
      <vt:lpstr>Example (5/9):</vt:lpstr>
      <vt:lpstr>Example (6/9):</vt:lpstr>
      <vt:lpstr>Example (7/9):</vt:lpstr>
      <vt:lpstr>Example (8/9):</vt:lpstr>
      <vt:lpstr>Example (9/9): </vt:lpstr>
      <vt:lpstr>Node Representation via GCN using matrixes (1/3):</vt:lpstr>
      <vt:lpstr>Node Representation via GCN using Tables (2/3):</vt:lpstr>
      <vt:lpstr>Node Representation via GCN using Tables (3/3):</vt:lpstr>
      <vt:lpstr>Defining an Objective Function for Predicting Scores (1/3):</vt:lpstr>
      <vt:lpstr>Defining an Objective Function for Predicting Scores (2/3):</vt:lpstr>
      <vt:lpstr>Defining an Objective Function for Predicting Scores (3/3):</vt:lpstr>
      <vt:lpstr>Graph Embeddings (1/2):</vt:lpstr>
      <vt:lpstr>Graph Embeddings (2/2):</vt:lpstr>
      <vt:lpstr>Chapter’s Questions</vt:lpstr>
      <vt:lpstr>Recommender Systems with Python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Recommender Systems with Python</dc:title>
  <cp:lastModifiedBy>Symeonidis Panagiotis</cp:lastModifiedBy>
  <cp:revision>1</cp:revision>
  <dcterms:modified xsi:type="dcterms:W3CDTF">2024-02-15T19:44:05Z</dcterms:modified>
</cp:coreProperties>
</file>